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21"/>
  </p:notesMasterIdLst>
  <p:handoutMasterIdLst>
    <p:handoutMasterId r:id="rId22"/>
  </p:handoutMasterIdLst>
  <p:sldIdLst>
    <p:sldId id="260" r:id="rId7"/>
    <p:sldId id="257" r:id="rId8"/>
    <p:sldId id="286" r:id="rId9"/>
    <p:sldId id="288" r:id="rId10"/>
    <p:sldId id="289" r:id="rId11"/>
    <p:sldId id="290" r:id="rId12"/>
    <p:sldId id="291" r:id="rId13"/>
    <p:sldId id="298" r:id="rId14"/>
    <p:sldId id="295" r:id="rId15"/>
    <p:sldId id="294" r:id="rId16"/>
    <p:sldId id="293" r:id="rId17"/>
    <p:sldId id="292" r:id="rId18"/>
    <p:sldId id="296" r:id="rId19"/>
    <p:sldId id="297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27" d="100"/>
          <a:sy n="127" d="100"/>
        </p:scale>
        <p:origin x="1164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1994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768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67961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952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889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869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8738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2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9355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4910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4718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22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 txBox="1">
            <a:spLocks/>
          </p:cNvSpPr>
          <p:nvPr/>
        </p:nvSpPr>
        <p:spPr bwMode="auto">
          <a:xfrm>
            <a:off x="3505200" y="1828800"/>
            <a:ext cx="56388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000">
                <a:solidFill>
                  <a:schemeClr val="bg1"/>
                </a:solidFill>
                <a:latin typeface="Arial Black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 Black"/>
                <a:ea typeface="+mj-ea"/>
                <a:cs typeface="+mj-cs"/>
              </a:rPr>
              <a:t>Generation Resource Energy and Regulation Deployment Performance – March 2017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733800" y="4191000"/>
            <a:ext cx="3733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20000"/>
              </a:spcBef>
              <a:spcAft>
                <a:spcPct val="0"/>
              </a:spcAft>
            </a:pPr>
            <a:r>
              <a:rPr lang="en-US" altLang="en-US" sz="2000" kern="0" dirty="0">
                <a:solidFill>
                  <a:srgbClr val="000000"/>
                </a:solidFill>
                <a:latin typeface="Arial Black" pitchFamily="34" charset="0"/>
              </a:rPr>
              <a:t>QMWG </a:t>
            </a:r>
            <a:r>
              <a:rPr lang="en-US" alt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05/01/17</a:t>
            </a:r>
            <a:endParaRPr lang="en-US" altLang="en-US" sz="2000" kern="0" dirty="0">
              <a:solidFill>
                <a:srgbClr val="00000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&lt; .95  (53) 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044742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1,551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1,470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1,011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984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11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(53) </a:t>
            </a:r>
            <a:r>
              <a:rPr lang="en-US" altLang="en-US" dirty="0"/>
              <a:t>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453969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94.00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90.45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89.26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533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(53) </a:t>
            </a:r>
            <a:r>
              <a:rPr lang="en-US" altLang="en-US" dirty="0"/>
              <a:t>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031858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88.81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62.22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51.61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4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13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(53) </a:t>
            </a:r>
            <a:r>
              <a:rPr lang="en-US" altLang="en-US" dirty="0"/>
              <a:t>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4870553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72.73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43.75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74.19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82.61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27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381000" cy="212725"/>
          </a:xfrm>
        </p:spPr>
        <p:txBody>
          <a:bodyPr/>
          <a:lstStyle/>
          <a:p>
            <a:r>
              <a:rPr lang="en-US" dirty="0" smtClean="0"/>
              <a:t>14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</a:t>
            </a:r>
            <a:r>
              <a:rPr lang="en-US" altLang="en-US" dirty="0" smtClean="0"/>
              <a:t>&lt;.</a:t>
            </a:r>
            <a:r>
              <a:rPr lang="en-US" altLang="en-US" dirty="0"/>
              <a:t>95  </a:t>
            </a:r>
            <a:r>
              <a:rPr lang="en-US" altLang="en-US" dirty="0" smtClean="0"/>
              <a:t>(53) </a:t>
            </a:r>
            <a:r>
              <a:rPr lang="en-US" altLang="en-US" dirty="0"/>
              <a:t>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356950"/>
              </p:ext>
            </p:extLst>
          </p:nvPr>
        </p:nvGraphicFramePr>
        <p:xfrm>
          <a:off x="533400" y="973580"/>
          <a:ext cx="8153399" cy="302562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17,728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20,573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86.1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8971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 smtClean="0"/>
              <a:t>Non-IRR </a:t>
            </a:r>
            <a:r>
              <a:rPr lang="en-US" altLang="en-US" dirty="0"/>
              <a:t>GREDP &lt; 85% 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7104922"/>
              </p:ext>
            </p:extLst>
          </p:nvPr>
        </p:nvGraphicFramePr>
        <p:xfrm>
          <a:off x="533400" y="973580"/>
          <a:ext cx="8153399" cy="2653485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4,948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6,189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8,695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71.18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80.65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11,188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17,454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2.8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8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96.8</a:t>
                      </a:r>
                      <a:endParaRPr lang="en-US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Summary </a:t>
            </a:r>
            <a:r>
              <a:rPr lang="en-US" altLang="en-US" dirty="0" smtClean="0"/>
              <a:t>March 2017</a:t>
            </a:r>
            <a:endParaRPr lang="en-US" dirty="0"/>
          </a:p>
        </p:txBody>
      </p:sp>
      <p:graphicFrame>
        <p:nvGraphicFramePr>
          <p:cNvPr id="18" name="Content Placeholder 1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909498"/>
              </p:ext>
            </p:extLst>
          </p:nvPr>
        </p:nvGraphicFramePr>
        <p:xfrm>
          <a:off x="304800" y="1066800"/>
          <a:ext cx="8534400" cy="31540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2133600"/>
                <a:gridCol w="2133600"/>
                <a:gridCol w="2133600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IRR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Fleet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&lt;95%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/>
                        </a:rPr>
                        <a:t>&gt;100 INT; &lt;95%</a:t>
                      </a:r>
                      <a:endParaRPr lang="en-US" sz="1800" b="1" i="0" u="none" strike="noStrike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ahoma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 (%)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92.6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86.1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Average ERR(MW)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Median</a:t>
                      </a:r>
                    </a:p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ERR(MW)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3.2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INTERVALS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45,474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20,573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19,884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100+ INT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AVE INT SCORED</a:t>
                      </a: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531" marR="6531" marT="9526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0273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 (61) 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5160000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2,454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2,094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2,117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1,814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1,761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1,258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1,173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205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r>
              <a:rPr lang="en-US" dirty="0" smtClean="0"/>
              <a:t>5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 (61) 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5539428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96.27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99.58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98.23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613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 (61) 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40450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95.65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2.24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67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213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 (61) 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79846034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3.70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1.91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822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 </a:t>
            </a:r>
            <a:r>
              <a:rPr lang="en-US" altLang="en-US" dirty="0" smtClean="0"/>
              <a:t>(61) </a:t>
            </a:r>
            <a:r>
              <a:rPr lang="en-US" altLang="en-US" dirty="0"/>
              <a:t>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894869"/>
              </p:ext>
            </p:extLst>
          </p:nvPr>
        </p:nvGraphicFramePr>
        <p:xfrm>
          <a:off x="533400" y="973580"/>
          <a:ext cx="8153399" cy="525843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3.36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109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9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715414"/>
          </a:xfrm>
        </p:spPr>
        <p:txBody>
          <a:bodyPr/>
          <a:lstStyle/>
          <a:p>
            <a:r>
              <a:rPr lang="en-US" altLang="en-US" dirty="0"/>
              <a:t>IRR GREDP &gt; .95  </a:t>
            </a:r>
            <a:r>
              <a:rPr lang="en-US" altLang="en-US" dirty="0" smtClean="0"/>
              <a:t>(61) </a:t>
            </a:r>
            <a:r>
              <a:rPr lang="en-US" altLang="en-US" dirty="0"/>
              <a:t>March 2017</a:t>
            </a:r>
            <a:br>
              <a:rPr lang="en-US" altLang="en-US" dirty="0"/>
            </a:br>
            <a:endParaRPr lang="en-US" dirty="0"/>
          </a:p>
        </p:txBody>
      </p:sp>
      <p:graphicFrame>
        <p:nvGraphicFramePr>
          <p:cNvPr id="11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12109106"/>
              </p:ext>
            </p:extLst>
          </p:nvPr>
        </p:nvGraphicFramePr>
        <p:xfrm>
          <a:off x="533400" y="973580"/>
          <a:ext cx="8153399" cy="1537080"/>
        </p:xfrm>
        <a:graphic>
          <a:graphicData uri="http://schemas.openxmlformats.org/drawingml/2006/table">
            <a:tbl>
              <a:tblPr/>
              <a:tblGrid>
                <a:gridCol w="1295400"/>
                <a:gridCol w="1676400"/>
                <a:gridCol w="1828800"/>
                <a:gridCol w="1828800"/>
                <a:gridCol w="1523999"/>
              </a:tblGrid>
              <a:tr h="79281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Unit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Passed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Total Intervals Scored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Std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Dev</a:t>
                      </a:r>
                    </a:p>
                    <a:p>
                      <a:pPr algn="ctr" fontAlgn="t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(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ATG-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Exp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 MW)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Black" panose="020B0A04020102020204" pitchFamily="34" charset="0"/>
                        </a:rPr>
                        <a:t>GREDP Monthly Score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08BB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D2E2"/>
                    </a:solidFill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Unit 114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100.00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213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Totals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24,389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24,901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97.9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5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34af464-7aa1-4edd-9be4-83dffc1cb926"/>
    <ds:schemaRef ds:uri="http://www.w3.org/XML/1998/namespace"/>
    <ds:schemaRef ds:uri="http://schemas.microsoft.com/office/2006/metadata/properties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1081</TotalTime>
  <Words>1121</Words>
  <Application>Microsoft Office PowerPoint</Application>
  <PresentationFormat>On-screen Show (4:3)</PresentationFormat>
  <Paragraphs>751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Black</vt:lpstr>
      <vt:lpstr>Calibri</vt:lpstr>
      <vt:lpstr>Tahoma</vt:lpstr>
      <vt:lpstr>1_Custom Design</vt:lpstr>
      <vt:lpstr>Office Theme</vt:lpstr>
      <vt:lpstr>Custom Design</vt:lpstr>
      <vt:lpstr>PowerPoint Presentation</vt:lpstr>
      <vt:lpstr>Non-IRR GREDP &lt; 85% March 2017 </vt:lpstr>
      <vt:lpstr>IRR Summary March 2017</vt:lpstr>
      <vt:lpstr>IRR GREDP &gt; .95  (61) March 2017 </vt:lpstr>
      <vt:lpstr>IRR GREDP &gt; .95  (61) March 2017 </vt:lpstr>
      <vt:lpstr>IRR GREDP &gt; .95  (61) March 2017 </vt:lpstr>
      <vt:lpstr>IRR GREDP &gt; .95  (61) March 2017 </vt:lpstr>
      <vt:lpstr>IRR GREDP &gt; .95  (61) March 2017 </vt:lpstr>
      <vt:lpstr>IRR GREDP &gt; .95  (61) March 2017 </vt:lpstr>
      <vt:lpstr>IRR GREDP &lt; .95  (53) March 2017 </vt:lpstr>
      <vt:lpstr>IRR GREDP &lt;.95  (53) March 2017 </vt:lpstr>
      <vt:lpstr>IRR GREDP &lt;.95  (53) March 2017 </vt:lpstr>
      <vt:lpstr>IRR GREDP &lt;.95  (53) March 2017 </vt:lpstr>
      <vt:lpstr>IRR GREDP &lt;.95  (53) March 2017 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Sanchez, Daniel</cp:lastModifiedBy>
  <cp:revision>136</cp:revision>
  <cp:lastPrinted>2016-01-21T20:53:15Z</cp:lastPrinted>
  <dcterms:created xsi:type="dcterms:W3CDTF">2016-01-21T15:20:31Z</dcterms:created>
  <dcterms:modified xsi:type="dcterms:W3CDTF">2017-04-28T13:26:11Z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