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5" r:id="rId3"/>
    <p:sldId id="257" r:id="rId4"/>
    <p:sldId id="264" r:id="rId5"/>
    <p:sldId id="258" r:id="rId6"/>
    <p:sldId id="266" r:id="rId7"/>
    <p:sldId id="26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6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FF3E-744A-4647-B8BD-E60BC25EA4CE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424E-4102-4B8E-913E-4710D3058C0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FF3E-744A-4647-B8BD-E60BC25EA4CE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424E-4102-4B8E-913E-4710D3058C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FF3E-744A-4647-B8BD-E60BC25EA4CE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424E-4102-4B8E-913E-4710D3058C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FF3E-744A-4647-B8BD-E60BC25EA4CE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424E-4102-4B8E-913E-4710D3058C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FF3E-744A-4647-B8BD-E60BC25EA4CE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424E-4102-4B8E-913E-4710D3058C0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FF3E-744A-4647-B8BD-E60BC25EA4CE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424E-4102-4B8E-913E-4710D3058C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FF3E-744A-4647-B8BD-E60BC25EA4CE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424E-4102-4B8E-913E-4710D3058C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FF3E-744A-4647-B8BD-E60BC25EA4CE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424E-4102-4B8E-913E-4710D3058C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FF3E-744A-4647-B8BD-E60BC25EA4CE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424E-4102-4B8E-913E-4710D3058C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FF3E-744A-4647-B8BD-E60BC25EA4CE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424E-4102-4B8E-913E-4710D3058C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FF3E-744A-4647-B8BD-E60BC25EA4CE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496424E-4102-4B8E-913E-4710D3058C0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149FF3E-744A-4647-B8BD-E60BC25EA4CE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496424E-4102-4B8E-913E-4710D3058C01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5000" dirty="0" smtClean="0"/>
              <a:t>RDWG Update to ROS</a:t>
            </a:r>
            <a:endParaRPr lang="en-US" sz="5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May 4,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30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Apr 24 RDWG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RDWG met on Apr 24, and reviewed RRGRR013 and RRGRR014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Also discussed a potential need to provide reference voltage instructions for reactive capability submittals.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311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RRGRR013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400" dirty="0" smtClean="0"/>
              <a:t>Resource Registration Glossary Revision Request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>
                <a:latin typeface="Calibri" panose="020F0502020204030204" pitchFamily="34" charset="0"/>
              </a:rPr>
              <a:t>RRGRR013 </a:t>
            </a:r>
            <a:r>
              <a:rPr lang="en-US" sz="2400" dirty="0" smtClean="0">
                <a:latin typeface="Calibri" panose="020F0502020204030204" pitchFamily="34" charset="0"/>
              </a:rPr>
              <a:t>was sponsored by </a:t>
            </a:r>
            <a:r>
              <a:rPr lang="en-US" sz="2400" dirty="0" smtClean="0">
                <a:latin typeface="Calibri" panose="020F0502020204030204" pitchFamily="34" charset="0"/>
              </a:rPr>
              <a:t>ERCOT, </a:t>
            </a:r>
            <a:r>
              <a:rPr lang="en-US" sz="2400" dirty="0" smtClean="0">
                <a:latin typeface="Calibri" panose="020F0502020204030204" pitchFamily="34" charset="0"/>
              </a:rPr>
              <a:t>and </a:t>
            </a:r>
            <a:r>
              <a:rPr lang="en-US" sz="2400" dirty="0" smtClean="0">
                <a:latin typeface="Calibri" panose="020F0502020204030204" pitchFamily="34" charset="0"/>
              </a:rPr>
              <a:t>is part of a series of revision requests to change the revision process for non-voting Working Groups and Task Forces.</a:t>
            </a:r>
            <a:br>
              <a:rPr lang="en-US" sz="2400" dirty="0" smtClean="0">
                <a:latin typeface="Calibri" panose="020F0502020204030204" pitchFamily="34" charset="0"/>
              </a:rPr>
            </a:br>
            <a:endParaRPr lang="en-US" sz="2400" dirty="0" smtClean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During the Apr 6 ROS meeting,  a concern was raised that the language in 1.2.1(3) could pose a compliance risk for the ROS:</a:t>
            </a:r>
          </a:p>
          <a:p>
            <a:pPr lvl="1"/>
            <a:r>
              <a:rPr lang="en-US" i="1" dirty="0" smtClean="0">
                <a:latin typeface="Calibri" panose="020F0502020204030204" pitchFamily="34" charset="0"/>
              </a:rPr>
              <a:t>“ROS shall ensure that the Resource Registration Glossary is compliant with the ERCOT Protocols.  As such, ROS will monitor all changes to the ERCOT Protocols and initiate any RRGRRs necessary…”</a:t>
            </a:r>
            <a:r>
              <a:rPr lang="en-US" i="1" dirty="0" smtClean="0">
                <a:latin typeface="Calibri" panose="020F0502020204030204" pitchFamily="34" charset="0"/>
              </a:rPr>
              <a:t/>
            </a:r>
            <a:br>
              <a:rPr lang="en-US" i="1" dirty="0" smtClean="0">
                <a:latin typeface="Calibri" panose="020F0502020204030204" pitchFamily="34" charset="0"/>
              </a:rPr>
            </a:br>
            <a:endParaRPr lang="en-US" i="1" dirty="0" smtClean="0">
              <a:latin typeface="Calibri" panose="020F0502020204030204" pitchFamily="34" charset="0"/>
            </a:endParaRPr>
          </a:p>
          <a:p>
            <a:r>
              <a:rPr lang="en-US" sz="2400" dirty="0" smtClean="0">
                <a:latin typeface="Calibri" panose="020F0502020204030204" pitchFamily="34" charset="0"/>
              </a:rPr>
              <a:t>ROS remanded the RRGRR back to the RDWG for language review.</a:t>
            </a:r>
            <a:r>
              <a:rPr lang="en-US" sz="2400" dirty="0" smtClean="0">
                <a:latin typeface="Calibri" panose="020F0502020204030204" pitchFamily="34" charset="0"/>
              </a:rPr>
              <a:t/>
            </a:r>
            <a:br>
              <a:rPr lang="en-US" sz="2400" dirty="0" smtClean="0">
                <a:latin typeface="Calibri" panose="020F0502020204030204" pitchFamily="34" charset="0"/>
              </a:rPr>
            </a:br>
            <a:endParaRPr lang="en-US" sz="2400" dirty="0" smtClean="0">
              <a:latin typeface="Calibri" panose="020F0502020204030204" pitchFamily="34" charset="0"/>
            </a:endParaRPr>
          </a:p>
          <a:p>
            <a:endParaRPr lang="en-US" sz="2400" dirty="0" smtClean="0">
              <a:latin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43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RRGRR013 </a:t>
            </a:r>
            <a:r>
              <a:rPr lang="en-US" sz="1200" dirty="0" smtClean="0"/>
              <a:t>cont.</a:t>
            </a:r>
            <a:r>
              <a:rPr lang="en-US" dirty="0"/>
              <a:t/>
            </a:r>
            <a:br>
              <a:rPr lang="en-US" dirty="0"/>
            </a:br>
            <a:r>
              <a:rPr lang="en-US" sz="1600" dirty="0"/>
              <a:t>Resource Registration Glossary Revision </a:t>
            </a:r>
            <a:r>
              <a:rPr lang="en-US" sz="1600" dirty="0" smtClean="0"/>
              <a:t>Request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After reviewing the ROS report during the Apr 24 RDWG meeting, the RDWG is in concurrence that the proposed language does not pose a compliance risk for the ROS, and recommends that the existing language remain unchanged.</a:t>
            </a:r>
          </a:p>
          <a:p>
            <a:pPr lvl="1"/>
            <a:r>
              <a:rPr lang="en-US" sz="1800" dirty="0" smtClean="0"/>
              <a:t>(Identical language exists in PGRR055, which was previously recommended for approval by the ROS, and has been approved by the ERCOT BOD.)</a:t>
            </a:r>
          </a:p>
          <a:p>
            <a:pPr lvl="1"/>
            <a:endParaRPr lang="en-US" sz="1800" dirty="0"/>
          </a:p>
          <a:p>
            <a:r>
              <a:rPr lang="en-US" sz="2000" dirty="0" smtClean="0"/>
              <a:t>If the ROS still desires that the language be revised, the RDWG offers the following for consideration:</a:t>
            </a:r>
          </a:p>
          <a:p>
            <a:pPr lvl="1"/>
            <a:r>
              <a:rPr lang="en-US" sz="1800" i="1" dirty="0" smtClean="0"/>
              <a:t>“ROS will initiate any RRGRRs necessary…..”</a:t>
            </a:r>
          </a:p>
          <a:p>
            <a:pPr lvl="1"/>
            <a:endParaRPr lang="en-US" sz="1800" dirty="0"/>
          </a:p>
          <a:p>
            <a:r>
              <a:rPr lang="en-US" sz="2000" dirty="0" smtClean="0"/>
              <a:t>This language removes any inference that there is a requirement that the ROS formally review all NPRRs.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78910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RRGRR014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400" dirty="0" smtClean="0"/>
              <a:t>As-Built Clarification for RRGRRs 006, 007, and 009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 smtClean="0">
              <a:latin typeface="Calibri" panose="020F0502020204030204" pitchFamily="34" charset="0"/>
            </a:endParaRPr>
          </a:p>
          <a:p>
            <a:r>
              <a:rPr lang="en-US" sz="2000" dirty="0" smtClean="0">
                <a:latin typeface="Calibri" panose="020F0502020204030204" pitchFamily="34" charset="0"/>
              </a:rPr>
              <a:t>RRGRR014 is sponsored by ERCOT, and is the result of development of the 5.4 version of the RARF.</a:t>
            </a:r>
            <a:br>
              <a:rPr lang="en-US" sz="2000" dirty="0" smtClean="0">
                <a:latin typeface="Calibri" panose="020F0502020204030204" pitchFamily="34" charset="0"/>
              </a:rPr>
            </a:br>
            <a:endParaRPr lang="en-US" sz="2000" dirty="0" smtClean="0">
              <a:latin typeface="Calibri" panose="020F0502020204030204" pitchFamily="34" charset="0"/>
            </a:endParaRPr>
          </a:p>
          <a:p>
            <a:r>
              <a:rPr lang="en-US" sz="2000" dirty="0" smtClean="0">
                <a:latin typeface="Calibri" panose="020F0502020204030204" pitchFamily="34" charset="0"/>
              </a:rPr>
              <a:t>During the RARF form development, it was discovered that the glossary did not capture baseline updates prior to approval of RRGRR006.</a:t>
            </a:r>
            <a:br>
              <a:rPr lang="en-US" sz="2000" dirty="0" smtClean="0">
                <a:latin typeface="Calibri" panose="020F0502020204030204" pitchFamily="34" charset="0"/>
              </a:rPr>
            </a:br>
            <a:endParaRPr lang="en-US" sz="2000" dirty="0" smtClean="0">
              <a:latin typeface="Calibri" panose="020F0502020204030204" pitchFamily="34" charset="0"/>
            </a:endParaRPr>
          </a:p>
          <a:p>
            <a:r>
              <a:rPr lang="en-US" sz="2000" dirty="0" smtClean="0">
                <a:latin typeface="Calibri" panose="020F0502020204030204" pitchFamily="34" charset="0"/>
              </a:rPr>
              <a:t>It does not add or remove any data requirements, but merely incorporates all previously-approved changes to the glossary.</a:t>
            </a:r>
            <a:br>
              <a:rPr lang="en-US" sz="2000" dirty="0" smtClean="0">
                <a:latin typeface="Calibri" panose="020F0502020204030204" pitchFamily="34" charset="0"/>
              </a:rPr>
            </a:br>
            <a:endParaRPr lang="en-US" sz="2000" dirty="0" smtClean="0">
              <a:latin typeface="Calibri" panose="020F0502020204030204" pitchFamily="34" charset="0"/>
            </a:endParaRPr>
          </a:p>
          <a:p>
            <a:r>
              <a:rPr lang="en-US" sz="2000" dirty="0" smtClean="0">
                <a:latin typeface="Calibri" panose="020F0502020204030204" pitchFamily="34" charset="0"/>
              </a:rPr>
              <a:t>The RDWG will formally recommend approval of RRGRR014 following review of the associated Impact Analysis at the regularly scheduled May 26 RDWG meeting.</a:t>
            </a:r>
          </a:p>
          <a:p>
            <a:endParaRPr lang="en-US" sz="2400" dirty="0">
              <a:latin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53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 smtClean="0"/>
              <a:t>Reference Voltages for Reactive Capabilities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There has been an on-going effort by ERCOT to more fully detail voltage control requirements and aspects.</a:t>
            </a:r>
            <a:br>
              <a:rPr lang="en-US" sz="2200" dirty="0" smtClean="0"/>
            </a:br>
            <a:endParaRPr lang="en-US" sz="2200" dirty="0" smtClean="0"/>
          </a:p>
          <a:p>
            <a:r>
              <a:rPr lang="en-US" sz="2200" dirty="0" smtClean="0"/>
              <a:t>ERCOT Protocols state that reactive capability limits should be specified referencing the voltage profiles at different times of the year, yet the RARF only supports a single reactive capability limit.</a:t>
            </a:r>
            <a:br>
              <a:rPr lang="en-US" sz="2200" dirty="0" smtClean="0"/>
            </a:br>
            <a:endParaRPr lang="en-US" sz="2200" dirty="0" smtClean="0"/>
          </a:p>
          <a:p>
            <a:r>
              <a:rPr lang="en-US" sz="2200" dirty="0" smtClean="0"/>
              <a:t>The RDWG will work be working with the Voltage Profile Working Group and ERCOT to determine if a RRGRR is necessary to provide guidance on data submittals.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17499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jpalen\AppData\Local\Microsoft\Windows\Temporary Internet Files\Content.Outlook\55CASB29\IMG_20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066800"/>
            <a:ext cx="51435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90136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396</TotalTime>
  <Words>211</Words>
  <Application>Microsoft Office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RDWG Update to ROS</vt:lpstr>
      <vt:lpstr>Apr 24 RDWG Meeting</vt:lpstr>
      <vt:lpstr>RRGRR013 Resource Registration Glossary Revision Request</vt:lpstr>
      <vt:lpstr>RRGRR013 cont. Resource Registration Glossary Revision Request</vt:lpstr>
      <vt:lpstr>RRGRR014 As-Built Clarification for RRGRRs 006, 007, and 009</vt:lpstr>
      <vt:lpstr>Reference Voltages for Reactive Capabilities</vt:lpstr>
      <vt:lpstr>PowerPoint Presentation</vt:lpstr>
    </vt:vector>
  </TitlesOfParts>
  <Company>NRG Energy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RDWG Update to ROS</dc:title>
  <dc:creator>John D. Palen</dc:creator>
  <cp:lastModifiedBy>John D. Palen</cp:lastModifiedBy>
  <cp:revision>25</cp:revision>
  <dcterms:created xsi:type="dcterms:W3CDTF">2016-06-29T14:59:46Z</dcterms:created>
  <dcterms:modified xsi:type="dcterms:W3CDTF">2017-04-28T15:31:42Z</dcterms:modified>
</cp:coreProperties>
</file>