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0" r:id="rId2"/>
    <p:sldMasterId id="2147483653" r:id="rId3"/>
  </p:sldMasterIdLst>
  <p:notesMasterIdLst>
    <p:notesMasterId r:id="rId18"/>
  </p:notesMasterIdLst>
  <p:handoutMasterIdLst>
    <p:handoutMasterId r:id="rId19"/>
  </p:handoutMasterIdLst>
  <p:sldIdLst>
    <p:sldId id="260" r:id="rId4"/>
    <p:sldId id="258" r:id="rId5"/>
    <p:sldId id="257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68" r:id="rId15"/>
    <p:sldId id="269" r:id="rId16"/>
    <p:sldId id="27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83427A5-4E09-4C57-BC64-26DB1A384873}">
          <p14:sldIdLst>
            <p14:sldId id="260"/>
            <p14:sldId id="258"/>
          </p14:sldIdLst>
        </p14:section>
        <p14:section name="Whitpaper summary" id="{E569B902-BAA5-43AC-8DD5-D15F4A491E13}">
          <p14:sldIdLst>
            <p14:sldId id="257"/>
            <p14:sldId id="273"/>
            <p14:sldId id="261"/>
            <p14:sldId id="262"/>
            <p14:sldId id="263"/>
            <p14:sldId id="264"/>
            <p14:sldId id="265"/>
            <p14:sldId id="266"/>
          </p14:sldIdLst>
        </p14:section>
        <p14:section name="Future activities" id="{2E440B49-5218-4A0B-9A95-8467B84C4235}">
          <p14:sldIdLst>
            <p14:sldId id="272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8807" autoAdjust="0"/>
  </p:normalViewPr>
  <p:slideViewPr>
    <p:cSldViewPr showGuides="1">
      <p:cViewPr varScale="1">
        <p:scale>
          <a:sx n="103" d="100"/>
          <a:sy n="103" d="100"/>
        </p:scale>
        <p:origin x="1608" y="114"/>
      </p:cViewPr>
      <p:guideLst>
        <p:guide orient="horz" pos="214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3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7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ERCOT</a:t>
            </a:r>
            <a:r>
              <a:rPr lang="en-US" baseline="0" dirty="0"/>
              <a:t> started writing the DER reliability whitepaper after the DREAMTF concluded their work in 1</a:t>
            </a:r>
            <a:r>
              <a:rPr lang="en-US" baseline="30000" dirty="0"/>
              <a:t>st</a:t>
            </a:r>
            <a:r>
              <a:rPr lang="en-US" baseline="0" dirty="0"/>
              <a:t> </a:t>
            </a:r>
            <a:r>
              <a:rPr lang="en-US" baseline="0" dirty="0" err="1"/>
              <a:t>qtr</a:t>
            </a:r>
            <a:r>
              <a:rPr lang="en-US" baseline="0" dirty="0"/>
              <a:t> 2016.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4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ERCOT</a:t>
            </a:r>
            <a:r>
              <a:rPr lang="en-US" baseline="0" dirty="0"/>
              <a:t> started writing the DER reliability whitepaper after the DREAMTF concluded their work in 1</a:t>
            </a:r>
            <a:r>
              <a:rPr lang="en-US" baseline="30000" dirty="0"/>
              <a:t>st</a:t>
            </a:r>
            <a:r>
              <a:rPr lang="en-US" baseline="0" dirty="0"/>
              <a:t> </a:t>
            </a:r>
            <a:r>
              <a:rPr lang="en-US" baseline="0" dirty="0" err="1"/>
              <a:t>qtr</a:t>
            </a:r>
            <a:r>
              <a:rPr lang="en-US" baseline="0" dirty="0"/>
              <a:t> 2016.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5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77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9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87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2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DER today does not pose a threat but the rate of growth of un-registered DER will drive the</a:t>
            </a:r>
            <a:r>
              <a:rPr lang="en-US" baseline="0" dirty="0"/>
              <a:t> urgency for specific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15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8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small" dirty="0"/>
              <a:t>Distributed Energy Resources (DERs)</a:t>
            </a:r>
          </a:p>
          <a:p>
            <a:r>
              <a:rPr lang="en-US" b="1" dirty="0"/>
              <a:t>Reliability Impacts and Recommended Changes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May 4, </a:t>
            </a:r>
            <a:r>
              <a:rPr lang="en-US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/>
              <a:t>Section 5. Ongoing Efforts to address DER reliability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105"/>
          </a:xfrm>
        </p:spPr>
        <p:txBody>
          <a:bodyPr/>
          <a:lstStyle/>
          <a:p>
            <a:pPr algn="just"/>
            <a:r>
              <a:rPr lang="en-US" sz="1800" dirty="0"/>
              <a:t>IEEE 1547-2017</a:t>
            </a:r>
          </a:p>
          <a:p>
            <a:pPr lvl="1" algn="just"/>
            <a:r>
              <a:rPr lang="en-US" sz="1800" dirty="0"/>
              <a:t>Voltage Regulation &amp; Reactive Power (2 Performance Categories)</a:t>
            </a:r>
          </a:p>
          <a:p>
            <a:pPr lvl="1" algn="just"/>
            <a:r>
              <a:rPr lang="en-US" sz="1800" dirty="0"/>
              <a:t>Frequency-Droop Capability (Based on ERCOT Rules)</a:t>
            </a:r>
          </a:p>
          <a:p>
            <a:pPr lvl="1" algn="just"/>
            <a:r>
              <a:rPr lang="en-US" sz="1800" dirty="0"/>
              <a:t>Frequency Ride-Through</a:t>
            </a:r>
          </a:p>
          <a:p>
            <a:pPr lvl="1" algn="just"/>
            <a:r>
              <a:rPr lang="en-US" sz="1800" dirty="0"/>
              <a:t>Voltage Ride-Through (3 Performance Categories)</a:t>
            </a:r>
          </a:p>
          <a:p>
            <a:pPr lvl="1" algn="just"/>
            <a:r>
              <a:rPr lang="en-US" sz="1800" dirty="0"/>
              <a:t>Return to Service after Trip  (an intentional delay &amp; max ramp rate)</a:t>
            </a:r>
          </a:p>
          <a:p>
            <a:pPr lvl="2" algn="just"/>
            <a:endParaRPr lang="en-US" sz="1400" dirty="0"/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FERC NOPR Docket No. RM16-8-000</a:t>
            </a:r>
          </a:p>
          <a:p>
            <a:pPr lvl="1" algn="just"/>
            <a:r>
              <a:rPr lang="en-US" sz="1800" dirty="0"/>
              <a:t>Small Generators (no larger than 20 MW) to ride-through abnormal frequency and voltage events, and avoid disconnecting during such events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38400"/>
            <a:ext cx="5181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small" dirty="0"/>
              <a:t>Future Activities</a:t>
            </a:r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21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 Reliability Whitepaper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2062"/>
            <a:ext cx="8534400" cy="4929433"/>
          </a:xfrm>
        </p:spPr>
        <p:txBody>
          <a:bodyPr/>
          <a:lstStyle/>
          <a:p>
            <a:r>
              <a:rPr lang="en-US" sz="2400" dirty="0" smtClean="0"/>
              <a:t>Collect additional data on Existing Registered DERs </a:t>
            </a:r>
          </a:p>
          <a:p>
            <a:endParaRPr lang="en-US" sz="2200" dirty="0" smtClean="0"/>
          </a:p>
          <a:p>
            <a:r>
              <a:rPr lang="en-US" sz="2400" dirty="0" smtClean="0"/>
              <a:t>Insert these DERS into the Network Model as new resources mapped to their CIM load points</a:t>
            </a:r>
            <a:r>
              <a:rPr lang="en-US" sz="2200" dirty="0" smtClean="0"/>
              <a:t>.</a:t>
            </a:r>
          </a:p>
          <a:p>
            <a:pPr lvl="1"/>
            <a:r>
              <a:rPr lang="en-US" sz="2000" dirty="0"/>
              <a:t>Once in the model, the DGs’ locations will be known to operators in the ERCOT control room, improving our situational </a:t>
            </a:r>
            <a:r>
              <a:rPr lang="en-US" sz="2000" dirty="0" smtClean="0"/>
              <a:t>awareness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Establish </a:t>
            </a:r>
            <a:r>
              <a:rPr lang="en-US" sz="2400" dirty="0"/>
              <a:t>binding language to incorporate mapping of </a:t>
            </a:r>
            <a:r>
              <a:rPr lang="en-US" sz="2400" dirty="0" smtClean="0"/>
              <a:t>future registered </a:t>
            </a:r>
            <a:r>
              <a:rPr lang="en-US" sz="2400" dirty="0"/>
              <a:t>DER and incorporate into ERCOT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 mid-term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796290"/>
            <a:ext cx="8534400" cy="4881880"/>
          </a:xfrm>
        </p:spPr>
        <p:txBody>
          <a:bodyPr/>
          <a:lstStyle/>
          <a:p>
            <a:r>
              <a:rPr lang="en-US" sz="1800" dirty="0"/>
              <a:t>Establish process for monitoring </a:t>
            </a:r>
            <a:r>
              <a:rPr lang="en-US" sz="1800" dirty="0" smtClean="0"/>
              <a:t>overall growth of non-registered </a:t>
            </a:r>
            <a:r>
              <a:rPr lang="en-US" sz="1800" dirty="0"/>
              <a:t>DER </a:t>
            </a:r>
            <a:r>
              <a:rPr lang="en-US" sz="1800" dirty="0" smtClean="0"/>
              <a:t>in ERCOT</a:t>
            </a:r>
          </a:p>
          <a:p>
            <a:pPr lvl="1"/>
            <a:r>
              <a:rPr lang="en-US" sz="1800" dirty="0" smtClean="0"/>
              <a:t>Will not require formal reporting.</a:t>
            </a:r>
          </a:p>
          <a:p>
            <a:pPr lvl="1"/>
            <a:endParaRPr lang="en-US" sz="1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</a:t>
            </a:r>
            <a:r>
              <a:rPr lang="en-US" sz="1800" dirty="0" smtClean="0"/>
              <a:t>ork </a:t>
            </a:r>
            <a:r>
              <a:rPr lang="en-US" sz="1800" dirty="0"/>
              <a:t>with TDSPs on triggers for </a:t>
            </a:r>
            <a:r>
              <a:rPr lang="en-US" sz="1800" dirty="0" smtClean="0"/>
              <a:t>mapping localized accumulations</a:t>
            </a:r>
            <a:endParaRPr lang="en-US" sz="1800" dirty="0"/>
          </a:p>
          <a:p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 future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827405"/>
            <a:ext cx="8534400" cy="4850765"/>
          </a:xfrm>
        </p:spPr>
        <p:txBody>
          <a:bodyPr/>
          <a:lstStyle/>
          <a:p>
            <a:r>
              <a:rPr lang="en-US" sz="1800" dirty="0"/>
              <a:t>Monitor IEEE standards for final rules</a:t>
            </a:r>
          </a:p>
          <a:p>
            <a:endParaRPr lang="en-US" sz="1800" dirty="0"/>
          </a:p>
          <a:p>
            <a:r>
              <a:rPr lang="en-US" sz="1800" dirty="0"/>
              <a:t>Study impacts of DER based on IEEE standards</a:t>
            </a:r>
          </a:p>
          <a:p>
            <a:endParaRPr lang="en-US" sz="1800" dirty="0"/>
          </a:p>
          <a:p>
            <a:r>
              <a:rPr lang="en-US" sz="1800" dirty="0"/>
              <a:t>Determine if IEEE standards will be sufficient</a:t>
            </a:r>
          </a:p>
          <a:p>
            <a:endParaRPr lang="en-US" sz="1800" dirty="0"/>
          </a:p>
          <a:p>
            <a:r>
              <a:rPr lang="en-US" sz="1800" dirty="0"/>
              <a:t>Establish binding language </a:t>
            </a:r>
            <a:r>
              <a:rPr lang="en-US" sz="1800" dirty="0" smtClean="0"/>
              <a:t>with TDSPs to report accumulations of non-registered </a:t>
            </a:r>
            <a:r>
              <a:rPr lang="en-US" sz="1800" dirty="0"/>
              <a:t>DER </a:t>
            </a:r>
            <a:r>
              <a:rPr lang="en-US" sz="1800" dirty="0" smtClean="0"/>
              <a:t>and incorporate into </a:t>
            </a:r>
            <a:r>
              <a:rPr lang="en-US" sz="1800" dirty="0"/>
              <a:t>ERCOT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b="1" dirty="0"/>
              <a:t>Agenda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3200" dirty="0" smtClean="0"/>
              <a:t>Background</a:t>
            </a:r>
          </a:p>
          <a:p>
            <a:r>
              <a:rPr lang="en-US" sz="3200" dirty="0" smtClean="0"/>
              <a:t>Overview </a:t>
            </a:r>
            <a:r>
              <a:rPr lang="en-US" sz="3200" dirty="0"/>
              <a:t>of DER whitepaper</a:t>
            </a:r>
          </a:p>
          <a:p>
            <a:r>
              <a:rPr lang="en-US" sz="3200" dirty="0" smtClean="0"/>
              <a:t>Discussion </a:t>
            </a:r>
            <a:r>
              <a:rPr lang="en-US" sz="3200" dirty="0"/>
              <a:t>of Reliability Impacts</a:t>
            </a:r>
          </a:p>
          <a:p>
            <a:r>
              <a:rPr lang="en-US" sz="3200" dirty="0" smtClean="0"/>
              <a:t>Recommendations</a:t>
            </a:r>
            <a:endParaRPr lang="en-US" sz="3200" dirty="0"/>
          </a:p>
          <a:p>
            <a:r>
              <a:rPr lang="en-US" sz="3200" dirty="0" smtClean="0"/>
              <a:t>Next </a:t>
            </a:r>
            <a:r>
              <a:rPr lang="en-US" sz="3200" dirty="0"/>
              <a:t>Steps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Background</a:t>
            </a:r>
            <a:endParaRPr lang="en-US" sz="3600" b="1" strike="sngStrike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3987165"/>
          </a:xfrm>
        </p:spPr>
        <p:txBody>
          <a:bodyPr/>
          <a:lstStyle/>
          <a:p>
            <a:r>
              <a:rPr lang="en-US" sz="2800" dirty="0" smtClean="0"/>
              <a:t>Follow on to first DER Whitepaper addressing markets</a:t>
            </a:r>
          </a:p>
          <a:p>
            <a:r>
              <a:rPr lang="en-US" sz="2800" dirty="0" smtClean="0"/>
              <a:t>Requested by TDSP’s in response to ERCOT’s request for additional information</a:t>
            </a:r>
          </a:p>
          <a:p>
            <a:r>
              <a:rPr lang="en-US" sz="2800" dirty="0" smtClean="0"/>
              <a:t>ERCOT </a:t>
            </a:r>
            <a:r>
              <a:rPr lang="en-US" sz="2800" dirty="0"/>
              <a:t>started writing the DER reliability whitepaper after the DREAMTF concluded their work in 1st </a:t>
            </a:r>
            <a:r>
              <a:rPr lang="en-US" sz="2800" dirty="0" err="1"/>
              <a:t>qtr</a:t>
            </a:r>
            <a:r>
              <a:rPr lang="en-US" sz="2800" dirty="0"/>
              <a:t> 2016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Very Similar in scope to NERC whitepaper issued Feb 2017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Overview DER Whitepaper</a:t>
            </a:r>
            <a:endParaRPr lang="en-US" sz="3600" b="1" strike="sngStrike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3987165"/>
          </a:xfrm>
        </p:spPr>
        <p:txBody>
          <a:bodyPr/>
          <a:lstStyle/>
          <a:p>
            <a:r>
              <a:rPr lang="en-US" sz="2800" dirty="0"/>
              <a:t>DER Introduction</a:t>
            </a:r>
          </a:p>
          <a:p>
            <a:endParaRPr lang="en-US" sz="2800" dirty="0"/>
          </a:p>
          <a:p>
            <a:r>
              <a:rPr lang="en-US" sz="2800" dirty="0"/>
              <a:t>Reliability Concerns</a:t>
            </a:r>
          </a:p>
          <a:p>
            <a:endParaRPr lang="en-US" sz="2800" dirty="0"/>
          </a:p>
          <a:p>
            <a:r>
              <a:rPr lang="en-US" sz="2800" dirty="0"/>
              <a:t>Transition Activities-Recommendations</a:t>
            </a:r>
          </a:p>
          <a:p>
            <a:endParaRPr lang="en-US" sz="2800" dirty="0"/>
          </a:p>
          <a:p>
            <a:r>
              <a:rPr lang="en-US" sz="2800" dirty="0"/>
              <a:t>Pending rules-Other Activities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0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Section 2.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pPr algn="just"/>
            <a:r>
              <a:rPr lang="en-US" sz="1800" dirty="0"/>
              <a:t>Distributed Energy Resource</a:t>
            </a:r>
          </a:p>
          <a:p>
            <a:pPr lvl="1" algn="just"/>
            <a:r>
              <a:rPr lang="en-US" sz="1800" dirty="0"/>
              <a:t>Generation, energy storage technology, or a combination of the two that is interconnected at or below 60 kV and operates in parallel with the distribution system. (Does not include demand response.)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Connected Capacity</a:t>
            </a:r>
          </a:p>
          <a:p>
            <a:pPr lvl="1" algn="just"/>
            <a:r>
              <a:rPr lang="en-US" sz="1800" dirty="0"/>
              <a:t>The output capability of a Distributed Generation (DG) facility before applying any protective or operational limitations. This is most often the nameplate capability of the generating system or the rated capability of the inverter.</a:t>
            </a:r>
          </a:p>
          <a:p>
            <a:pPr algn="just"/>
            <a:endParaRPr lang="en-US" sz="2000" dirty="0"/>
          </a:p>
          <a:p>
            <a:pPr algn="just"/>
            <a:r>
              <a:rPr lang="en-US" sz="1800" dirty="0"/>
              <a:t>Operating Capacity</a:t>
            </a:r>
          </a:p>
          <a:p>
            <a:pPr lvl="1" algn="just"/>
            <a:r>
              <a:rPr lang="en-US" sz="1800" dirty="0"/>
              <a:t>The output capability approved by the Distribution Service Provider for parallel operations with the utility system. In some cases, customers operate their DG Facilities with only a portion of the Connected Capacity at a given point in time. Other customers may have spare generating capacity and limit what is used at a given point in time.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Section 3. Reliability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8850"/>
            <a:ext cx="8534400" cy="4961255"/>
          </a:xfrm>
        </p:spPr>
        <p:txBody>
          <a:bodyPr/>
          <a:lstStyle/>
          <a:p>
            <a:pPr algn="just"/>
            <a:r>
              <a:rPr lang="en-US" sz="1800" dirty="0"/>
              <a:t>Power Flow and State Estimation (SE)</a:t>
            </a:r>
          </a:p>
          <a:p>
            <a:pPr lvl="1" algn="just"/>
            <a:r>
              <a:rPr lang="en-US" sz="1600" dirty="0"/>
              <a:t>Incorrect handling of energy injection data from distribution circuits may lead to i</a:t>
            </a:r>
            <a:r>
              <a:rPr lang="en-US" sz="1600" dirty="0">
                <a:sym typeface="+mn-ea"/>
              </a:rPr>
              <a:t>nvalid SE results, i</a:t>
            </a:r>
            <a:r>
              <a:rPr lang="en-US" sz="1600" dirty="0"/>
              <a:t>naccurate Load Adaptation and hence incorrect Load Distribution Factors (LDFs) in Operational Studies;</a:t>
            </a:r>
          </a:p>
          <a:p>
            <a:pPr lvl="0" algn="just"/>
            <a:endParaRPr lang="en-US" sz="1200" dirty="0"/>
          </a:p>
          <a:p>
            <a:pPr algn="just"/>
            <a:r>
              <a:rPr lang="en-US" sz="1800" dirty="0"/>
              <a:t>Load Forecast </a:t>
            </a:r>
          </a:p>
          <a:p>
            <a:pPr lvl="1" algn="just"/>
            <a:r>
              <a:rPr lang="en-US" sz="1600" dirty="0"/>
              <a:t>Inaccuracies </a:t>
            </a:r>
            <a:r>
              <a:rPr lang="en-US" sz="1600" dirty="0">
                <a:sym typeface="+mn-ea"/>
              </a:rPr>
              <a:t>Short-Term and Mid-Term Load Forecast </a:t>
            </a:r>
            <a:r>
              <a:rPr lang="en-US" sz="1600" dirty="0"/>
              <a:t>may lead to excessive dependance on reserves;</a:t>
            </a:r>
          </a:p>
          <a:p>
            <a:pPr lvl="1" algn="just"/>
            <a:r>
              <a:rPr lang="en-US" sz="1600" dirty="0">
                <a:sym typeface="+mn-ea"/>
              </a:rPr>
              <a:t>Inaccuracies in forecasting DERs used Long-Term Load Forecast may lead to less than optimal transmission planning decisions;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>
                <a:sym typeface="+mn-ea"/>
              </a:rPr>
              <a:t>Limited reactive power, voltage control, and lacking dynamic response to faults may affect grid reliability during abnormal system disturbances.</a:t>
            </a:r>
            <a:endParaRPr lang="en-US" sz="1800" dirty="0"/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Lack of coordination during s</a:t>
            </a:r>
            <a:r>
              <a:rPr lang="en-US" sz="1800" dirty="0">
                <a:sym typeface="+mn-ea"/>
              </a:rPr>
              <a:t>ystem restoration of DER energization following a system blackout may cause power quality issues.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Section 4.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1800" dirty="0"/>
              <a:t>ERCOT</a:t>
            </a:r>
          </a:p>
          <a:p>
            <a:pPr lvl="1"/>
            <a:r>
              <a:rPr lang="en-US" sz="1800" dirty="0"/>
              <a:t>Collect CIM Load locations for existing registered DERs &gt;1 MW</a:t>
            </a:r>
          </a:p>
          <a:p>
            <a:pPr lvl="1"/>
            <a:r>
              <a:rPr lang="en-US" sz="1800" dirty="0"/>
              <a:t>Develop a means to map registered DER to CIM Load</a:t>
            </a:r>
          </a:p>
          <a:p>
            <a:pPr lvl="1"/>
            <a:r>
              <a:rPr lang="en-US" sz="1800" dirty="0"/>
              <a:t>Allow TDSPs flexibility to modify CIM Loads as required</a:t>
            </a:r>
          </a:p>
          <a:p>
            <a:pPr lvl="0"/>
            <a:endParaRPr lang="en-US" sz="1200" dirty="0"/>
          </a:p>
          <a:p>
            <a:r>
              <a:rPr lang="en-US" sz="1800" dirty="0"/>
              <a:t>TDSPs (including NOIEs)</a:t>
            </a:r>
          </a:p>
          <a:p>
            <a:pPr lvl="1"/>
            <a:r>
              <a:rPr lang="en-US" sz="1800" dirty="0"/>
              <a:t>Continue to monitor unregistered DER.  </a:t>
            </a:r>
          </a:p>
          <a:p>
            <a:pPr lvl="0"/>
            <a:endParaRPr lang="en-US" sz="1800" dirty="0"/>
          </a:p>
          <a:p>
            <a:r>
              <a:rPr lang="en-US" sz="1800" dirty="0"/>
              <a:t>ERCOT and TDSPs</a:t>
            </a:r>
          </a:p>
          <a:p>
            <a:pPr lvl="1"/>
            <a:r>
              <a:rPr lang="en-US" sz="1800" dirty="0"/>
              <a:t>Jointly develop thresholds for “accumulations” of DER</a:t>
            </a:r>
          </a:p>
          <a:p>
            <a:pPr lvl="1"/>
            <a:r>
              <a:rPr lang="en-US" sz="1800" dirty="0"/>
              <a:t>Report accumulations of DERs that exceed the threshold</a:t>
            </a:r>
          </a:p>
          <a:p>
            <a:pPr lvl="1"/>
            <a:r>
              <a:rPr lang="en-US" sz="1800" dirty="0"/>
              <a:t>Map “clusters” &gt; threshold to a CIM load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Section 4.1. Potential System Changes</a:t>
            </a:r>
            <a:endParaRPr lang="en-US" b="1" strike="sngStrike" dirty="0">
              <a:solidFill>
                <a:srgbClr val="FF0000"/>
              </a:solidFill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00320"/>
          </a:xfrm>
        </p:spPr>
        <p:txBody>
          <a:bodyPr/>
          <a:lstStyle/>
          <a:p>
            <a:r>
              <a:rPr lang="en-US" sz="1800" dirty="0"/>
              <a:t>Gather data on registered DERs from all parties in a consistent manner.</a:t>
            </a:r>
          </a:p>
          <a:p>
            <a:r>
              <a:rPr lang="en-US" sz="1800" dirty="0"/>
              <a:t>Map to CIM in collaborative process by type.</a:t>
            </a:r>
          </a:p>
          <a:p>
            <a:endParaRPr lang="en-US" sz="1800" dirty="0"/>
          </a:p>
          <a:p>
            <a:r>
              <a:rPr lang="en-US" sz="1800" dirty="0"/>
              <a:t>Revise the ERCOT SE to allow injections from specific loads.</a:t>
            </a:r>
          </a:p>
          <a:p>
            <a:r>
              <a:rPr lang="en-US" sz="1800" dirty="0"/>
              <a:t>Revise ERCOT's Load Adaptation to track and estimate DER schedules at CIM Loads where DERs are mapped.</a:t>
            </a:r>
          </a:p>
          <a:p>
            <a:endParaRPr lang="en-US" sz="1800" dirty="0"/>
          </a:p>
          <a:p>
            <a:r>
              <a:rPr lang="en-US" sz="1800" dirty="0"/>
              <a:t>Forecast intermittent DER as it builds out in specific areas.</a:t>
            </a:r>
          </a:p>
          <a:p>
            <a:r>
              <a:rPr lang="en-US" sz="1800" dirty="0"/>
              <a:t>Update STLF and MTLF to accommodate intermittent DER forecasts.</a:t>
            </a:r>
          </a:p>
          <a:p>
            <a:r>
              <a:rPr lang="en-US" sz="1800" dirty="0"/>
              <a:t>Integrate DER forecast into SCED in the GTBD.</a:t>
            </a:r>
            <a:endParaRPr lang="en-US" sz="1200" dirty="0"/>
          </a:p>
          <a:p>
            <a:endParaRPr lang="en-US" sz="1800" dirty="0"/>
          </a:p>
          <a:p>
            <a:r>
              <a:rPr lang="en-US" sz="1800" dirty="0"/>
              <a:t>Update Long Term forecast procedures to account for DER.</a:t>
            </a:r>
          </a:p>
          <a:p>
            <a:endParaRPr lang="en-US" sz="1200" dirty="0"/>
          </a:p>
          <a:p>
            <a:r>
              <a:rPr lang="en-US" sz="1800" dirty="0">
                <a:sym typeface="+mn-ea"/>
              </a:rPr>
              <a:t>Incorporate additional contingency definitions to account for DER impacts.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sym typeface="+mn-ea"/>
              </a:rPr>
              <a:t>Section 4.2. </a:t>
            </a:r>
            <a:r>
              <a:rPr lang="en-US" b="1" dirty="0">
                <a:solidFill>
                  <a:schemeClr val="accent1"/>
                </a:solidFill>
              </a:rPr>
              <a:t>Monitoring Growth and Developing Thresholds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5395"/>
            <a:ext cx="8534400" cy="4664710"/>
          </a:xfrm>
        </p:spPr>
        <p:txBody>
          <a:bodyPr/>
          <a:lstStyle/>
          <a:p>
            <a:r>
              <a:rPr lang="en-US" sz="1800" dirty="0"/>
              <a:t>Establish process for monitoring overall growth of DER</a:t>
            </a:r>
            <a:endParaRPr lang="en-US" sz="1400" dirty="0"/>
          </a:p>
          <a:p>
            <a:endParaRPr lang="en-US" sz="1800" dirty="0"/>
          </a:p>
          <a:p>
            <a:r>
              <a:rPr lang="en-US" sz="1800" dirty="0"/>
              <a:t>Establish criteria for the thresholds to map accumulations of unregistered 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 PowerPoint Template</Template>
  <TotalTime>527</TotalTime>
  <Words>862</Words>
  <Application>Microsoft Office PowerPoint</Application>
  <PresentationFormat>On-screen Show (4:3)</PresentationFormat>
  <Paragraphs>134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Background</vt:lpstr>
      <vt:lpstr>Overview DER Whitepaper</vt:lpstr>
      <vt:lpstr>Section 2. Definitions</vt:lpstr>
      <vt:lpstr>Section 3. Reliability Impacts</vt:lpstr>
      <vt:lpstr>Section 4. Recommendations</vt:lpstr>
      <vt:lpstr>Section 4.1. Potential System Changes</vt:lpstr>
      <vt:lpstr>Section 4.2. Monitoring Growth and Developing Thresholds</vt:lpstr>
      <vt:lpstr>Section 5. Ongoing Efforts to address DER reliability concerns</vt:lpstr>
      <vt:lpstr>PowerPoint Presentation</vt:lpstr>
      <vt:lpstr>DER Reliability Whitepaper next steps</vt:lpstr>
      <vt:lpstr>DER mid-term steps</vt:lpstr>
      <vt:lpstr>DER future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Blevins, Bill</dc:creator>
  <cp:lastModifiedBy>Blevins, Bill</cp:lastModifiedBy>
  <cp:revision>49</cp:revision>
  <cp:lastPrinted>2016-01-21T20:53:00Z</cp:lastPrinted>
  <dcterms:created xsi:type="dcterms:W3CDTF">2017-02-08T15:36:00Z</dcterms:created>
  <dcterms:modified xsi:type="dcterms:W3CDTF">2017-04-28T13:18:30Z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KSOProductBuildVer">
    <vt:lpwstr>1033-10.2.0.5811</vt:lpwstr>
  </property>
</Properties>
</file>