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8"/>
  </p:notesMasterIdLst>
  <p:handoutMasterIdLst>
    <p:handoutMasterId r:id="rId19"/>
  </p:handoutMasterIdLst>
  <p:sldIdLst>
    <p:sldId id="260" r:id="rId7"/>
    <p:sldId id="267" r:id="rId8"/>
    <p:sldId id="272" r:id="rId9"/>
    <p:sldId id="268" r:id="rId10"/>
    <p:sldId id="269" r:id="rId11"/>
    <p:sldId id="274" r:id="rId12"/>
    <p:sldId id="273" r:id="rId13"/>
    <p:sldId id="271" r:id="rId14"/>
    <p:sldId id="264" r:id="rId15"/>
    <p:sldId id="275" r:id="rId16"/>
    <p:sldId id="276"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96" d="100"/>
          <a:sy n="96" d="100"/>
        </p:scale>
        <p:origin x="1066" y="8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4/27/2017</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4/27/2017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31860148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22031983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26843068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384623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41169001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36596501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15410608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27180437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413338"/>
            <a:ext cx="5646034" cy="1754326"/>
          </a:xfrm>
          <a:prstGeom prst="rect">
            <a:avLst/>
          </a:prstGeom>
          <a:noFill/>
        </p:spPr>
        <p:txBody>
          <a:bodyPr wrap="square" rtlCol="0">
            <a:spAutoFit/>
          </a:bodyPr>
          <a:lstStyle/>
          <a:p>
            <a:r>
              <a:rPr lang="en-US" b="1" dirty="0" smtClean="0"/>
              <a:t>Real Time Co-Optimization of Energy and AS</a:t>
            </a:r>
            <a:endParaRPr lang="en-US" b="1" dirty="0"/>
          </a:p>
          <a:p>
            <a:r>
              <a:rPr lang="en-US" b="1" dirty="0" smtClean="0"/>
              <a:t>SAWG discussion</a:t>
            </a:r>
            <a:endParaRPr lang="en-US" b="1" dirty="0"/>
          </a:p>
          <a:p>
            <a:endParaRPr lang="en-US" dirty="0"/>
          </a:p>
          <a:p>
            <a:r>
              <a:rPr lang="en-US" dirty="0" smtClean="0"/>
              <a:t>ERCOT</a:t>
            </a:r>
            <a:endParaRPr lang="en-US" dirty="0"/>
          </a:p>
          <a:p>
            <a:endParaRPr lang="en-US" dirty="0"/>
          </a:p>
          <a:p>
            <a:r>
              <a:rPr lang="en-US" dirty="0" smtClean="0"/>
              <a:t>April 28, 2017</a:t>
            </a:r>
            <a:endParaRPr lang="en-US" dirty="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Regulatory Changes Associated with the Implementation of RTC</a:t>
            </a:r>
            <a:endParaRPr lang="en-US" dirty="0"/>
          </a:p>
        </p:txBody>
      </p:sp>
      <p:sp>
        <p:nvSpPr>
          <p:cNvPr id="3" name="Content Placeholder 2"/>
          <p:cNvSpPr>
            <a:spLocks noGrp="1"/>
          </p:cNvSpPr>
          <p:nvPr>
            <p:ph idx="1"/>
          </p:nvPr>
        </p:nvSpPr>
        <p:spPr/>
        <p:txBody>
          <a:bodyPr/>
          <a:lstStyle/>
          <a:p>
            <a:pPr lvl="0"/>
            <a:r>
              <a:rPr lang="en-US" sz="2400" dirty="0" smtClean="0"/>
              <a:t>The current RTC white paper identifies the need to coordinate the system-wide offer cap and the maximum value of the AS demand curves in RTC</a:t>
            </a:r>
          </a:p>
          <a:p>
            <a:pPr lvl="0"/>
            <a:r>
              <a:rPr lang="en-US" sz="2400" dirty="0" smtClean="0"/>
              <a:t>Proper coordination of these values require </a:t>
            </a:r>
            <a:r>
              <a:rPr lang="en-US" sz="2400" dirty="0"/>
              <a:t>resolution through possible changes to PUCT Subst. R. </a:t>
            </a:r>
            <a:r>
              <a:rPr lang="en-US" sz="2400" dirty="0" smtClean="0"/>
              <a:t>25.505</a:t>
            </a:r>
            <a:endParaRPr lang="en-US" sz="2400" dirty="0"/>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a:p>
        </p:txBody>
      </p:sp>
    </p:spTree>
    <p:extLst>
      <p:ext uri="{BB962C8B-B14F-4D97-AF65-F5344CB8AC3E}">
        <p14:creationId xmlns:p14="http://schemas.microsoft.com/office/powerpoint/2010/main" val="25837819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Concerns Associated with the Implementation of RTC</a:t>
            </a:r>
            <a:endParaRPr lang="en-US" dirty="0"/>
          </a:p>
        </p:txBody>
      </p:sp>
      <p:sp>
        <p:nvSpPr>
          <p:cNvPr id="3" name="Content Placeholder 2"/>
          <p:cNvSpPr>
            <a:spLocks noGrp="1"/>
          </p:cNvSpPr>
          <p:nvPr>
            <p:ph idx="1"/>
          </p:nvPr>
        </p:nvSpPr>
        <p:spPr/>
        <p:txBody>
          <a:bodyPr/>
          <a:lstStyle/>
          <a:p>
            <a:pPr lvl="0"/>
            <a:r>
              <a:rPr lang="en-US" sz="2400" dirty="0" smtClean="0"/>
              <a:t>The costs that will be incurred by ERCOT</a:t>
            </a:r>
          </a:p>
          <a:p>
            <a:pPr lvl="0"/>
            <a:r>
              <a:rPr lang="en-US" sz="2400" dirty="0" smtClean="0"/>
              <a:t>The costs that will be incurred by market participants</a:t>
            </a:r>
          </a:p>
          <a:p>
            <a:pPr lvl="0"/>
            <a:r>
              <a:rPr lang="en-US" sz="2400" dirty="0" smtClean="0"/>
              <a:t>The time and resources associated with implementation and potential competition with other projects</a:t>
            </a:r>
          </a:p>
          <a:p>
            <a:pPr lvl="0"/>
            <a:r>
              <a:rPr lang="en-US" sz="2400" dirty="0" smtClean="0"/>
              <a:t>Some stakeholders have expressed concerns that introducing additional efficiency-enhancing measures such as RTC into the market may be detrimental to longer-term market policy objectives</a:t>
            </a:r>
            <a:endParaRPr lang="en-US" sz="2400" dirty="0"/>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a:p>
        </p:txBody>
      </p:sp>
    </p:spTree>
    <p:extLst>
      <p:ext uri="{BB962C8B-B14F-4D97-AF65-F5344CB8AC3E}">
        <p14:creationId xmlns:p14="http://schemas.microsoft.com/office/powerpoint/2010/main" val="41453301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smtClean="0"/>
              <a:t>RTC Procedural History</a:t>
            </a:r>
            <a:endParaRPr lang="en-US" b="1" dirty="0">
              <a:solidFill>
                <a:schemeClr val="accent1"/>
              </a:solidFill>
            </a:endParaRPr>
          </a:p>
        </p:txBody>
      </p:sp>
      <p:sp>
        <p:nvSpPr>
          <p:cNvPr id="3" name="Content Placeholder 2"/>
          <p:cNvSpPr>
            <a:spLocks noGrp="1"/>
          </p:cNvSpPr>
          <p:nvPr>
            <p:ph idx="1"/>
          </p:nvPr>
        </p:nvSpPr>
        <p:spPr>
          <a:xfrm>
            <a:off x="228600" y="1066800"/>
            <a:ext cx="8534400" cy="4319832"/>
          </a:xfrm>
        </p:spPr>
        <p:txBody>
          <a:bodyPr/>
          <a:lstStyle/>
          <a:p>
            <a:r>
              <a:rPr lang="en-US" dirty="0" smtClean="0"/>
              <a:t>Initial white paper in late 2014 with discussions at SAWG throughout 2015</a:t>
            </a:r>
          </a:p>
          <a:p>
            <a:r>
              <a:rPr lang="en-US" dirty="0" smtClean="0"/>
              <a:t>White paper last updated in February 2016</a:t>
            </a:r>
          </a:p>
          <a:p>
            <a:pPr lvl="1"/>
            <a:r>
              <a:rPr lang="en-US" dirty="0" smtClean="0"/>
              <a:t>Includes two high level approaches</a:t>
            </a:r>
          </a:p>
          <a:p>
            <a:pPr lvl="1"/>
            <a:r>
              <a:rPr lang="en-US" dirty="0" smtClean="0"/>
              <a:t>Requires further stakeholder input and decisions</a:t>
            </a:r>
          </a:p>
          <a:p>
            <a:r>
              <a:rPr lang="en-US" dirty="0" smtClean="0"/>
              <a:t>Worthwhile to provide an RTC review given the time that has passed</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2</a:t>
            </a:fld>
            <a:endParaRPr lang="en-US"/>
          </a:p>
        </p:txBody>
      </p:sp>
    </p:spTree>
    <p:extLst>
      <p:ext uri="{BB962C8B-B14F-4D97-AF65-F5344CB8AC3E}">
        <p14:creationId xmlns:p14="http://schemas.microsoft.com/office/powerpoint/2010/main" val="42157445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b="1" dirty="0" smtClean="0">
                <a:solidFill>
                  <a:schemeClr val="accent1"/>
                </a:solidFill>
              </a:rPr>
              <a:t>What is RTC and How does it Differ from the Current ORDC?</a:t>
            </a:r>
            <a:endParaRPr lang="en-US" b="1" dirty="0">
              <a:solidFill>
                <a:schemeClr val="accent1"/>
              </a:solidFill>
            </a:endParaRPr>
          </a:p>
        </p:txBody>
      </p:sp>
      <p:sp>
        <p:nvSpPr>
          <p:cNvPr id="3" name="Content Placeholder 2"/>
          <p:cNvSpPr>
            <a:spLocks noGrp="1"/>
          </p:cNvSpPr>
          <p:nvPr>
            <p:ph idx="1"/>
          </p:nvPr>
        </p:nvSpPr>
        <p:spPr>
          <a:xfrm>
            <a:off x="225552" y="1295400"/>
            <a:ext cx="8534400" cy="4953000"/>
          </a:xfrm>
        </p:spPr>
        <p:txBody>
          <a:bodyPr/>
          <a:lstStyle/>
          <a:p>
            <a:pPr lvl="0"/>
            <a:r>
              <a:rPr lang="en-US" sz="2400" dirty="0" smtClean="0"/>
              <a:t>RTC allows for the optimal coordination of the provision of energy and AS among all resources in the real-time market and, similar to the current ORDC, the pricing of AS shortages in accordance with defined AS demand curves</a:t>
            </a:r>
          </a:p>
          <a:p>
            <a:r>
              <a:rPr lang="en-US" sz="2400" dirty="0" smtClean="0"/>
              <a:t>Unlike the current ORDC, a demand curve for each ancillary service would be applied within the SCED engine to allow SCED to internally optimize the provision of energy and AS among all resources, subject to each resources’ capabilities and offers</a:t>
            </a:r>
          </a:p>
          <a:p>
            <a:pPr lvl="1"/>
            <a:r>
              <a:rPr lang="en-US" sz="1800" dirty="0" smtClean="0"/>
              <a:t>AS capacity is no longer blocked from SCED by the HASL</a:t>
            </a:r>
          </a:p>
          <a:p>
            <a:pPr lvl="1"/>
            <a:r>
              <a:rPr lang="en-US" sz="1800" dirty="0" smtClean="0"/>
              <a:t>Establishes offer-based prices for AS capacity and energy in the real-time market through SCED under normal operating conditions, and under AS shortage conditions in accordance with the defined AS demand curves</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a:p>
        </p:txBody>
      </p:sp>
    </p:spTree>
    <p:extLst>
      <p:ext uri="{BB962C8B-B14F-4D97-AF65-F5344CB8AC3E}">
        <p14:creationId xmlns:p14="http://schemas.microsoft.com/office/powerpoint/2010/main" val="3971890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b="1" dirty="0" smtClean="0">
                <a:solidFill>
                  <a:schemeClr val="accent1"/>
                </a:solidFill>
              </a:rPr>
              <a:t>Key Changes Associated with the Implementation of RTC</a:t>
            </a:r>
            <a:endParaRPr lang="en-US" b="1" dirty="0">
              <a:solidFill>
                <a:schemeClr val="accent1"/>
              </a:solidFill>
            </a:endParaRPr>
          </a:p>
        </p:txBody>
      </p:sp>
      <p:sp>
        <p:nvSpPr>
          <p:cNvPr id="3" name="Content Placeholder 2"/>
          <p:cNvSpPr>
            <a:spLocks noGrp="1"/>
          </p:cNvSpPr>
          <p:nvPr>
            <p:ph idx="1"/>
          </p:nvPr>
        </p:nvSpPr>
        <p:spPr>
          <a:xfrm>
            <a:off x="225552" y="1295400"/>
            <a:ext cx="8534400" cy="4724400"/>
          </a:xfrm>
        </p:spPr>
        <p:txBody>
          <a:bodyPr/>
          <a:lstStyle/>
          <a:p>
            <a:pPr marL="0" lvl="0" indent="0">
              <a:buNone/>
            </a:pPr>
            <a:r>
              <a:rPr lang="en-US" sz="2400" dirty="0" smtClean="0"/>
              <a:t>The pricing of operating reserve shortages as a function of VOLL and LOLP under RTC is generally consistent with the approximation achieved under ORDC B+</a:t>
            </a:r>
          </a:p>
          <a:p>
            <a:pPr marL="0" lvl="0" indent="0">
              <a:buNone/>
            </a:pPr>
            <a:endParaRPr lang="en-US" sz="2400" dirty="0"/>
          </a:p>
          <a:p>
            <a:pPr marL="0" lvl="0" indent="0">
              <a:buNone/>
            </a:pPr>
            <a:r>
              <a:rPr lang="en-US" sz="2400" dirty="0" smtClean="0"/>
              <a:t>The following represent key changes associated with RTC beyond ORDC B+:</a:t>
            </a:r>
          </a:p>
          <a:p>
            <a:pPr marL="457200" lvl="0" indent="-457200">
              <a:buFont typeface="+mj-lt"/>
              <a:buAutoNum type="arabicPeriod"/>
            </a:pPr>
            <a:endParaRPr lang="en-US" sz="2400" dirty="0"/>
          </a:p>
          <a:p>
            <a:pPr marL="457200" lvl="0" indent="-457200">
              <a:buFont typeface="+mj-lt"/>
              <a:buAutoNum type="arabicPeriod"/>
            </a:pPr>
            <a:r>
              <a:rPr lang="en-US" sz="2400" dirty="0" smtClean="0"/>
              <a:t>Least cost provision of energy and ancillary services</a:t>
            </a:r>
          </a:p>
          <a:p>
            <a:pPr marL="457200" lvl="0" indent="-457200">
              <a:buFont typeface="+mj-lt"/>
              <a:buAutoNum type="arabicPeriod"/>
            </a:pPr>
            <a:r>
              <a:rPr lang="en-US" sz="2400" dirty="0" smtClean="0"/>
              <a:t>Potential reduction in RUC </a:t>
            </a:r>
            <a:r>
              <a:rPr lang="en-US" sz="2400" dirty="0" smtClean="0"/>
              <a:t>and SASM activity</a:t>
            </a:r>
          </a:p>
          <a:p>
            <a:pPr marL="457200" indent="-457200">
              <a:buFont typeface="+mj-lt"/>
              <a:buAutoNum type="arabicPeriod"/>
            </a:pPr>
            <a:r>
              <a:rPr lang="en-US" sz="2400" dirty="0" smtClean="0"/>
              <a:t>Reduced risk and increased opportunity for resources</a:t>
            </a:r>
            <a:endParaRPr lang="en-US" sz="2400" dirty="0"/>
          </a:p>
          <a:p>
            <a:pPr marL="457200" lvl="0" indent="-457200">
              <a:buFont typeface="+mj-lt"/>
              <a:buAutoNum type="arabicPeriod"/>
            </a:pPr>
            <a:r>
              <a:rPr lang="en-US" sz="2400" dirty="0" smtClean="0"/>
              <a:t>Fewer manual processes by ERCOT operators</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4</a:t>
            </a:fld>
            <a:endParaRPr lang="en-US"/>
          </a:p>
        </p:txBody>
      </p:sp>
    </p:spTree>
    <p:extLst>
      <p:ext uri="{BB962C8B-B14F-4D97-AF65-F5344CB8AC3E}">
        <p14:creationId xmlns:p14="http://schemas.microsoft.com/office/powerpoint/2010/main" val="38260605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b="1" dirty="0" smtClean="0">
                <a:solidFill>
                  <a:schemeClr val="accent1"/>
                </a:solidFill>
              </a:rPr>
              <a:t>1. Least-cost Provision of Energy and AS</a:t>
            </a:r>
            <a:endParaRPr lang="en-US" b="1" dirty="0">
              <a:solidFill>
                <a:schemeClr val="accent1"/>
              </a:solidFill>
            </a:endParaRPr>
          </a:p>
        </p:txBody>
      </p:sp>
      <p:sp>
        <p:nvSpPr>
          <p:cNvPr id="3" name="Content Placeholder 2"/>
          <p:cNvSpPr>
            <a:spLocks noGrp="1"/>
          </p:cNvSpPr>
          <p:nvPr>
            <p:ph idx="1"/>
          </p:nvPr>
        </p:nvSpPr>
        <p:spPr>
          <a:xfrm>
            <a:off x="225552" y="1295400"/>
            <a:ext cx="8534400" cy="4953000"/>
          </a:xfrm>
        </p:spPr>
        <p:txBody>
          <a:bodyPr/>
          <a:lstStyle/>
          <a:p>
            <a:pPr lvl="0"/>
            <a:r>
              <a:rPr lang="en-US" sz="2400" dirty="0" smtClean="0"/>
              <a:t>Real-time conditions often vary from the day-ahead and can change the resources that are optimal to provide energy and AS</a:t>
            </a:r>
          </a:p>
          <a:p>
            <a:pPr lvl="0"/>
            <a:r>
              <a:rPr lang="en-US" sz="2400" dirty="0" smtClean="0"/>
              <a:t>For example, a transmission constraint could bind in the RTM and cause a resource selected in the DAM to provide AS to be more economic in real-time to provide energy than reserves</a:t>
            </a:r>
          </a:p>
          <a:p>
            <a:pPr lvl="1"/>
            <a:r>
              <a:rPr lang="en-US" sz="1800" dirty="0" smtClean="0"/>
              <a:t>RTC would automatically shift the AS from the resource in the constrained area to a resource outside the constrained area in a manner that is economically advantageous to both resources, and </a:t>
            </a:r>
            <a:r>
              <a:rPr lang="en-US" sz="1800" smtClean="0"/>
              <a:t>benefits loads by </a:t>
            </a:r>
            <a:r>
              <a:rPr lang="en-US" sz="1800" dirty="0" smtClean="0"/>
              <a:t>selecting the lowest cost resources to provide energy and AS</a:t>
            </a:r>
          </a:p>
          <a:p>
            <a:pPr lvl="1"/>
            <a:r>
              <a:rPr lang="en-US" sz="1800" dirty="0" smtClean="0"/>
              <a:t>Can also provide reliability benefits compared to the current market design when AS capacity in an import-constrained area may prevent access by SCED to energy required for congestion relief</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5</a:t>
            </a:fld>
            <a:endParaRPr lang="en-US"/>
          </a:p>
        </p:txBody>
      </p:sp>
    </p:spTree>
    <p:extLst>
      <p:ext uri="{BB962C8B-B14F-4D97-AF65-F5344CB8AC3E}">
        <p14:creationId xmlns:p14="http://schemas.microsoft.com/office/powerpoint/2010/main" val="8880613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b="1" dirty="0" smtClean="0">
                <a:solidFill>
                  <a:schemeClr val="accent1"/>
                </a:solidFill>
              </a:rPr>
              <a:t>2. </a:t>
            </a:r>
            <a:r>
              <a:rPr lang="en-US" b="1" dirty="0" smtClean="0">
                <a:solidFill>
                  <a:schemeClr val="accent1"/>
                </a:solidFill>
              </a:rPr>
              <a:t>Potential Reduction in RUC </a:t>
            </a:r>
            <a:r>
              <a:rPr lang="en-US" b="1" dirty="0" smtClean="0">
                <a:solidFill>
                  <a:schemeClr val="accent1"/>
                </a:solidFill>
              </a:rPr>
              <a:t>and SASM Activity</a:t>
            </a:r>
            <a:endParaRPr lang="en-US" b="1" dirty="0">
              <a:solidFill>
                <a:schemeClr val="accent1"/>
              </a:solidFill>
            </a:endParaRPr>
          </a:p>
        </p:txBody>
      </p:sp>
      <p:sp>
        <p:nvSpPr>
          <p:cNvPr id="3" name="Content Placeholder 2"/>
          <p:cNvSpPr>
            <a:spLocks noGrp="1"/>
          </p:cNvSpPr>
          <p:nvPr>
            <p:ph idx="1"/>
          </p:nvPr>
        </p:nvSpPr>
        <p:spPr>
          <a:xfrm>
            <a:off x="225552" y="1295400"/>
            <a:ext cx="8534400" cy="4800600"/>
          </a:xfrm>
        </p:spPr>
        <p:txBody>
          <a:bodyPr/>
          <a:lstStyle/>
          <a:p>
            <a:r>
              <a:rPr lang="en-US" sz="2400" dirty="0"/>
              <a:t>Implementation of RTC </a:t>
            </a:r>
            <a:r>
              <a:rPr lang="en-US" sz="2400" dirty="0" smtClean="0"/>
              <a:t>would </a:t>
            </a:r>
            <a:r>
              <a:rPr lang="en-US" sz="2400" dirty="0"/>
              <a:t>also include modifications to the RUC engine, such that the ability to coordinate the provision of energy and AS among resources in the RTM would be recognized in </a:t>
            </a:r>
            <a:r>
              <a:rPr lang="en-US" sz="2400" dirty="0" smtClean="0"/>
              <a:t>RUC</a:t>
            </a:r>
          </a:p>
          <a:p>
            <a:r>
              <a:rPr lang="en-US" sz="2400" dirty="0" smtClean="0"/>
              <a:t>Compared to the current market, </a:t>
            </a:r>
            <a:r>
              <a:rPr lang="en-US" sz="2400" dirty="0" smtClean="0"/>
              <a:t>offers the potential to reduce RUC activity, </a:t>
            </a:r>
            <a:r>
              <a:rPr lang="en-US" sz="2400" dirty="0" smtClean="0"/>
              <a:t>particularly in broader import-constrained areas</a:t>
            </a:r>
          </a:p>
          <a:p>
            <a:r>
              <a:rPr lang="en-US" sz="2400" dirty="0" smtClean="0"/>
              <a:t>SASM activity would be reduced due to the coordinated access to the ERCOT portfolio of resources for the provision of energy and AS in RT</a:t>
            </a:r>
            <a:endParaRPr lang="en-US" sz="2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6</a:t>
            </a:fld>
            <a:endParaRPr lang="en-US"/>
          </a:p>
        </p:txBody>
      </p:sp>
    </p:spTree>
    <p:extLst>
      <p:ext uri="{BB962C8B-B14F-4D97-AF65-F5344CB8AC3E}">
        <p14:creationId xmlns:p14="http://schemas.microsoft.com/office/powerpoint/2010/main" val="3179562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b="1" dirty="0" smtClean="0">
                <a:solidFill>
                  <a:schemeClr val="accent1"/>
                </a:solidFill>
              </a:rPr>
              <a:t>3. Reduced Risk and Increased Opportunity for Resources</a:t>
            </a:r>
            <a:endParaRPr lang="en-US" b="1" dirty="0">
              <a:solidFill>
                <a:schemeClr val="accent1"/>
              </a:solidFill>
            </a:endParaRPr>
          </a:p>
        </p:txBody>
      </p:sp>
      <p:sp>
        <p:nvSpPr>
          <p:cNvPr id="3" name="Content Placeholder 2"/>
          <p:cNvSpPr>
            <a:spLocks noGrp="1"/>
          </p:cNvSpPr>
          <p:nvPr>
            <p:ph idx="1"/>
          </p:nvPr>
        </p:nvSpPr>
        <p:spPr>
          <a:xfrm>
            <a:off x="225552" y="1295400"/>
            <a:ext cx="8534400" cy="4800600"/>
          </a:xfrm>
        </p:spPr>
        <p:txBody>
          <a:bodyPr/>
          <a:lstStyle/>
          <a:p>
            <a:r>
              <a:rPr lang="en-US" sz="2400" dirty="0" smtClean="0"/>
              <a:t>Access by individual resources to the ERCOT portfolio of energy and AS in real-time</a:t>
            </a:r>
          </a:p>
          <a:p>
            <a:pPr lvl="1"/>
            <a:r>
              <a:rPr lang="en-US" sz="2000" dirty="0" smtClean="0"/>
              <a:t>Less SASM activity and access to the ERCOT portfolio of energy and AS in real-time results in less financial risk compared to current SASM process</a:t>
            </a:r>
          </a:p>
          <a:p>
            <a:pPr lvl="1"/>
            <a:r>
              <a:rPr lang="en-US" sz="2000" dirty="0" smtClean="0"/>
              <a:t>Increased opportunity for individual resources to economically optimize the provision of energy and AS in the real-time market</a:t>
            </a:r>
            <a:endParaRPr lang="en-US" sz="20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7</a:t>
            </a:fld>
            <a:endParaRPr lang="en-US"/>
          </a:p>
        </p:txBody>
      </p:sp>
    </p:spTree>
    <p:extLst>
      <p:ext uri="{BB962C8B-B14F-4D97-AF65-F5344CB8AC3E}">
        <p14:creationId xmlns:p14="http://schemas.microsoft.com/office/powerpoint/2010/main" val="2755560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b="1" dirty="0" smtClean="0">
                <a:solidFill>
                  <a:schemeClr val="accent1"/>
                </a:solidFill>
              </a:rPr>
              <a:t>4. Fewer Manual Processes by ERCOT Operators</a:t>
            </a:r>
            <a:endParaRPr lang="en-US" b="1" dirty="0">
              <a:solidFill>
                <a:schemeClr val="accent1"/>
              </a:solidFill>
            </a:endParaRPr>
          </a:p>
        </p:txBody>
      </p:sp>
      <p:sp>
        <p:nvSpPr>
          <p:cNvPr id="3" name="Content Placeholder 2"/>
          <p:cNvSpPr>
            <a:spLocks noGrp="1"/>
          </p:cNvSpPr>
          <p:nvPr>
            <p:ph idx="1"/>
          </p:nvPr>
        </p:nvSpPr>
        <p:spPr>
          <a:xfrm>
            <a:off x="225552" y="1295400"/>
            <a:ext cx="8534400" cy="4800600"/>
          </a:xfrm>
        </p:spPr>
        <p:txBody>
          <a:bodyPr/>
          <a:lstStyle/>
          <a:p>
            <a:r>
              <a:rPr lang="en-US" sz="2400" dirty="0" smtClean="0"/>
              <a:t>Automated identification and resolution of infeasible AS</a:t>
            </a:r>
          </a:p>
          <a:p>
            <a:r>
              <a:rPr lang="en-US" sz="2400" dirty="0" smtClean="0"/>
              <a:t>Automated release of AS capacity to provide energy during AS shortage conditions</a:t>
            </a:r>
          </a:p>
          <a:p>
            <a:r>
              <a:rPr lang="en-US" sz="2400" dirty="0" smtClean="0"/>
              <a:t>Reduced RUC recommendations and SASM activity</a:t>
            </a:r>
          </a:p>
          <a:p>
            <a:endParaRPr lang="en-US" sz="2400" dirty="0" smtClean="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8</a:t>
            </a:fld>
            <a:endParaRPr lang="en-US"/>
          </a:p>
        </p:txBody>
      </p:sp>
    </p:spTree>
    <p:extLst>
      <p:ext uri="{BB962C8B-B14F-4D97-AF65-F5344CB8AC3E}">
        <p14:creationId xmlns:p14="http://schemas.microsoft.com/office/powerpoint/2010/main" val="40705225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smtClean="0"/>
              <a:t>Consideration of Locational Reserve Requirements in RTC</a:t>
            </a:r>
            <a:endParaRPr lang="en-US" b="1" dirty="0">
              <a:solidFill>
                <a:schemeClr val="accent1"/>
              </a:solidFill>
            </a:endParaRPr>
          </a:p>
        </p:txBody>
      </p:sp>
      <p:sp>
        <p:nvSpPr>
          <p:cNvPr id="3" name="Content Placeholder 2"/>
          <p:cNvSpPr>
            <a:spLocks noGrp="1"/>
          </p:cNvSpPr>
          <p:nvPr>
            <p:ph idx="1"/>
          </p:nvPr>
        </p:nvSpPr>
        <p:spPr>
          <a:xfrm>
            <a:off x="76200" y="1295400"/>
            <a:ext cx="8534400" cy="4319832"/>
          </a:xfrm>
        </p:spPr>
        <p:txBody>
          <a:bodyPr/>
          <a:lstStyle/>
          <a:p>
            <a:pPr lvl="0"/>
            <a:r>
              <a:rPr lang="en-US" sz="2400" dirty="0" smtClean="0"/>
              <a:t>ERCOT historically </a:t>
            </a:r>
            <a:r>
              <a:rPr lang="en-US" sz="2400" dirty="0"/>
              <a:t>and currently has only system-wide AS </a:t>
            </a:r>
            <a:r>
              <a:rPr lang="en-US" sz="2400" dirty="0" smtClean="0"/>
              <a:t>requirements </a:t>
            </a:r>
          </a:p>
          <a:p>
            <a:pPr lvl="1"/>
            <a:r>
              <a:rPr lang="en-US" sz="2000" dirty="0" smtClean="0"/>
              <a:t>The current RTC white paper does </a:t>
            </a:r>
            <a:r>
              <a:rPr lang="en-US" sz="2000" dirty="0"/>
              <a:t>not </a:t>
            </a:r>
            <a:r>
              <a:rPr lang="en-US" sz="2000" dirty="0" smtClean="0"/>
              <a:t>address </a:t>
            </a:r>
            <a:r>
              <a:rPr lang="en-US" sz="2000" dirty="0"/>
              <a:t>the possible inclusion of AS with locational requirements and associated locational </a:t>
            </a:r>
            <a:r>
              <a:rPr lang="en-US" sz="2000" dirty="0" smtClean="0"/>
              <a:t>AS demand curves  </a:t>
            </a:r>
          </a:p>
          <a:p>
            <a:pPr lvl="1"/>
            <a:r>
              <a:rPr lang="en-US" sz="2000" dirty="0" smtClean="0"/>
              <a:t>Based </a:t>
            </a:r>
            <a:r>
              <a:rPr lang="en-US" sz="2000" dirty="0"/>
              <a:t>on recent discussions, it is anticipated that there will be further examination of the possible need for locational AS requirements and the manner in which those potential requirements would be incorporated into </a:t>
            </a:r>
            <a:r>
              <a:rPr lang="en-US" sz="2000" dirty="0" smtClean="0"/>
              <a:t>RTC</a:t>
            </a:r>
            <a:endParaRPr lang="en-US" sz="2000" dirty="0"/>
          </a:p>
          <a:p>
            <a:pPr marL="0" indent="0">
              <a:buNone/>
            </a:pPr>
            <a:endParaRPr lang="en-US" sz="2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9</a:t>
            </a:fld>
            <a:endParaRPr lang="en-US"/>
          </a:p>
        </p:txBody>
      </p:sp>
    </p:spTree>
    <p:extLst>
      <p:ext uri="{BB962C8B-B14F-4D97-AF65-F5344CB8AC3E}">
        <p14:creationId xmlns:p14="http://schemas.microsoft.com/office/powerpoint/2010/main" val="1836079759"/>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0E9AA12-8AF9-4AA6-90FE-24669859CDF3}">
  <ds:schemaRefs>
    <ds:schemaRef ds:uri="http://schemas.microsoft.com/office/infopath/2007/PartnerControls"/>
    <ds:schemaRef ds:uri="http://www.w3.org/XML/1998/namespace"/>
    <ds:schemaRef ds:uri="http://purl.org/dc/elements/1.1/"/>
    <ds:schemaRef ds:uri="http://purl.org/dc/dcmitype/"/>
    <ds:schemaRef ds:uri="http://purl.org/dc/terms/"/>
    <ds:schemaRef ds:uri="http://schemas.microsoft.com/office/2006/documentManagement/types"/>
    <ds:schemaRef ds:uri="c34af464-7aa1-4edd-9be4-83dffc1cb926"/>
    <ds:schemaRef ds:uri="http://schemas.openxmlformats.org/package/2006/metadata/core-propertie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
  <TotalTime>777</TotalTime>
  <Words>796</Words>
  <Application>Microsoft Office PowerPoint</Application>
  <PresentationFormat>On-screen Show (4:3)</PresentationFormat>
  <Paragraphs>73</Paragraphs>
  <Slides>11</Slides>
  <Notes>8</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11</vt:i4>
      </vt:variant>
    </vt:vector>
  </HeadingPairs>
  <TitlesOfParts>
    <vt:vector size="16" baseType="lpstr">
      <vt:lpstr>Arial</vt:lpstr>
      <vt:lpstr>Calibri</vt:lpstr>
      <vt:lpstr>1_Custom Design</vt:lpstr>
      <vt:lpstr>Office Theme</vt:lpstr>
      <vt:lpstr>Custom Design</vt:lpstr>
      <vt:lpstr>PowerPoint Presentation</vt:lpstr>
      <vt:lpstr>RTC Procedural History</vt:lpstr>
      <vt:lpstr>What is RTC and How does it Differ from the Current ORDC?</vt:lpstr>
      <vt:lpstr>Key Changes Associated with the Implementation of RTC</vt:lpstr>
      <vt:lpstr>1. Least-cost Provision of Energy and AS</vt:lpstr>
      <vt:lpstr>2. Potential Reduction in RUC and SASM Activity</vt:lpstr>
      <vt:lpstr>3. Reduced Risk and Increased Opportunity for Resources</vt:lpstr>
      <vt:lpstr>4. Fewer Manual Processes by ERCOT Operators</vt:lpstr>
      <vt:lpstr>Consideration of Locational Reserve Requirements in RTC</vt:lpstr>
      <vt:lpstr>Regulatory Changes Associated with the Implementation of RTC</vt:lpstr>
      <vt:lpstr>General Concerns Associated with the Implementation of RTC</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Jones, Dan</cp:lastModifiedBy>
  <cp:revision>51</cp:revision>
  <cp:lastPrinted>2017-04-27T19:38:21Z</cp:lastPrinted>
  <dcterms:created xsi:type="dcterms:W3CDTF">2016-01-21T15:20:31Z</dcterms:created>
  <dcterms:modified xsi:type="dcterms:W3CDTF">2017-04-27T21:01:51Z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