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339" r:id="rId8"/>
    <p:sldId id="341" r:id="rId9"/>
    <p:sldId id="342" r:id="rId10"/>
    <p:sldId id="353" r:id="rId11"/>
    <p:sldId id="352" r:id="rId12"/>
    <p:sldId id="354" r:id="rId13"/>
    <p:sldId id="355" r:id="rId14"/>
    <p:sldId id="358" r:id="rId15"/>
    <p:sldId id="346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6" autoAdjust="0"/>
    <p:restoredTop sz="98551" autoAdjust="0"/>
  </p:normalViewPr>
  <p:slideViewPr>
    <p:cSldViewPr showGuides="1">
      <p:cViewPr varScale="1">
        <p:scale>
          <a:sx n="117" d="100"/>
          <a:sy n="117" d="100"/>
        </p:scale>
        <p:origin x="210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33251" y="6611779"/>
            <a:ext cx="11464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GridEx_Registration@bah.com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00400" y="2286000"/>
            <a:ext cx="564603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Operations Training Working Group</a:t>
            </a:r>
          </a:p>
          <a:p>
            <a:r>
              <a:rPr lang="en-US" sz="3200" b="1" dirty="0" smtClean="0"/>
              <a:t>Meeting Notes</a:t>
            </a:r>
          </a:p>
          <a:p>
            <a:endParaRPr lang="en-US" sz="2000" b="1" dirty="0"/>
          </a:p>
          <a:p>
            <a:r>
              <a:rPr lang="en-US" sz="2000" b="1" dirty="0" smtClean="0"/>
              <a:t>Mark Spinner</a:t>
            </a:r>
          </a:p>
          <a:p>
            <a:r>
              <a:rPr lang="en-US" sz="2000" b="1" dirty="0" smtClean="0"/>
              <a:t>Chairman</a:t>
            </a:r>
            <a:endParaRPr lang="en-US" sz="2000" b="1" dirty="0"/>
          </a:p>
          <a:p>
            <a:endParaRPr lang="en-US" dirty="0"/>
          </a:p>
          <a:p>
            <a:fld id="{5A2E7396-010E-46F0-93B0-FFB2AA88CC18}" type="datetime1">
              <a:rPr lang="en-US" smtClean="0"/>
              <a:t>4/24/2017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081833"/>
          </a:xfrm>
        </p:spPr>
        <p:txBody>
          <a:bodyPr/>
          <a:lstStyle/>
          <a:p>
            <a:r>
              <a:rPr lang="en-US" dirty="0" smtClean="0"/>
              <a:t>May 11</a:t>
            </a:r>
            <a:r>
              <a:rPr lang="en-US" baseline="30000" dirty="0" smtClean="0"/>
              <a:t>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0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2017 Operator Training Seminar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066800"/>
            <a:ext cx="8534400" cy="4319832"/>
          </a:xfrm>
        </p:spPr>
        <p:txBody>
          <a:bodyPr/>
          <a:lstStyle/>
          <a:p>
            <a:r>
              <a:rPr lang="en-US" sz="2800" dirty="0"/>
              <a:t>Delivery Schedule</a:t>
            </a:r>
          </a:p>
          <a:p>
            <a:pPr lvl="1"/>
            <a:r>
              <a:rPr lang="en-US" sz="2400" dirty="0"/>
              <a:t>Pilot				</a:t>
            </a:r>
            <a:r>
              <a:rPr lang="en-US" sz="2400" dirty="0" smtClean="0"/>
              <a:t>January </a:t>
            </a:r>
            <a:r>
              <a:rPr lang="en-US" sz="2400" dirty="0"/>
              <a:t>17-19, 2017</a:t>
            </a:r>
          </a:p>
          <a:p>
            <a:pPr lvl="1"/>
            <a:r>
              <a:rPr lang="en-US" sz="2400" dirty="0"/>
              <a:t>Session1			</a:t>
            </a:r>
            <a:r>
              <a:rPr lang="en-US" sz="2400" dirty="0" smtClean="0"/>
              <a:t>March </a:t>
            </a:r>
            <a:r>
              <a:rPr lang="en-US" sz="2400" dirty="0"/>
              <a:t>28-30, 2017</a:t>
            </a:r>
          </a:p>
          <a:p>
            <a:pPr lvl="1"/>
            <a:r>
              <a:rPr lang="en-US" sz="2400" dirty="0"/>
              <a:t>Session2			</a:t>
            </a:r>
            <a:r>
              <a:rPr lang="en-US" sz="2400" dirty="0" smtClean="0"/>
              <a:t>April </a:t>
            </a:r>
            <a:r>
              <a:rPr lang="en-US" sz="2400" dirty="0"/>
              <a:t>4-6, 2017</a:t>
            </a:r>
          </a:p>
          <a:p>
            <a:pPr lvl="1"/>
            <a:r>
              <a:rPr lang="en-US" sz="2400" dirty="0"/>
              <a:t>Session3			</a:t>
            </a:r>
            <a:r>
              <a:rPr lang="en-US" sz="2400" dirty="0" smtClean="0"/>
              <a:t>April </a:t>
            </a:r>
            <a:r>
              <a:rPr lang="en-US" sz="2400" dirty="0"/>
              <a:t>11-13, 2017</a:t>
            </a:r>
          </a:p>
          <a:p>
            <a:pPr lvl="1"/>
            <a:r>
              <a:rPr lang="en-US" sz="2400" dirty="0"/>
              <a:t>Session4			</a:t>
            </a:r>
            <a:r>
              <a:rPr lang="en-US" sz="2400" dirty="0" smtClean="0"/>
              <a:t>April </a:t>
            </a:r>
            <a:r>
              <a:rPr lang="en-US" sz="2400" dirty="0"/>
              <a:t>18-20, 2017</a:t>
            </a:r>
          </a:p>
          <a:p>
            <a:pPr lvl="1"/>
            <a:r>
              <a:rPr lang="en-US" sz="2400" dirty="0"/>
              <a:t>Session5			</a:t>
            </a:r>
            <a:r>
              <a:rPr lang="en-US" sz="2400" dirty="0" smtClean="0"/>
              <a:t>April </a:t>
            </a:r>
            <a:r>
              <a:rPr lang="en-US" sz="2400" dirty="0"/>
              <a:t>25-27</a:t>
            </a:r>
          </a:p>
          <a:p>
            <a:pPr lvl="1"/>
            <a:r>
              <a:rPr lang="en-US" sz="2400" dirty="0"/>
              <a:t>Session6			</a:t>
            </a:r>
            <a:r>
              <a:rPr lang="en-US" sz="2400" dirty="0" smtClean="0"/>
              <a:t>May </a:t>
            </a:r>
            <a:r>
              <a:rPr lang="en-US" sz="2400" dirty="0"/>
              <a:t>2-4, 2017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890547" y="1820511"/>
            <a:ext cx="7162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882596" y="2257506"/>
            <a:ext cx="7162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90547" y="2703445"/>
            <a:ext cx="7162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90547" y="3140102"/>
            <a:ext cx="7162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90547" y="3581400"/>
            <a:ext cx="7162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90547" y="4014747"/>
            <a:ext cx="7162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06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sz="3200" dirty="0" smtClean="0"/>
              <a:t>Virtual Instructor Led Training (Pilot)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dirty="0"/>
              <a:t>The course will </a:t>
            </a:r>
            <a:r>
              <a:rPr lang="en-US" dirty="0" smtClean="0"/>
              <a:t>be the first day of the Winter Storm Drill (Winter Storm Preparation).</a:t>
            </a:r>
            <a:endParaRPr lang="en-US" dirty="0" smtClean="0"/>
          </a:p>
          <a:p>
            <a:pPr marL="0" indent="0">
              <a:buNone/>
            </a:pPr>
            <a:r>
              <a:rPr lang="en-US" sz="800" dirty="0" smtClean="0"/>
              <a:t>  </a:t>
            </a:r>
            <a:endParaRPr lang="en-US" sz="800" dirty="0"/>
          </a:p>
          <a:p>
            <a:r>
              <a:rPr lang="en-US" dirty="0" smtClean="0"/>
              <a:t>Will </a:t>
            </a:r>
            <a:r>
              <a:rPr lang="en-US" dirty="0" smtClean="0"/>
              <a:t>be </a:t>
            </a:r>
            <a:r>
              <a:rPr lang="en-US" dirty="0" smtClean="0"/>
              <a:t>a pilot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9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Winter Storm Drill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486400"/>
          </a:xfrm>
        </p:spPr>
        <p:txBody>
          <a:bodyPr/>
          <a:lstStyle/>
          <a:p>
            <a:r>
              <a:rPr lang="en-US" dirty="0" smtClean="0"/>
              <a:t>Winter Storm Drill Oct 18 – 19, 2017</a:t>
            </a:r>
          </a:p>
          <a:p>
            <a:endParaRPr lang="en-US" sz="1000" dirty="0" smtClean="0"/>
          </a:p>
          <a:p>
            <a:pPr lvl="1"/>
            <a:r>
              <a:rPr lang="en-US" dirty="0" smtClean="0"/>
              <a:t>Narrative</a:t>
            </a:r>
            <a:endParaRPr lang="en-US" sz="2000" dirty="0"/>
          </a:p>
          <a:p>
            <a:pPr lvl="2"/>
            <a:r>
              <a:rPr lang="en-US" dirty="0"/>
              <a:t>Freezing temperatures and icing in West</a:t>
            </a:r>
            <a:endParaRPr lang="en-US" sz="1800" dirty="0"/>
          </a:p>
          <a:p>
            <a:pPr lvl="3"/>
            <a:r>
              <a:rPr lang="en-US" dirty="0"/>
              <a:t>Natural Gas Well Heads icing </a:t>
            </a:r>
            <a:endParaRPr lang="en-US" sz="1600" dirty="0"/>
          </a:p>
          <a:p>
            <a:pPr lvl="3"/>
            <a:r>
              <a:rPr lang="en-US" dirty="0"/>
              <a:t>Natural Gas Pipeline pressure issues</a:t>
            </a:r>
            <a:endParaRPr lang="en-US" sz="1600" dirty="0"/>
          </a:p>
          <a:p>
            <a:pPr lvl="3"/>
            <a:r>
              <a:rPr lang="en-US" dirty="0"/>
              <a:t>Natural Gas Restrictions</a:t>
            </a:r>
            <a:endParaRPr lang="en-US" sz="1600" dirty="0"/>
          </a:p>
          <a:p>
            <a:pPr lvl="2"/>
            <a:r>
              <a:rPr lang="en-US" dirty="0"/>
              <a:t>High winds and icing in Panhandle</a:t>
            </a:r>
            <a:endParaRPr lang="en-US" sz="1800" dirty="0"/>
          </a:p>
          <a:p>
            <a:pPr lvl="3"/>
            <a:r>
              <a:rPr lang="en-US" dirty="0"/>
              <a:t>High Output from wind</a:t>
            </a:r>
            <a:endParaRPr lang="en-US" sz="1600" dirty="0"/>
          </a:p>
          <a:p>
            <a:pPr lvl="3"/>
            <a:r>
              <a:rPr lang="en-US" dirty="0"/>
              <a:t>Large number of wind units tripping</a:t>
            </a:r>
            <a:endParaRPr lang="en-US" sz="1600" dirty="0"/>
          </a:p>
          <a:p>
            <a:pPr lvl="2"/>
            <a:r>
              <a:rPr lang="en-US" dirty="0"/>
              <a:t>High winds and icing throughout the ERCOT region</a:t>
            </a:r>
            <a:endParaRPr lang="en-US" sz="1800" dirty="0"/>
          </a:p>
          <a:p>
            <a:pPr lvl="3"/>
            <a:r>
              <a:rPr lang="en-US" dirty="0"/>
              <a:t>Line trips due to icing and high winds</a:t>
            </a:r>
            <a:endParaRPr lang="en-US" sz="1600" dirty="0"/>
          </a:p>
          <a:p>
            <a:pPr lvl="3"/>
            <a:r>
              <a:rPr lang="en-US" dirty="0"/>
              <a:t>Unit trips due to low </a:t>
            </a:r>
            <a:r>
              <a:rPr lang="en-US" dirty="0" smtClean="0"/>
              <a:t>temperatures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17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Winter Storm Drill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486400"/>
          </a:xfrm>
        </p:spPr>
        <p:txBody>
          <a:bodyPr/>
          <a:lstStyle/>
          <a:p>
            <a:r>
              <a:rPr lang="en-US" dirty="0" smtClean="0"/>
              <a:t>Winter Storm Drill Oct 18 – 19, </a:t>
            </a:r>
            <a:r>
              <a:rPr lang="en-US" dirty="0" smtClean="0"/>
              <a:t>2017</a:t>
            </a:r>
            <a:endParaRPr lang="en-US" sz="1000" dirty="0" smtClean="0"/>
          </a:p>
          <a:p>
            <a:pPr lvl="1"/>
            <a:r>
              <a:rPr lang="en-US" dirty="0" smtClean="0"/>
              <a:t>Goal</a:t>
            </a:r>
            <a:endParaRPr lang="en-US" sz="2000" dirty="0"/>
          </a:p>
          <a:p>
            <a:pPr lvl="2"/>
            <a:r>
              <a:rPr lang="en-US" dirty="0"/>
              <a:t>Transmission events</a:t>
            </a:r>
            <a:endParaRPr lang="en-US" sz="1800" dirty="0"/>
          </a:p>
          <a:p>
            <a:pPr lvl="2"/>
            <a:r>
              <a:rPr lang="en-US" dirty="0"/>
              <a:t>Localized blackout and restoration (West only)</a:t>
            </a:r>
            <a:endParaRPr lang="en-US" sz="1800" dirty="0"/>
          </a:p>
          <a:p>
            <a:pPr lvl="2"/>
            <a:r>
              <a:rPr lang="en-US" dirty="0"/>
              <a:t>Capacity Emergency</a:t>
            </a:r>
            <a:endParaRPr lang="en-US" sz="1800" dirty="0"/>
          </a:p>
          <a:p>
            <a:pPr lvl="1"/>
            <a:r>
              <a:rPr lang="en-US" dirty="0"/>
              <a:t>Event Input Due June 15, 2017</a:t>
            </a:r>
            <a:endParaRPr lang="en-US" sz="2000" dirty="0"/>
          </a:p>
          <a:p>
            <a:pPr lvl="2"/>
            <a:r>
              <a:rPr lang="en-US" dirty="0"/>
              <a:t>Event Input </a:t>
            </a:r>
            <a:r>
              <a:rPr lang="en-US" dirty="0" smtClean="0"/>
              <a:t>Sheet</a:t>
            </a:r>
          </a:p>
          <a:p>
            <a:pPr lvl="1"/>
            <a:r>
              <a:rPr lang="en-US" dirty="0" smtClean="0"/>
              <a:t>CEHs may be available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2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Grid Ex IV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410200"/>
          </a:xfrm>
        </p:spPr>
        <p:txBody>
          <a:bodyPr/>
          <a:lstStyle/>
          <a:p>
            <a:r>
              <a:rPr lang="en-US" dirty="0" smtClean="0"/>
              <a:t>Grid Ex IV Nov 15 – 16, 2017</a:t>
            </a:r>
          </a:p>
          <a:p>
            <a:pPr lvl="1"/>
            <a:r>
              <a:rPr lang="en-US" dirty="0"/>
              <a:t>Registration</a:t>
            </a:r>
            <a:endParaRPr lang="en-US" sz="2000" dirty="0"/>
          </a:p>
          <a:p>
            <a:pPr lvl="2"/>
            <a:r>
              <a:rPr lang="en-US" dirty="0"/>
              <a:t>Send your organization’s Lead Planner name and email address to </a:t>
            </a:r>
            <a:r>
              <a:rPr lang="en-US" u="sng" dirty="0">
                <a:hlinkClick r:id="rId2"/>
              </a:rPr>
              <a:t>GridEx_Registration@bah.com</a:t>
            </a:r>
            <a:endParaRPr lang="en-US" sz="1800" dirty="0"/>
          </a:p>
          <a:p>
            <a:pPr lvl="2"/>
            <a:r>
              <a:rPr lang="en-US" dirty="0"/>
              <a:t>Once vetted, Lead Planner will receive credentials for the Grid Ex IV Portal</a:t>
            </a:r>
            <a:endParaRPr lang="en-US" sz="1800" dirty="0"/>
          </a:p>
          <a:p>
            <a:pPr lvl="1"/>
            <a:r>
              <a:rPr lang="en-US" dirty="0"/>
              <a:t>Will use the Winter Storm Drill events (lite)</a:t>
            </a:r>
            <a:endParaRPr lang="en-US" sz="2000" dirty="0"/>
          </a:p>
          <a:p>
            <a:pPr lvl="1"/>
            <a:r>
              <a:rPr lang="en-US" dirty="0"/>
              <a:t>Specific Grid Ex IV events due June 15, </a:t>
            </a:r>
            <a:r>
              <a:rPr lang="en-US" dirty="0" smtClean="0"/>
              <a:t>2017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9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 lvl="0"/>
            <a:r>
              <a:rPr lang="en-US" dirty="0"/>
              <a:t>Sync and </a:t>
            </a:r>
            <a:r>
              <a:rPr lang="en-US" dirty="0" smtClean="0"/>
              <a:t>Beyond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158033"/>
          </a:xfrm>
        </p:spPr>
        <p:txBody>
          <a:bodyPr/>
          <a:lstStyle/>
          <a:p>
            <a:r>
              <a:rPr lang="en-US" dirty="0" smtClean="0"/>
              <a:t>Initial </a:t>
            </a:r>
            <a:r>
              <a:rPr lang="en-US" dirty="0"/>
              <a:t>Restoration Outage(s) and Island Scenario Input from Participants due</a:t>
            </a:r>
            <a:endParaRPr lang="en-US" sz="2400" dirty="0"/>
          </a:p>
          <a:p>
            <a:r>
              <a:rPr lang="en-US" dirty="0"/>
              <a:t>When to transition to CFC</a:t>
            </a:r>
            <a:endParaRPr lang="en-US" sz="2400" dirty="0"/>
          </a:p>
          <a:p>
            <a:r>
              <a:rPr lang="en-US" dirty="0"/>
              <a:t>Operating Principles for Multi-TOP CFC island</a:t>
            </a:r>
            <a:endParaRPr lang="en-US" sz="2400" dirty="0"/>
          </a:p>
          <a:p>
            <a:r>
              <a:rPr lang="en-US" dirty="0"/>
              <a:t>All Hazards Restoration Stages Framework</a:t>
            </a:r>
            <a:endParaRPr lang="en-US" sz="2400" dirty="0"/>
          </a:p>
          <a:p>
            <a:r>
              <a:rPr lang="en-US" dirty="0"/>
              <a:t>Date TBD (Mid-August – Mid-October)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2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29433"/>
          </a:xfrm>
        </p:spPr>
        <p:txBody>
          <a:bodyPr/>
          <a:lstStyle/>
          <a:p>
            <a:r>
              <a:rPr lang="en-US" dirty="0" smtClean="0"/>
              <a:t>Theme </a:t>
            </a:r>
            <a:r>
              <a:rPr lang="en-US" dirty="0"/>
              <a:t>/ Topic </a:t>
            </a:r>
            <a:r>
              <a:rPr lang="en-US" dirty="0" smtClean="0"/>
              <a:t>voted May meeting</a:t>
            </a:r>
            <a:endParaRPr lang="en-US" dirty="0" smtClean="0"/>
          </a:p>
          <a:p>
            <a:r>
              <a:rPr lang="en-US" dirty="0" smtClean="0"/>
              <a:t>Input during the meeting</a:t>
            </a:r>
            <a:endParaRPr lang="en-US" dirty="0"/>
          </a:p>
          <a:p>
            <a:pPr lvl="1"/>
            <a:r>
              <a:rPr lang="en-US" dirty="0" smtClean="0"/>
              <a:t>Black </a:t>
            </a:r>
            <a:r>
              <a:rPr lang="en-US" dirty="0"/>
              <a:t>Start Generator Control</a:t>
            </a:r>
          </a:p>
          <a:p>
            <a:pPr lvl="1"/>
            <a:r>
              <a:rPr lang="en-US" dirty="0" smtClean="0"/>
              <a:t>Line </a:t>
            </a:r>
            <a:r>
              <a:rPr lang="en-US" dirty="0"/>
              <a:t>Voltage </a:t>
            </a:r>
            <a:r>
              <a:rPr lang="en-US" dirty="0" smtClean="0"/>
              <a:t>Control</a:t>
            </a:r>
          </a:p>
          <a:p>
            <a:pPr lvl="1"/>
            <a:r>
              <a:rPr lang="en-US" dirty="0" smtClean="0"/>
              <a:t>Human Performance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30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29433"/>
          </a:xfrm>
        </p:spPr>
        <p:txBody>
          <a:bodyPr/>
          <a:lstStyle/>
          <a:p>
            <a:r>
              <a:rPr lang="en-US" dirty="0" smtClean="0"/>
              <a:t>Additional Day for Black Start Training</a:t>
            </a:r>
            <a:endParaRPr lang="en-US" dirty="0" smtClean="0"/>
          </a:p>
          <a:p>
            <a:pPr lvl="1"/>
            <a:r>
              <a:rPr lang="en-US" dirty="0" smtClean="0"/>
              <a:t>Generator Dynamics (Voltage Control and Frequency Control)</a:t>
            </a:r>
            <a:endParaRPr lang="en-US" dirty="0"/>
          </a:p>
          <a:p>
            <a:r>
              <a:rPr lang="en-US" dirty="0" smtClean="0"/>
              <a:t>May 10 Trainer Development Cancelled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3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6822</TotalTime>
  <Words>306</Words>
  <Application>Microsoft Office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Custom Design</vt:lpstr>
      <vt:lpstr>PowerPoint Presentation</vt:lpstr>
      <vt:lpstr>2017 Operator Training Seminar</vt:lpstr>
      <vt:lpstr>Virtual Instructor Led Training (Pilot)</vt:lpstr>
      <vt:lpstr>Winter Storm Drill</vt:lpstr>
      <vt:lpstr>Winter Storm Drill</vt:lpstr>
      <vt:lpstr>Grid Ex IV</vt:lpstr>
      <vt:lpstr>Sync and Beyond</vt:lpstr>
      <vt:lpstr>2018 OTS</vt:lpstr>
      <vt:lpstr>New Business</vt:lpstr>
      <vt:lpstr>Next Meeting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Spinner, Mark</cp:lastModifiedBy>
  <cp:revision>318</cp:revision>
  <cp:lastPrinted>2017-04-24T20:09:12Z</cp:lastPrinted>
  <dcterms:created xsi:type="dcterms:W3CDTF">2016-01-21T15:20:31Z</dcterms:created>
  <dcterms:modified xsi:type="dcterms:W3CDTF">2017-04-24T20:32:00Z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