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70" r:id="rId3"/>
    <p:sldId id="264" r:id="rId4"/>
    <p:sldId id="2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7549" autoAdjust="0"/>
  </p:normalViewPr>
  <p:slideViewPr>
    <p:cSldViewPr snapToGrid="0">
      <p:cViewPr varScale="1">
        <p:scale>
          <a:sx n="78" d="100"/>
          <a:sy n="78" d="100"/>
        </p:scale>
        <p:origin x="18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3D7E3-B8C8-41BC-B734-02B348E15B7E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1D27-1E10-48FF-9173-A772E3F2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45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A1D27-1E10-48FF-9173-A772E3F23D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022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A1D27-1E10-48FF-9173-A772E3F23D2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91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A1D27-1E10-48FF-9173-A772E3F23D2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923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A1D27-1E10-48FF-9173-A772E3F23D2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85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ounded Rectangle 6"/>
          <p:cNvSpPr/>
          <p:nvPr userDrawn="1"/>
        </p:nvSpPr>
        <p:spPr>
          <a:xfrm>
            <a:off x="295275" y="161925"/>
            <a:ext cx="11572875" cy="655955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63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82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6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ounded Rectangle 8"/>
          <p:cNvSpPr/>
          <p:nvPr userDrawn="1"/>
        </p:nvSpPr>
        <p:spPr>
          <a:xfrm>
            <a:off x="295275" y="161925"/>
            <a:ext cx="11572875" cy="655955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30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ounded Rectangle 6"/>
          <p:cNvSpPr/>
          <p:nvPr userDrawn="1"/>
        </p:nvSpPr>
        <p:spPr>
          <a:xfrm>
            <a:off x="295275" y="219075"/>
            <a:ext cx="11572875" cy="650240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81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ounded Rectangle 7"/>
          <p:cNvSpPr/>
          <p:nvPr userDrawn="1"/>
        </p:nvSpPr>
        <p:spPr>
          <a:xfrm>
            <a:off x="295275" y="133350"/>
            <a:ext cx="11572875" cy="6588125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38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ounded Rectangle 9"/>
          <p:cNvSpPr/>
          <p:nvPr userDrawn="1"/>
        </p:nvSpPr>
        <p:spPr>
          <a:xfrm>
            <a:off x="295275" y="142875"/>
            <a:ext cx="11572875" cy="657860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05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ounded Rectangle 5"/>
          <p:cNvSpPr/>
          <p:nvPr userDrawn="1"/>
        </p:nvSpPr>
        <p:spPr>
          <a:xfrm>
            <a:off x="295275" y="123825"/>
            <a:ext cx="11572875" cy="659765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06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ounded Rectangle 4"/>
          <p:cNvSpPr/>
          <p:nvPr userDrawn="1"/>
        </p:nvSpPr>
        <p:spPr>
          <a:xfrm>
            <a:off x="295275" y="142875"/>
            <a:ext cx="11572875" cy="6578600"/>
          </a:xfrm>
          <a:prstGeom prst="roundRect">
            <a:avLst>
              <a:gd name="adj" fmla="val 4509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44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86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10/6/2016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1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E75FC-E809-46DE-8500-F35407BC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48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PLWG Report to 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4,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78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ROS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380392"/>
            <a:ext cx="10688515" cy="4796571"/>
          </a:xfrm>
        </p:spPr>
        <p:txBody>
          <a:bodyPr>
            <a:noAutofit/>
          </a:bodyPr>
          <a:lstStyle/>
          <a:p>
            <a:r>
              <a:rPr lang="en-US" sz="3200" dirty="0"/>
              <a:t>Definition of All-Inclusive Generation Resources re PGRR053, Addition of Proposed All-Inclusive Generation Resources to the Planning Models</a:t>
            </a:r>
            <a:endParaRPr lang="en-US" sz="3200" dirty="0" smtClean="0"/>
          </a:p>
          <a:p>
            <a:pPr lvl="1"/>
            <a:r>
              <a:rPr lang="en-US" sz="2800" dirty="0" smtClean="0"/>
              <a:t>PGRR-058 was created to address this assignment</a:t>
            </a:r>
          </a:p>
          <a:p>
            <a:pPr lvl="2"/>
            <a:r>
              <a:rPr lang="en-US" dirty="0" smtClean="0"/>
              <a:t>PLWG reviewed </a:t>
            </a:r>
            <a:r>
              <a:rPr lang="en-US" dirty="0" smtClean="0"/>
              <a:t>impact analysis </a:t>
            </a:r>
            <a:r>
              <a:rPr lang="en-US" dirty="0" smtClean="0"/>
              <a:t>at the </a:t>
            </a:r>
            <a:r>
              <a:rPr lang="en-US" dirty="0" smtClean="0"/>
              <a:t>April </a:t>
            </a:r>
            <a:r>
              <a:rPr lang="en-US" dirty="0" smtClean="0"/>
              <a:t>meeting and </a:t>
            </a:r>
            <a:r>
              <a:rPr lang="en-US" dirty="0" smtClean="0"/>
              <a:t>recommended for ROS consideration</a:t>
            </a:r>
            <a:endParaRPr lang="en-US" dirty="0" smtClean="0"/>
          </a:p>
          <a:p>
            <a:pPr lvl="1"/>
            <a:r>
              <a:rPr lang="en-US" sz="2800" dirty="0"/>
              <a:t>Next Step</a:t>
            </a:r>
          </a:p>
          <a:p>
            <a:pPr lvl="2"/>
            <a:r>
              <a:rPr lang="en-US" dirty="0" smtClean="0"/>
              <a:t>ROS Vote</a:t>
            </a:r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5/4/2017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22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Active PGRRs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1"/>
            <a:ext cx="10515600" cy="4805362"/>
          </a:xfrm>
        </p:spPr>
        <p:txBody>
          <a:bodyPr>
            <a:normAutofit/>
          </a:bodyPr>
          <a:lstStyle/>
          <a:p>
            <a:pPr lvl="1"/>
            <a:r>
              <a:rPr lang="en-US" sz="2800" dirty="0" smtClean="0"/>
              <a:t>PGRR056 </a:t>
            </a:r>
            <a:r>
              <a:rPr lang="en-US" sz="2800" dirty="0"/>
              <a:t>– Alignment With NPRR562, Subsynchronous Resonance</a:t>
            </a:r>
          </a:p>
          <a:p>
            <a:pPr lvl="2"/>
            <a:r>
              <a:rPr lang="en-US" sz="2400" dirty="0" smtClean="0"/>
              <a:t>Pending TAC consideration</a:t>
            </a:r>
            <a:endParaRPr lang="en-US" sz="2400" dirty="0" smtClean="0"/>
          </a:p>
          <a:p>
            <a:pPr lvl="1"/>
            <a:r>
              <a:rPr lang="en-US" sz="2800" dirty="0" smtClean="0"/>
              <a:t>PGRR057 </a:t>
            </a:r>
            <a:r>
              <a:rPr lang="en-US" sz="2800" dirty="0"/>
              <a:t>– Responsibilities for Performing Geomagnetic Disturbance (GMD) Vulnerability Assessments</a:t>
            </a:r>
          </a:p>
          <a:p>
            <a:pPr lvl="2"/>
            <a:r>
              <a:rPr lang="en-US" sz="2400" dirty="0"/>
              <a:t>Pending TAC consideration</a:t>
            </a:r>
          </a:p>
          <a:p>
            <a:pPr lvl="1"/>
            <a:r>
              <a:rPr lang="en-US" sz="2800" dirty="0" smtClean="0"/>
              <a:t>PGRR058 </a:t>
            </a:r>
            <a:r>
              <a:rPr lang="en-US" sz="2800" dirty="0"/>
              <a:t>- Clarification of Resources to be Included in the Planning Models </a:t>
            </a:r>
          </a:p>
          <a:p>
            <a:pPr lvl="2"/>
            <a:r>
              <a:rPr lang="en-US" sz="2400" dirty="0"/>
              <a:t>ROS Vote</a:t>
            </a:r>
          </a:p>
          <a:p>
            <a:pPr lvl="2"/>
            <a:endParaRPr lang="en-US" dirty="0"/>
          </a:p>
          <a:p>
            <a:pPr lvl="1"/>
            <a:endParaRPr lang="en-US" sz="28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5/4</a:t>
            </a:r>
            <a:r>
              <a:rPr lang="en-US" dirty="0" smtClean="0"/>
              <a:t>/2017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0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ROS Voting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en-US" sz="2800" dirty="0" smtClean="0"/>
              <a:t>PGRR058 </a:t>
            </a:r>
            <a:r>
              <a:rPr lang="en-US" sz="2800" dirty="0"/>
              <a:t>- Clarification of Resources to be Included in the Planning Models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5/4</a:t>
            </a:r>
            <a:r>
              <a:rPr lang="en-US" dirty="0" smtClean="0"/>
              <a:t>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E75FC-E809-46DE-8500-F35407BC62B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773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1076</TotalTime>
  <Words>121</Words>
  <Application>Microsoft Office PowerPoint</Application>
  <PresentationFormat>Widescreen</PresentationFormat>
  <Paragraphs>28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PLWG Report to ROS</vt:lpstr>
      <vt:lpstr>ROS Assignments</vt:lpstr>
      <vt:lpstr>Status of Active PGRRs</vt:lpstr>
      <vt:lpstr>ROS Voting Items</vt:lpstr>
    </vt:vector>
  </TitlesOfParts>
  <Company>Lower Colorado River Authority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PLWG Report to ROS</dc:title>
  <dc:creator>Charles DeWitt</dc:creator>
  <cp:lastModifiedBy>CPS Energy</cp:lastModifiedBy>
  <cp:revision>82</cp:revision>
  <dcterms:created xsi:type="dcterms:W3CDTF">2016-08-31T14:31:10Z</dcterms:created>
  <dcterms:modified xsi:type="dcterms:W3CDTF">2017-04-24T14:09:31Z</dcterms:modified>
</cp:coreProperties>
</file>