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416" r:id="rId8"/>
    <p:sldId id="418" r:id="rId9"/>
    <p:sldId id="417" r:id="rId10"/>
    <p:sldId id="420" r:id="rId11"/>
    <p:sldId id="421" r:id="rId12"/>
    <p:sldId id="419" r:id="rId13"/>
    <p:sldId id="422" r:id="rId14"/>
    <p:sldId id="423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D7DCDF"/>
    <a:srgbClr val="00ACC8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922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1" d="100"/>
          <a:sy n="81" d="100"/>
        </p:scale>
        <p:origin x="20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Training Cycle 2 – PI Display Updates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777033"/>
          </a:xfrm>
          <a:prstGeom prst="rect">
            <a:avLst/>
          </a:prstGeom>
        </p:spPr>
        <p:txBody>
          <a:bodyPr/>
          <a:lstStyle>
            <a:lvl1pPr>
              <a:defRPr sz="2400" b="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2016 Training Cycle 2 – PI Display Updates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2pPr marL="685800" indent="-228600">
              <a:buFont typeface="Arial" panose="020B0604020202020204" pitchFamily="34" charset="0"/>
              <a:buChar char="−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2016 Training Cycle 2 – PI Display Updates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611779"/>
            <a:ext cx="1240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895600"/>
            <a:ext cx="51816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Review of Transmission Loss Factors</a:t>
            </a:r>
          </a:p>
          <a:p>
            <a:endParaRPr lang="en-US" b="1" dirty="0" smtClean="0"/>
          </a:p>
          <a:p>
            <a:r>
              <a:rPr lang="en-US" dirty="0" smtClean="0"/>
              <a:t>Technical Advisory Committee</a:t>
            </a:r>
          </a:p>
          <a:p>
            <a:endParaRPr lang="en-US" dirty="0"/>
          </a:p>
          <a:p>
            <a:r>
              <a:rPr lang="en-US" dirty="0" smtClean="0"/>
              <a:t>March 23, 2017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Protocols Section 13 contains the procedures for the development of forecasted TLFs and the use of TLFs in settlement.  These procedures have remained relatively unchanged since </a:t>
            </a:r>
            <a:r>
              <a:rPr lang="en-US" i="1" dirty="0"/>
              <a:t>Zonal</a:t>
            </a:r>
            <a:r>
              <a:rPr lang="en-US" dirty="0"/>
              <a:t> market open in 2001</a:t>
            </a:r>
          </a:p>
          <a:p>
            <a:r>
              <a:rPr lang="en-US" dirty="0" smtClean="0"/>
              <a:t>In </a:t>
            </a:r>
            <a:r>
              <a:rPr lang="en-US" dirty="0" smtClean="0"/>
              <a:t>late 2016, ERCOT posted forecasted Transmission Loss Factors (TLFs) for the period covering March 1, 2017 through February 28, 2018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2017/18 forecasted TLFs were significantly changed from the 2016/17 forecasted TLFs, which prompted questions from several market participants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Procedures for Determining Forecasted TLFs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TLFs are determined based on the four seasonal SSWG cases for the upcoming year</a:t>
            </a:r>
          </a:p>
          <a:p>
            <a:pPr lvl="1"/>
            <a:r>
              <a:rPr lang="en-US" dirty="0" smtClean="0"/>
              <a:t>On-peak case for each season</a:t>
            </a:r>
          </a:p>
          <a:p>
            <a:pPr lvl="1"/>
            <a:r>
              <a:rPr lang="en-US" dirty="0" smtClean="0"/>
              <a:t>Off-peak case for each season is the minimum load on the same day as the on-peak case for the season</a:t>
            </a:r>
          </a:p>
          <a:p>
            <a:r>
              <a:rPr lang="en-US" dirty="0" smtClean="0"/>
              <a:t>Generator dispatch for each of the eight cases is determined pursuant to Section 4.3.3 of the SSWG Procedure Manual 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5994364"/>
            <a:ext cx="8001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* http</a:t>
            </a:r>
            <a:r>
              <a:rPr lang="en-US" sz="1000" dirty="0"/>
              <a:t>://</a:t>
            </a:r>
            <a:r>
              <a:rPr lang="en-US" sz="1000" dirty="0" smtClean="0"/>
              <a:t>www.ercot.com/content/wcm/key_documents_lists/27292/SSWG_Procedure_Manual.Approved_by_ROS_20160203.docx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4478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2016/17 and 2017/18 TLFs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914400"/>
            <a:ext cx="4325554" cy="533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12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2016/17 to 2017/18 Changes in TLFs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953000"/>
          </a:xfrm>
        </p:spPr>
        <p:txBody>
          <a:bodyPr/>
          <a:lstStyle/>
          <a:p>
            <a:r>
              <a:rPr lang="en-US" sz="2300" dirty="0" smtClean="0"/>
              <a:t>With the exception of Winter On-Peak, TLFs increased across the board from 2016/17 to 2017/18</a:t>
            </a:r>
          </a:p>
          <a:p>
            <a:r>
              <a:rPr lang="en-US" sz="2300" dirty="0" smtClean="0"/>
              <a:t>The largest increases from 2016/17 to 2017/18 were for the Fall and Winter Off-Peak cases</a:t>
            </a:r>
          </a:p>
          <a:p>
            <a:r>
              <a:rPr lang="en-US" sz="2300" dirty="0" smtClean="0"/>
              <a:t>Examination of these two SSWG cases indicate that the most significant changes affecting the level of transmission losses were a reduction in the 2017/18 cases of approximately 2.9 GW of generation dispatch in the Houston area, compensated by increased generation dispatch across the rest of ERCOT </a:t>
            </a:r>
          </a:p>
          <a:p>
            <a:r>
              <a:rPr lang="en-US" sz="2300" dirty="0" smtClean="0"/>
              <a:t>These changes significantly increased the flows of power across the ERCOT grid and into the Houston area, thereby producing higher overall transmission losses in the 2017/18 cases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9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TLFs, Actual Transmission Losses, and Settlement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Forecast TLFs are posted based on the SSWG linear transmission loss function and the ERCOT load forecast</a:t>
            </a:r>
          </a:p>
          <a:p>
            <a:r>
              <a:rPr lang="en-US" i="1" dirty="0" smtClean="0"/>
              <a:t>Deemed Actual </a:t>
            </a:r>
            <a:r>
              <a:rPr lang="en-US" dirty="0" smtClean="0"/>
              <a:t>TLFs are applied in settlement as a component of Adjusted Metered Load (AML) by truing up the SSWG linear transmission loss function to actual ERCOT operational load</a:t>
            </a:r>
          </a:p>
          <a:p>
            <a:r>
              <a:rPr lang="en-US" u="sng" dirty="0" smtClean="0"/>
              <a:t>Actual</a:t>
            </a:r>
            <a:r>
              <a:rPr lang="en-US" dirty="0" smtClean="0"/>
              <a:t> transmission losses are not directly accounted for in settlement</a:t>
            </a:r>
          </a:p>
          <a:p>
            <a:pPr lvl="1"/>
            <a:r>
              <a:rPr lang="en-US" dirty="0" smtClean="0"/>
              <a:t>If </a:t>
            </a:r>
            <a:r>
              <a:rPr lang="en-US" u="sng" dirty="0" smtClean="0"/>
              <a:t>Actual</a:t>
            </a:r>
            <a:r>
              <a:rPr lang="en-US" dirty="0" smtClean="0"/>
              <a:t> transmission losses are greater (less) than </a:t>
            </a:r>
            <a:r>
              <a:rPr lang="en-US" i="1" dirty="0" smtClean="0"/>
              <a:t>Deemed Actual</a:t>
            </a:r>
            <a:r>
              <a:rPr lang="en-US" dirty="0" smtClean="0"/>
              <a:t> transmission losses, the difference will contribute to positive (negative) Unaccounted for Energy (UFE)</a:t>
            </a:r>
          </a:p>
          <a:p>
            <a:pPr lvl="1"/>
            <a:r>
              <a:rPr lang="en-US" dirty="0" smtClean="0"/>
              <a:t>TLFs and UFE are not allocated the same to all loads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07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2016/17 and 2017/18 TLFs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762000"/>
            <a:ext cx="7362593" cy="5319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18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Transmission Losses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749" y="1066799"/>
            <a:ext cx="4434651" cy="304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2167" y="1066798"/>
            <a:ext cx="4435633" cy="3048002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89749" y="4343400"/>
            <a:ext cx="8534400" cy="1828800"/>
          </a:xfrm>
        </p:spPr>
        <p:txBody>
          <a:bodyPr/>
          <a:lstStyle/>
          <a:p>
            <a:r>
              <a:rPr lang="en-US" sz="1800" dirty="0" smtClean="0"/>
              <a:t>Five minute data from ERCOT State Estimator for February 8 – 28, 2017</a:t>
            </a:r>
          </a:p>
          <a:p>
            <a:r>
              <a:rPr lang="en-US" sz="1800" dirty="0" smtClean="0"/>
              <a:t>These data include generator step-up transformer and PUN losses</a:t>
            </a:r>
          </a:p>
          <a:p>
            <a:r>
              <a:rPr lang="en-US" sz="1800" dirty="0" smtClean="0"/>
              <a:t>Unlike TLFs that assume a 1:1 correlation with load, actual transmission losses during this time </a:t>
            </a:r>
            <a:r>
              <a:rPr lang="en-US" sz="1800" dirty="0" smtClean="0"/>
              <a:t>do not exhibit </a:t>
            </a:r>
            <a:r>
              <a:rPr lang="en-US" sz="1800" dirty="0" smtClean="0"/>
              <a:t>correlation with </a:t>
            </a:r>
            <a:r>
              <a:rPr lang="en-US" sz="1800" dirty="0" smtClean="0"/>
              <a:t>load, but do exhibit </a:t>
            </a:r>
            <a:r>
              <a:rPr lang="en-US" sz="1800" dirty="0" smtClean="0"/>
              <a:t>correlation with production from generation that is remote from the larger ERCOT load centers</a:t>
            </a:r>
          </a:p>
        </p:txBody>
      </p:sp>
    </p:spTree>
    <p:extLst>
      <p:ext uri="{BB962C8B-B14F-4D97-AF65-F5344CB8AC3E}">
        <p14:creationId xmlns:p14="http://schemas.microsoft.com/office/powerpoint/2010/main" val="190858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and </a:t>
            </a:r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possible to measure and incorporate actual transmission losses into real-time settlement </a:t>
            </a:r>
          </a:p>
          <a:p>
            <a:r>
              <a:rPr lang="en-US" dirty="0" smtClean="0"/>
              <a:t>Should </a:t>
            </a:r>
            <a:r>
              <a:rPr lang="en-US" dirty="0" smtClean="0"/>
              <a:t>ERCOT and stakeholders further explore possible improvements in the accuracy of the accounting for actual transmission losses in the ERCOT system compared to the current, longstanding approach of applying </a:t>
            </a:r>
            <a:r>
              <a:rPr lang="en-US" i="1" dirty="0" smtClean="0"/>
              <a:t>Deemed Actual </a:t>
            </a:r>
            <a:r>
              <a:rPr lang="en-US" dirty="0" smtClean="0"/>
              <a:t>TLFs?</a:t>
            </a:r>
          </a:p>
          <a:p>
            <a:r>
              <a:rPr lang="en-US" dirty="0" smtClean="0"/>
              <a:t>Other q</a:t>
            </a:r>
            <a:r>
              <a:rPr lang="en-US" dirty="0" smtClean="0"/>
              <a:t>uestions</a:t>
            </a:r>
            <a:r>
              <a:rPr lang="en-US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2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elements/1.1/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15206</TotalTime>
  <Words>517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Introduction </vt:lpstr>
      <vt:lpstr>Procedures for Determining Forecasted TLFs </vt:lpstr>
      <vt:lpstr>2016/17 and 2017/18 TLFs</vt:lpstr>
      <vt:lpstr>2016/17 to 2017/18 Changes in TLFs</vt:lpstr>
      <vt:lpstr>TLFs, Actual Transmission Losses, and Settlement</vt:lpstr>
      <vt:lpstr>2016/17 and 2017/18 TLFs</vt:lpstr>
      <vt:lpstr>Actual Transmission Losses</vt:lpstr>
      <vt:lpstr>Next Steps and 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Jones, Dan</cp:lastModifiedBy>
  <cp:revision>333</cp:revision>
  <cp:lastPrinted>2016-01-21T20:53:15Z</cp:lastPrinted>
  <dcterms:created xsi:type="dcterms:W3CDTF">2016-01-21T15:20:31Z</dcterms:created>
  <dcterms:modified xsi:type="dcterms:W3CDTF">2017-03-06T23:12:56Z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