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61" r:id="rId5"/>
    <p:sldId id="268" r:id="rId6"/>
    <p:sldId id="263" r:id="rId7"/>
    <p:sldId id="269" r:id="rId8"/>
    <p:sldId id="272" r:id="rId9"/>
    <p:sldId id="267" r:id="rId10"/>
    <p:sldId id="262" r:id="rId11"/>
    <p:sldId id="266" r:id="rId12"/>
    <p:sldId id="273" r:id="rId13"/>
    <p:sldId id="271" r:id="rId14"/>
    <p:sldId id="265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-13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1551-0447-49B5-B6AA-8746837BE829}" type="datetimeFigureOut">
              <a:rPr lang="en-US" smtClean="0"/>
              <a:t>4/25/2017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4230A-8121-4EFA-A607-08AC914C6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769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1551-0447-49B5-B6AA-8746837BE829}" type="datetimeFigureOut">
              <a:rPr lang="en-US" smtClean="0"/>
              <a:t>4/25/2017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4230A-8121-4EFA-A607-08AC914C6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770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1551-0447-49B5-B6AA-8746837BE829}" type="datetimeFigureOut">
              <a:rPr lang="en-US" smtClean="0"/>
              <a:t>4/25/2017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4230A-8121-4EFA-A607-08AC914C6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713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1551-0447-49B5-B6AA-8746837BE829}" type="datetimeFigureOut">
              <a:rPr lang="en-US" smtClean="0"/>
              <a:t>4/25/2017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4230A-8121-4EFA-A607-08AC914C6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418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1551-0447-49B5-B6AA-8746837BE829}" type="datetimeFigureOut">
              <a:rPr lang="en-US" smtClean="0"/>
              <a:t>4/25/2017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4230A-8121-4EFA-A607-08AC914C6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773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1551-0447-49B5-B6AA-8746837BE829}" type="datetimeFigureOut">
              <a:rPr lang="en-US" smtClean="0"/>
              <a:t>4/25/2017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4230A-8121-4EFA-A607-08AC914C6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41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1551-0447-49B5-B6AA-8746837BE829}" type="datetimeFigureOut">
              <a:rPr lang="en-US" smtClean="0"/>
              <a:t>4/25/2017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4230A-8121-4EFA-A607-08AC914C6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76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1551-0447-49B5-B6AA-8746837BE829}" type="datetimeFigureOut">
              <a:rPr lang="en-US" smtClean="0"/>
              <a:t>4/25/2017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4230A-8121-4EFA-A607-08AC914C6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277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1551-0447-49B5-B6AA-8746837BE829}" type="datetimeFigureOut">
              <a:rPr lang="en-US" smtClean="0"/>
              <a:t>4/25/2017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4230A-8121-4EFA-A607-08AC914C6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727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1551-0447-49B5-B6AA-8746837BE829}" type="datetimeFigureOut">
              <a:rPr lang="en-US" smtClean="0"/>
              <a:t>4/25/2017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4230A-8121-4EFA-A607-08AC914C6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358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1551-0447-49B5-B6AA-8746837BE829}" type="datetimeFigureOut">
              <a:rPr lang="en-US" smtClean="0"/>
              <a:t>4/25/2017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4230A-8121-4EFA-A607-08AC914C6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474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B1551-0447-49B5-B6AA-8746837BE829}" type="datetimeFigureOut">
              <a:rPr lang="en-US" smtClean="0"/>
              <a:t>4/25/2017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4230A-8121-4EFA-A607-08AC914C6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904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Planning Geomagnetic Disturbance Task Force (PGDTF)</a:t>
            </a:r>
            <a:br>
              <a:rPr lang="en-US" dirty="0" smtClean="0"/>
            </a:br>
            <a:r>
              <a:rPr lang="en-US" dirty="0" smtClean="0"/>
              <a:t>Meeting Material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chemeClr val="tx1"/>
                </a:solidFill>
              </a:rPr>
              <a:t>A</a:t>
            </a:r>
            <a:r>
              <a:rPr lang="en-US" dirty="0" smtClean="0">
                <a:solidFill>
                  <a:schemeClr val="tx1"/>
                </a:solidFill>
              </a:rPr>
              <a:t>pril </a:t>
            </a:r>
            <a:r>
              <a:rPr lang="en-US" dirty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6, 2017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Omar A. Urquidez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PGDTF Chairman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24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Example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71" t="12341" r="21305" b="7445"/>
          <a:stretch/>
        </p:blipFill>
        <p:spPr>
          <a:xfrm>
            <a:off x="1295400" y="1219200"/>
            <a:ext cx="6553200" cy="4914900"/>
          </a:xfrm>
          <a:prstGeom prst="rect">
            <a:avLst/>
          </a:prstGeom>
        </p:spPr>
      </p:pic>
      <p:sp>
        <p:nvSpPr>
          <p:cNvPr id="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480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Omar Urquidez– 4/26/2017 PGDTF Meeting 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B1E4E266-693D-4FF5-AA3F-32F5B593F000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03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Brainstorming Session:</a:t>
            </a:r>
            <a:br>
              <a:rPr lang="en-US" sz="3200" dirty="0" smtClean="0"/>
            </a:br>
            <a:r>
              <a:rPr lang="en-US" sz="3200" dirty="0" smtClean="0"/>
              <a:t> Criteria &amp; Vulnerability Assessment Documents</a:t>
            </a:r>
            <a:endParaRPr lang="en-US" sz="3200" dirty="0"/>
          </a:p>
        </p:txBody>
      </p:sp>
      <p:sp>
        <p:nvSpPr>
          <p:cNvPr id="4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480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Omar Urquidez– 4/26/2017 PGDTF Meeting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96240" y="1722120"/>
            <a:ext cx="830580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Guiding Questions: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What form does the R3 Criteria document take and </a:t>
            </a:r>
            <a:r>
              <a:rPr lang="en-US" sz="2000" dirty="0"/>
              <a:t>what is the expected process for approval</a:t>
            </a:r>
            <a:r>
              <a:rPr lang="en-US" sz="2000" dirty="0" smtClean="0"/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What </a:t>
            </a:r>
            <a:r>
              <a:rPr lang="en-US" sz="2000" dirty="0" smtClean="0"/>
              <a:t>form </a:t>
            </a:r>
            <a:r>
              <a:rPr lang="en-US" sz="2000" dirty="0"/>
              <a:t>does the </a:t>
            </a:r>
            <a:r>
              <a:rPr lang="en-US" sz="2000" dirty="0" smtClean="0"/>
              <a:t>R4 Vulnerability Assessment Process/Scope/Assumptions document </a:t>
            </a:r>
            <a:r>
              <a:rPr lang="en-US" sz="2000" dirty="0"/>
              <a:t>take and what </a:t>
            </a:r>
            <a:r>
              <a:rPr lang="en-US" sz="2000" dirty="0" smtClean="0"/>
              <a:t>is the expected process </a:t>
            </a:r>
            <a:r>
              <a:rPr lang="en-US" sz="2000" dirty="0"/>
              <a:t>for </a:t>
            </a:r>
            <a:r>
              <a:rPr lang="en-US" sz="2000" dirty="0" smtClean="0"/>
              <a:t>approval?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  <p:sp>
        <p:nvSpPr>
          <p:cNvPr id="3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B1E4E266-693D-4FF5-AA3F-32F5B593F000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177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TPL-007-1 Table 1</a:t>
            </a:r>
            <a:endParaRPr lang="en-US" dirty="0"/>
          </a:p>
        </p:txBody>
      </p:sp>
      <p:sp>
        <p:nvSpPr>
          <p:cNvPr id="4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480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Omar Urquidez– 4/26/2017 PGDTF Meeting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520" y="1544549"/>
            <a:ext cx="7042785" cy="4465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B1E4E266-693D-4FF5-AA3F-32F5B593F000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16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Vulnerability Assessment Process Overview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05000"/>
            <a:ext cx="8715375" cy="2972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480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Omar Urquidez– 4/26/2017 PGDTF Meeting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15000" y="22098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Preliminary CAP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994651" y="3088502"/>
            <a:ext cx="5857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R7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2743200" y="3848100"/>
            <a:ext cx="2286000" cy="1266824"/>
            <a:chOff x="2743200" y="3848100"/>
            <a:chExt cx="2286000" cy="1266824"/>
          </a:xfrm>
        </p:grpSpPr>
        <p:cxnSp>
          <p:nvCxnSpPr>
            <p:cNvPr id="7" name="Elbow Connector 6"/>
            <p:cNvCxnSpPr/>
            <p:nvPr/>
          </p:nvCxnSpPr>
          <p:spPr>
            <a:xfrm flipV="1">
              <a:off x="2747962" y="3848100"/>
              <a:ext cx="0" cy="1266824"/>
            </a:xfrm>
            <a:prstGeom prst="straightConnector1">
              <a:avLst/>
            </a:prstGeom>
            <a:ln w="22225"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743200" y="5105400"/>
              <a:ext cx="2286000" cy="0"/>
            </a:xfrm>
            <a:prstGeom prst="line">
              <a:avLst/>
            </a:prstGeom>
            <a:ln w="22225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5019676" y="4760119"/>
              <a:ext cx="0" cy="350043"/>
            </a:xfrm>
            <a:prstGeom prst="line">
              <a:avLst/>
            </a:prstGeom>
            <a:ln w="22225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3886200" y="4010055"/>
            <a:ext cx="7096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R6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900363" y="4776370"/>
            <a:ext cx="21288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24 Months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159000" y="3112701"/>
            <a:ext cx="7096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R2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388100" y="3107552"/>
            <a:ext cx="7096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R3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960676" y="3063102"/>
            <a:ext cx="7096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R5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311401" y="2209800"/>
            <a:ext cx="5416550" cy="2616200"/>
          </a:xfrm>
          <a:prstGeom prst="rect">
            <a:avLst/>
          </a:prstGeom>
          <a:noFill/>
          <a:ln w="2222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2178050" y="2181255"/>
            <a:ext cx="7096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R4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B1E4E266-693D-4FF5-AA3F-32F5B593F000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71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4109921" y="1188720"/>
            <a:ext cx="1990610" cy="2224109"/>
          </a:xfrm>
          <a:custGeom>
            <a:avLst/>
            <a:gdLst>
              <a:gd name="connsiteX0" fmla="*/ 0 w 1224632"/>
              <a:gd name="connsiteY0" fmla="*/ 0 h 1849120"/>
              <a:gd name="connsiteX1" fmla="*/ 1224632 w 1224632"/>
              <a:gd name="connsiteY1" fmla="*/ 0 h 1849120"/>
              <a:gd name="connsiteX2" fmla="*/ 1224632 w 1224632"/>
              <a:gd name="connsiteY2" fmla="*/ 1849120 h 1849120"/>
              <a:gd name="connsiteX3" fmla="*/ 0 w 1224632"/>
              <a:gd name="connsiteY3" fmla="*/ 1849120 h 1849120"/>
              <a:gd name="connsiteX4" fmla="*/ 0 w 1224632"/>
              <a:gd name="connsiteY4" fmla="*/ 0 h 1849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4632" h="1849120">
                <a:moveTo>
                  <a:pt x="0" y="0"/>
                </a:moveTo>
                <a:lnTo>
                  <a:pt x="1224632" y="0"/>
                </a:lnTo>
                <a:lnTo>
                  <a:pt x="1224632" y="1849120"/>
                </a:lnTo>
                <a:lnTo>
                  <a:pt x="0" y="1849120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128016" rIns="0" bIns="128016" numCol="1" spcCol="1270" anchor="t" anchorCtr="0">
            <a:noAutofit/>
          </a:bodyPr>
          <a:lstStyle/>
          <a:p>
            <a:pPr marL="0" lvl="1" indent="0" algn="ctr" defTabSz="622300">
              <a:buChar char="••"/>
            </a:pPr>
            <a:r>
              <a:rPr lang="en-US" sz="1400" b="1" kern="1200" dirty="0" smtClean="0">
                <a:solidFill>
                  <a:srgbClr val="000000"/>
                </a:solidFill>
                <a:ea typeface="ＭＳ Ｐゴシック"/>
              </a:rPr>
              <a:t>R3</a:t>
            </a:r>
            <a:endParaRPr lang="en-US" sz="1400" b="1" kern="1200" dirty="0">
              <a:solidFill>
                <a:srgbClr val="000000"/>
              </a:solidFill>
              <a:ea typeface="ＭＳ Ｐゴシック"/>
            </a:endParaRPr>
          </a:p>
          <a:p>
            <a:pPr marL="0" lvl="1" algn="ctr" defTabSz="622300"/>
            <a:r>
              <a:rPr lang="en-US" sz="1400" kern="1200" dirty="0" smtClean="0">
                <a:solidFill>
                  <a:srgbClr val="000000"/>
                </a:solidFill>
                <a:ea typeface="ＭＳ Ｐゴシック"/>
              </a:rPr>
              <a:t>Determine System Steady State </a:t>
            </a:r>
            <a:r>
              <a:rPr lang="en-US" sz="1400" dirty="0">
                <a:solidFill>
                  <a:srgbClr val="000000"/>
                </a:solidFill>
                <a:ea typeface="ＭＳ Ｐゴシック"/>
              </a:rPr>
              <a:t>Voltage Criteria for </a:t>
            </a:r>
            <a:r>
              <a:rPr lang="en-US" sz="1400" dirty="0" smtClean="0">
                <a:solidFill>
                  <a:srgbClr val="000000"/>
                </a:solidFill>
                <a:ea typeface="ＭＳ Ｐゴシック"/>
              </a:rPr>
              <a:t>System Performance</a:t>
            </a:r>
          </a:p>
          <a:p>
            <a:pPr marL="0" lvl="1" algn="ctr" defTabSz="622300"/>
            <a:r>
              <a:rPr lang="en-US" sz="1400" dirty="0" smtClean="0">
                <a:solidFill>
                  <a:srgbClr val="000000"/>
                </a:solidFill>
                <a:ea typeface="ＭＳ Ｐゴシック"/>
              </a:rPr>
              <a:t>Per Table 1.</a:t>
            </a:r>
            <a:endParaRPr lang="en-US" sz="1400" kern="1200" dirty="0" smtClean="0">
              <a:solidFill>
                <a:srgbClr val="000000"/>
              </a:solidFill>
              <a:ea typeface="ＭＳ Ｐゴシック"/>
            </a:endParaRPr>
          </a:p>
          <a:p>
            <a:pPr marL="0" lvl="1" algn="ctr" defTabSz="622300"/>
            <a:r>
              <a:rPr lang="en-US" sz="1400" dirty="0" smtClean="0">
                <a:solidFill>
                  <a:srgbClr val="0000FF"/>
                </a:solidFill>
                <a:ea typeface="ＭＳ Ｐゴシック"/>
              </a:rPr>
              <a:t>To </a:t>
            </a:r>
            <a:r>
              <a:rPr lang="en-US" sz="1400" dirty="0">
                <a:solidFill>
                  <a:srgbClr val="0000FF"/>
                </a:solidFill>
                <a:ea typeface="ＭＳ Ｐゴシック"/>
              </a:rPr>
              <a:t>be completed by</a:t>
            </a:r>
            <a:endParaRPr lang="en-US" sz="1400" b="1" u="sng" dirty="0" smtClean="0">
              <a:solidFill>
                <a:srgbClr val="0000FF"/>
              </a:solidFill>
              <a:ea typeface="ＭＳ Ｐゴシック"/>
            </a:endParaRPr>
          </a:p>
          <a:p>
            <a:pPr marL="0" lvl="1" algn="ctr" defTabSz="622300"/>
            <a:r>
              <a:rPr lang="en-US" sz="1400" b="1" u="sng" dirty="0" smtClean="0">
                <a:solidFill>
                  <a:srgbClr val="0000FF"/>
                </a:solidFill>
                <a:ea typeface="ＭＳ Ｐゴシック"/>
              </a:rPr>
              <a:t>07/01/2018</a:t>
            </a:r>
          </a:p>
          <a:p>
            <a:pPr marL="0" lvl="1" algn="ctr" defTabSz="622300"/>
            <a:r>
              <a:rPr lang="en-US" sz="1400" dirty="0">
                <a:solidFill>
                  <a:srgbClr val="0000FF"/>
                </a:solidFill>
                <a:ea typeface="ＭＳ Ｐゴシック"/>
              </a:rPr>
              <a:t>Enforceable as of </a:t>
            </a:r>
            <a:r>
              <a:rPr lang="en-US" sz="1400" b="1" u="sng" dirty="0" smtClean="0">
                <a:solidFill>
                  <a:srgbClr val="0000FF"/>
                </a:solidFill>
                <a:ea typeface="ＭＳ Ｐゴシック"/>
              </a:rPr>
              <a:t>01/01/2022</a:t>
            </a:r>
            <a:endParaRPr lang="en-US" sz="1400" b="1" u="sng" dirty="0">
              <a:solidFill>
                <a:srgbClr val="0000FF"/>
              </a:solidFill>
              <a:ea typeface="ＭＳ Ｐゴシック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6157804" y="1188720"/>
            <a:ext cx="1624374" cy="2052376"/>
          </a:xfrm>
          <a:custGeom>
            <a:avLst/>
            <a:gdLst>
              <a:gd name="connsiteX0" fmla="*/ 0 w 1224632"/>
              <a:gd name="connsiteY0" fmla="*/ 0 h 1849120"/>
              <a:gd name="connsiteX1" fmla="*/ 1224632 w 1224632"/>
              <a:gd name="connsiteY1" fmla="*/ 0 h 1849120"/>
              <a:gd name="connsiteX2" fmla="*/ 1224632 w 1224632"/>
              <a:gd name="connsiteY2" fmla="*/ 1849120 h 1849120"/>
              <a:gd name="connsiteX3" fmla="*/ 0 w 1224632"/>
              <a:gd name="connsiteY3" fmla="*/ 1849120 h 1849120"/>
              <a:gd name="connsiteX4" fmla="*/ 0 w 1224632"/>
              <a:gd name="connsiteY4" fmla="*/ 0 h 1849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4632" h="1849120">
                <a:moveTo>
                  <a:pt x="0" y="0"/>
                </a:moveTo>
                <a:lnTo>
                  <a:pt x="1224632" y="0"/>
                </a:lnTo>
                <a:lnTo>
                  <a:pt x="1224632" y="1849120"/>
                </a:lnTo>
                <a:lnTo>
                  <a:pt x="0" y="1849120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128016" rIns="0" bIns="128016" numCol="1" spcCol="1270" anchor="t" anchorCtr="1">
            <a:noAutofit/>
          </a:bodyPr>
          <a:lstStyle/>
          <a:p>
            <a:pPr marL="0" lvl="1" indent="0" algn="ctr" defTabSz="622300">
              <a:buChar char="••"/>
            </a:pPr>
            <a:r>
              <a:rPr lang="en-US" sz="1400" b="1" kern="1200" dirty="0" smtClean="0">
                <a:solidFill>
                  <a:srgbClr val="000000"/>
                </a:solidFill>
                <a:ea typeface="ＭＳ Ｐゴシック"/>
              </a:rPr>
              <a:t>R7</a:t>
            </a:r>
            <a:endParaRPr lang="en-US" sz="1400" b="1" kern="1200" dirty="0">
              <a:solidFill>
                <a:srgbClr val="000000"/>
              </a:solidFill>
              <a:ea typeface="ＭＳ Ｐゴシック"/>
            </a:endParaRPr>
          </a:p>
          <a:p>
            <a:pPr marL="0" lvl="1" indent="0" algn="ctr" defTabSz="622300"/>
            <a:r>
              <a:rPr lang="en-US" sz="1400" kern="1200" dirty="0" smtClean="0">
                <a:solidFill>
                  <a:srgbClr val="000000"/>
                </a:solidFill>
                <a:ea typeface="ＭＳ Ｐゴシック"/>
              </a:rPr>
              <a:t>Corrective Action</a:t>
            </a:r>
          </a:p>
          <a:p>
            <a:pPr marL="0" lvl="1" indent="0" algn="ctr" defTabSz="622300"/>
            <a:r>
              <a:rPr lang="en-US" sz="1400" kern="1200" dirty="0" smtClean="0">
                <a:solidFill>
                  <a:srgbClr val="000000"/>
                </a:solidFill>
                <a:ea typeface="ＭＳ Ｐゴシック"/>
              </a:rPr>
              <a:t>Plan</a:t>
            </a:r>
          </a:p>
          <a:p>
            <a:pPr marL="0" lvl="1" algn="ctr" defTabSz="622300"/>
            <a:r>
              <a:rPr lang="en-US" sz="1400" dirty="0">
                <a:solidFill>
                  <a:srgbClr val="0000FF"/>
                </a:solidFill>
                <a:ea typeface="ＭＳ Ｐゴシック"/>
              </a:rPr>
              <a:t>To be completed by</a:t>
            </a:r>
            <a:endParaRPr lang="en-US" sz="1400" b="1" u="sng" dirty="0">
              <a:solidFill>
                <a:srgbClr val="0000FF"/>
              </a:solidFill>
              <a:ea typeface="ＭＳ Ｐゴシック"/>
            </a:endParaRPr>
          </a:p>
          <a:p>
            <a:pPr marL="0" lvl="1" algn="ctr" defTabSz="622300"/>
            <a:r>
              <a:rPr lang="en-US" sz="1400" b="1" u="sng" dirty="0" smtClean="0">
                <a:solidFill>
                  <a:srgbClr val="0000FF"/>
                </a:solidFill>
                <a:ea typeface="ＭＳ Ｐゴシック"/>
              </a:rPr>
              <a:t>TBD</a:t>
            </a:r>
            <a:endParaRPr lang="en-US" sz="1400" b="1" u="sng" dirty="0">
              <a:solidFill>
                <a:srgbClr val="0000FF"/>
              </a:solidFill>
              <a:ea typeface="ＭＳ Ｐゴシック"/>
            </a:endParaRPr>
          </a:p>
          <a:p>
            <a:pPr marL="0" lvl="1" algn="ctr" defTabSz="622300"/>
            <a:r>
              <a:rPr lang="en-US" sz="1400" dirty="0">
                <a:solidFill>
                  <a:srgbClr val="0000FF"/>
                </a:solidFill>
                <a:ea typeface="ＭＳ Ｐゴシック"/>
              </a:rPr>
              <a:t>Enforceable </a:t>
            </a:r>
            <a:r>
              <a:rPr lang="en-US" sz="1400" dirty="0" smtClean="0">
                <a:solidFill>
                  <a:srgbClr val="0000FF"/>
                </a:solidFill>
                <a:ea typeface="ＭＳ Ｐゴシック"/>
              </a:rPr>
              <a:t>as </a:t>
            </a:r>
            <a:r>
              <a:rPr lang="en-US" sz="1400" dirty="0">
                <a:solidFill>
                  <a:srgbClr val="0000FF"/>
                </a:solidFill>
                <a:ea typeface="ＭＳ Ｐゴシック"/>
              </a:rPr>
              <a:t>of </a:t>
            </a:r>
            <a:endParaRPr lang="en-US" sz="1400" dirty="0" smtClean="0">
              <a:solidFill>
                <a:srgbClr val="0000FF"/>
              </a:solidFill>
              <a:ea typeface="ＭＳ Ｐゴシック"/>
            </a:endParaRPr>
          </a:p>
          <a:p>
            <a:pPr marL="0" lvl="1" algn="ctr" defTabSz="622300"/>
            <a:r>
              <a:rPr lang="en-US" sz="1400" b="1" u="sng" dirty="0" smtClean="0">
                <a:solidFill>
                  <a:srgbClr val="0000FF"/>
                </a:solidFill>
                <a:ea typeface="ＭＳ Ｐゴシック"/>
              </a:rPr>
              <a:t>01/01/2022</a:t>
            </a:r>
            <a:endParaRPr lang="en-US" sz="1400" b="1" u="sng" dirty="0">
              <a:solidFill>
                <a:srgbClr val="0000FF"/>
              </a:solidFill>
              <a:ea typeface="ＭＳ Ｐゴシック"/>
            </a:endParaRPr>
          </a:p>
        </p:txBody>
      </p:sp>
      <p:sp>
        <p:nvSpPr>
          <p:cNvPr id="6" name="Notched Right Arrow 5"/>
          <p:cNvSpPr/>
          <p:nvPr/>
        </p:nvSpPr>
        <p:spPr>
          <a:xfrm>
            <a:off x="457200" y="2910839"/>
            <a:ext cx="8153400" cy="1849120"/>
          </a:xfrm>
          <a:prstGeom prst="notchedRightArrow">
            <a:avLst/>
          </a:prstGeom>
          <a:solidFill>
            <a:srgbClr val="204C81">
              <a:tint val="40000"/>
              <a:hueOff val="0"/>
              <a:satOff val="0"/>
              <a:lumOff val="0"/>
              <a:alphaOff val="0"/>
            </a:srgbClr>
          </a:solidFill>
          <a:ln>
            <a:noFill/>
          </a:ln>
          <a:effectLst/>
        </p:spPr>
        <p:style>
          <a:lnRef idx="0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Title 1"/>
          <p:cNvSpPr txBox="1">
            <a:spLocks/>
          </p:cNvSpPr>
          <p:nvPr/>
        </p:nvSpPr>
        <p:spPr>
          <a:xfrm>
            <a:off x="228600" y="111555"/>
            <a:ext cx="8229600" cy="8251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>
                <a:solidFill>
                  <a:schemeClr val="bg1"/>
                </a:solidFill>
              </a:rPr>
              <a:t>PDGTF Implementation </a:t>
            </a:r>
            <a:r>
              <a:rPr lang="en-US" sz="2800" b="1" dirty="0" smtClean="0">
                <a:solidFill>
                  <a:schemeClr val="bg1"/>
                </a:solidFill>
              </a:rPr>
              <a:t>Plan</a:t>
            </a:r>
            <a:br>
              <a:rPr lang="en-US" sz="2800" b="1" dirty="0" smtClean="0">
                <a:solidFill>
                  <a:schemeClr val="bg1"/>
                </a:solidFill>
              </a:rPr>
            </a:br>
            <a:r>
              <a:rPr lang="en-US" sz="2800" b="1" dirty="0" smtClean="0">
                <a:solidFill>
                  <a:schemeClr val="bg1"/>
                </a:solidFill>
              </a:rPr>
              <a:t>to </a:t>
            </a:r>
            <a:r>
              <a:rPr lang="en-US" sz="2800" b="1" dirty="0">
                <a:solidFill>
                  <a:schemeClr val="bg1"/>
                </a:solidFill>
              </a:rPr>
              <a:t>meet NERC </a:t>
            </a:r>
            <a:r>
              <a:rPr lang="en-US" sz="2800" b="1" dirty="0" smtClean="0">
                <a:solidFill>
                  <a:schemeClr val="bg1"/>
                </a:solidFill>
              </a:rPr>
              <a:t>Requirements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1052176" y="3657600"/>
            <a:ext cx="417972" cy="417972"/>
          </a:xfrm>
          <a:prstGeom prst="ellipse">
            <a:avLst/>
          </a:prstGeom>
          <a:solidFill>
            <a:srgbClr val="204C81">
              <a:hueOff val="0"/>
              <a:satOff val="0"/>
              <a:lumOff val="0"/>
              <a:alphaOff val="0"/>
            </a:srgbClr>
          </a:solidFill>
          <a:ln w="25400" cap="flat" cmpd="sng" algn="ctr">
            <a:solidFill>
              <a:srgbClr val="FFFFFF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363667" y="1188720"/>
            <a:ext cx="1617533" cy="2060240"/>
          </a:xfrm>
          <a:custGeom>
            <a:avLst/>
            <a:gdLst>
              <a:gd name="connsiteX0" fmla="*/ 0 w 1125029"/>
              <a:gd name="connsiteY0" fmla="*/ 0 h 1849120"/>
              <a:gd name="connsiteX1" fmla="*/ 1125029 w 1125029"/>
              <a:gd name="connsiteY1" fmla="*/ 0 h 1849120"/>
              <a:gd name="connsiteX2" fmla="*/ 1125029 w 1125029"/>
              <a:gd name="connsiteY2" fmla="*/ 1849120 h 1849120"/>
              <a:gd name="connsiteX3" fmla="*/ 0 w 1125029"/>
              <a:gd name="connsiteY3" fmla="*/ 1849120 h 1849120"/>
              <a:gd name="connsiteX4" fmla="*/ 0 w 1125029"/>
              <a:gd name="connsiteY4" fmla="*/ 0 h 1849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029" h="1849120">
                <a:moveTo>
                  <a:pt x="0" y="0"/>
                </a:moveTo>
                <a:lnTo>
                  <a:pt x="1125029" y="0"/>
                </a:lnTo>
                <a:lnTo>
                  <a:pt x="1125029" y="1849120"/>
                </a:lnTo>
                <a:lnTo>
                  <a:pt x="0" y="184912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128016" rIns="0" bIns="128016" numCol="1" spcCol="1270" anchor="t" anchorCtr="0">
            <a:noAutofit/>
          </a:bodyPr>
          <a:lstStyle/>
          <a:p>
            <a:pPr marL="0" lvl="1" algn="ctr" defTabSz="622300">
              <a:buChar char="••"/>
            </a:pPr>
            <a:r>
              <a:rPr lang="en-US" sz="1400" b="1" kern="1200" dirty="0" smtClean="0">
                <a:solidFill>
                  <a:srgbClr val="000000"/>
                </a:solidFill>
                <a:ea typeface="ＭＳ Ｐゴシック"/>
              </a:rPr>
              <a:t>R1</a:t>
            </a:r>
            <a:endParaRPr lang="en-US" sz="1400" b="1" kern="1200" dirty="0">
              <a:solidFill>
                <a:srgbClr val="000000"/>
              </a:solidFill>
              <a:ea typeface="ＭＳ Ｐゴシック"/>
            </a:endParaRPr>
          </a:p>
          <a:p>
            <a:pPr algn="ctr"/>
            <a:r>
              <a:rPr lang="en-US" sz="1400" kern="1200" dirty="0" smtClean="0">
                <a:solidFill>
                  <a:srgbClr val="000000"/>
                </a:solidFill>
                <a:ea typeface="ＭＳ Ｐゴシック"/>
              </a:rPr>
              <a:t>Identify </a:t>
            </a:r>
            <a:r>
              <a:rPr lang="en-US" sz="1400" dirty="0" smtClean="0"/>
              <a:t>Individual </a:t>
            </a:r>
            <a:r>
              <a:rPr lang="en-US" sz="1400" dirty="0"/>
              <a:t>and </a:t>
            </a:r>
            <a:r>
              <a:rPr lang="en-US" sz="1400" dirty="0" smtClean="0"/>
              <a:t>Joint </a:t>
            </a:r>
            <a:r>
              <a:rPr lang="en-US" sz="1400" kern="1200" dirty="0" smtClean="0">
                <a:solidFill>
                  <a:srgbClr val="000000"/>
                </a:solidFill>
                <a:ea typeface="ＭＳ Ｐゴシック"/>
              </a:rPr>
              <a:t>Responsibilities</a:t>
            </a:r>
          </a:p>
          <a:p>
            <a:pPr marL="0" lvl="1" algn="ctr"/>
            <a:r>
              <a:rPr lang="en-US" sz="1400" dirty="0" smtClean="0">
                <a:solidFill>
                  <a:srgbClr val="0000FF"/>
                </a:solidFill>
                <a:ea typeface="ＭＳ Ｐゴシック"/>
              </a:rPr>
              <a:t>To be completed by </a:t>
            </a:r>
            <a:r>
              <a:rPr lang="en-US" sz="1400" b="1" u="sng" dirty="0">
                <a:solidFill>
                  <a:srgbClr val="0000FF"/>
                </a:solidFill>
                <a:ea typeface="ＭＳ Ｐゴシック"/>
              </a:rPr>
              <a:t>07/01/2017</a:t>
            </a:r>
          </a:p>
          <a:p>
            <a:pPr marL="0" lvl="1" algn="ctr"/>
            <a:r>
              <a:rPr lang="en-US" sz="1400" dirty="0" smtClean="0">
                <a:solidFill>
                  <a:srgbClr val="0000FF"/>
                </a:solidFill>
                <a:ea typeface="ＭＳ Ｐゴシック"/>
              </a:rPr>
              <a:t>Enforceable as of </a:t>
            </a:r>
            <a:r>
              <a:rPr lang="en-US" sz="1400" b="1" u="sng" dirty="0" smtClean="0">
                <a:solidFill>
                  <a:srgbClr val="0000FF"/>
                </a:solidFill>
                <a:ea typeface="ＭＳ Ｐゴシック"/>
              </a:rPr>
              <a:t>07/01/2017</a:t>
            </a:r>
            <a:endParaRPr lang="en-US" sz="1400" b="1" u="sng" dirty="0">
              <a:solidFill>
                <a:srgbClr val="0000FF"/>
              </a:solidFill>
              <a:ea typeface="ＭＳ Ｐゴシック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83571" y="3657600"/>
            <a:ext cx="417972" cy="417972"/>
          </a:xfrm>
          <a:prstGeom prst="ellipse">
            <a:avLst/>
          </a:prstGeom>
          <a:solidFill>
            <a:srgbClr val="204C81">
              <a:hueOff val="0"/>
              <a:satOff val="0"/>
              <a:lumOff val="0"/>
              <a:alphaOff val="0"/>
            </a:srgbClr>
          </a:solidFill>
          <a:ln w="25400" cap="flat" cmpd="sng" algn="ctr">
            <a:solidFill>
              <a:srgbClr val="FFFFFF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12" name="Freeform 11"/>
          <p:cNvSpPr/>
          <p:nvPr/>
        </p:nvSpPr>
        <p:spPr>
          <a:xfrm>
            <a:off x="1234202" y="4389120"/>
            <a:ext cx="1698317" cy="2171336"/>
          </a:xfrm>
          <a:custGeom>
            <a:avLst/>
            <a:gdLst>
              <a:gd name="connsiteX0" fmla="*/ 0 w 923916"/>
              <a:gd name="connsiteY0" fmla="*/ 0 h 1849120"/>
              <a:gd name="connsiteX1" fmla="*/ 923916 w 923916"/>
              <a:gd name="connsiteY1" fmla="*/ 0 h 1849120"/>
              <a:gd name="connsiteX2" fmla="*/ 923916 w 923916"/>
              <a:gd name="connsiteY2" fmla="*/ 1849120 h 1849120"/>
              <a:gd name="connsiteX3" fmla="*/ 0 w 923916"/>
              <a:gd name="connsiteY3" fmla="*/ 1849120 h 1849120"/>
              <a:gd name="connsiteX4" fmla="*/ 0 w 923916"/>
              <a:gd name="connsiteY4" fmla="*/ 0 h 1849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3916" h="1849120">
                <a:moveTo>
                  <a:pt x="0" y="0"/>
                </a:moveTo>
                <a:lnTo>
                  <a:pt x="923916" y="0"/>
                </a:lnTo>
                <a:lnTo>
                  <a:pt x="923916" y="1849120"/>
                </a:lnTo>
                <a:lnTo>
                  <a:pt x="0" y="184912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128016" rIns="0" bIns="128016" numCol="1" spcCol="1270" anchor="t" anchorCtr="1">
            <a:noAutofit/>
          </a:bodyPr>
          <a:lstStyle/>
          <a:p>
            <a:pPr marL="0" lvl="1" indent="0" algn="ctr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  <a:tabLst>
                <a:tab pos="0" algn="l"/>
              </a:tabLst>
            </a:pPr>
            <a:r>
              <a:rPr lang="en-US" sz="1400" b="1" kern="1200" dirty="0" smtClean="0">
                <a:solidFill>
                  <a:srgbClr val="000000"/>
                </a:solidFill>
                <a:ea typeface="ＭＳ Ｐゴシック"/>
              </a:rPr>
              <a:t>R2</a:t>
            </a:r>
            <a:endParaRPr lang="en-US" sz="1400" b="1" kern="1200" dirty="0">
              <a:solidFill>
                <a:srgbClr val="000000"/>
              </a:solidFill>
              <a:ea typeface="ＭＳ Ｐゴシック"/>
            </a:endParaRPr>
          </a:p>
          <a:p>
            <a:pPr marL="0" lvl="1" algn="ctr" defTabSz="622300">
              <a:lnSpc>
                <a:spcPct val="90000"/>
              </a:lnSpc>
              <a:spcBef>
                <a:spcPts val="300"/>
              </a:spcBef>
            </a:pPr>
            <a:r>
              <a:rPr lang="en-US" sz="1400" dirty="0" smtClean="0">
                <a:solidFill>
                  <a:srgbClr val="000000"/>
                </a:solidFill>
                <a:ea typeface="ＭＳ Ｐゴシック"/>
              </a:rPr>
              <a:t>Develop </a:t>
            </a:r>
            <a:r>
              <a:rPr lang="en-US" sz="1400" kern="1200" dirty="0" smtClean="0">
                <a:solidFill>
                  <a:srgbClr val="000000"/>
                </a:solidFill>
                <a:ea typeface="ＭＳ Ｐゴシック"/>
              </a:rPr>
              <a:t>System Models and GIC System Models</a:t>
            </a:r>
          </a:p>
          <a:p>
            <a:pPr marL="0" lvl="1" algn="ctr" defTabSz="622300">
              <a:lnSpc>
                <a:spcPct val="90000"/>
              </a:lnSpc>
              <a:spcBef>
                <a:spcPts val="300"/>
              </a:spcBef>
            </a:pPr>
            <a:r>
              <a:rPr lang="en-US" sz="1400" dirty="0">
                <a:solidFill>
                  <a:srgbClr val="0000FF"/>
                </a:solidFill>
                <a:ea typeface="ＭＳ Ｐゴシック"/>
              </a:rPr>
              <a:t>To be completed by </a:t>
            </a:r>
            <a:r>
              <a:rPr lang="en-US" sz="1400" b="1" u="sng" dirty="0" smtClean="0">
                <a:solidFill>
                  <a:srgbClr val="0000FF"/>
                </a:solidFill>
                <a:ea typeface="ＭＳ Ｐゴシック"/>
              </a:rPr>
              <a:t>01/01/2018</a:t>
            </a:r>
          </a:p>
          <a:p>
            <a:pPr marL="0" lvl="1" algn="ctr" defTabSz="622300">
              <a:lnSpc>
                <a:spcPct val="90000"/>
              </a:lnSpc>
              <a:spcBef>
                <a:spcPts val="300"/>
              </a:spcBef>
            </a:pPr>
            <a:r>
              <a:rPr lang="en-US" sz="1400" dirty="0">
                <a:solidFill>
                  <a:srgbClr val="0000FF"/>
                </a:solidFill>
                <a:ea typeface="ＭＳ Ｐゴシック"/>
              </a:rPr>
              <a:t>Enforceable as of </a:t>
            </a:r>
            <a:r>
              <a:rPr lang="en-US" sz="1400" b="1" u="sng" dirty="0" smtClean="0">
                <a:solidFill>
                  <a:srgbClr val="0000FF"/>
                </a:solidFill>
                <a:ea typeface="ＭＳ Ｐゴシック"/>
              </a:rPr>
              <a:t>07/01/2018</a:t>
            </a:r>
            <a:endParaRPr lang="en-US" sz="1400" b="1" u="sng" dirty="0">
              <a:solidFill>
                <a:srgbClr val="0000FF"/>
              </a:solidFill>
              <a:ea typeface="ＭＳ Ｐゴシック"/>
            </a:endParaRPr>
          </a:p>
          <a:p>
            <a:pPr marL="0" lvl="1" defTabSz="622300">
              <a:lnSpc>
                <a:spcPct val="90000"/>
              </a:lnSpc>
              <a:spcBef>
                <a:spcPts val="600"/>
              </a:spcBef>
              <a:buFontTx/>
              <a:buChar char="••"/>
            </a:pPr>
            <a:endParaRPr lang="en-US" sz="1400" dirty="0" smtClean="0">
              <a:solidFill>
                <a:srgbClr val="000000"/>
              </a:solidFill>
              <a:ea typeface="ＭＳ Ｐゴシック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2835432" y="3657600"/>
            <a:ext cx="417972" cy="417972"/>
          </a:xfrm>
          <a:prstGeom prst="ellipse">
            <a:avLst/>
          </a:prstGeom>
          <a:solidFill>
            <a:srgbClr val="204C81">
              <a:hueOff val="0"/>
              <a:satOff val="0"/>
              <a:lumOff val="0"/>
              <a:alphaOff val="0"/>
            </a:srgbClr>
          </a:solidFill>
          <a:ln w="25400" cap="flat" cmpd="sng" algn="ctr">
            <a:solidFill>
              <a:srgbClr val="FFFFFF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14" name="Freeform 13"/>
          <p:cNvSpPr/>
          <p:nvPr/>
        </p:nvSpPr>
        <p:spPr>
          <a:xfrm>
            <a:off x="2202902" y="1188720"/>
            <a:ext cx="1677893" cy="2253066"/>
          </a:xfrm>
          <a:custGeom>
            <a:avLst/>
            <a:gdLst>
              <a:gd name="connsiteX0" fmla="*/ 0 w 976662"/>
              <a:gd name="connsiteY0" fmla="*/ 0 h 1849120"/>
              <a:gd name="connsiteX1" fmla="*/ 976662 w 976662"/>
              <a:gd name="connsiteY1" fmla="*/ 0 h 1849120"/>
              <a:gd name="connsiteX2" fmla="*/ 976662 w 976662"/>
              <a:gd name="connsiteY2" fmla="*/ 1849120 h 1849120"/>
              <a:gd name="connsiteX3" fmla="*/ 0 w 976662"/>
              <a:gd name="connsiteY3" fmla="*/ 1849120 h 1849120"/>
              <a:gd name="connsiteX4" fmla="*/ 0 w 976662"/>
              <a:gd name="connsiteY4" fmla="*/ 0 h 1849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6662" h="1849120">
                <a:moveTo>
                  <a:pt x="0" y="0"/>
                </a:moveTo>
                <a:lnTo>
                  <a:pt x="976662" y="0"/>
                </a:lnTo>
                <a:lnTo>
                  <a:pt x="976662" y="1849120"/>
                </a:lnTo>
                <a:lnTo>
                  <a:pt x="0" y="184912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128016" rIns="0" bIns="128016" numCol="1" spcCol="1270" anchor="t" anchorCtr="1">
            <a:noAutofit/>
          </a:bodyPr>
          <a:lstStyle/>
          <a:p>
            <a:pPr marL="0" lvl="1" indent="0" algn="ctr" defTabSz="622300">
              <a:buChar char="••"/>
            </a:pPr>
            <a:r>
              <a:rPr lang="en-US" sz="1400" b="1" kern="1200" dirty="0" smtClean="0">
                <a:solidFill>
                  <a:srgbClr val="000000"/>
                </a:solidFill>
                <a:ea typeface="ＭＳ Ｐゴシック"/>
              </a:rPr>
              <a:t>R5</a:t>
            </a:r>
            <a:endParaRPr lang="en-US" sz="1400" b="1" kern="1200" dirty="0">
              <a:solidFill>
                <a:srgbClr val="000000"/>
              </a:solidFill>
              <a:ea typeface="ＭＳ Ｐゴシック"/>
            </a:endParaRPr>
          </a:p>
          <a:p>
            <a:pPr marL="0" lvl="1" algn="ctr" defTabSz="622300"/>
            <a:r>
              <a:rPr lang="en-US" sz="1400" dirty="0" smtClean="0">
                <a:solidFill>
                  <a:srgbClr val="000000"/>
                </a:solidFill>
                <a:ea typeface="ＭＳ Ｐゴシック"/>
              </a:rPr>
              <a:t>Determine GIC </a:t>
            </a:r>
            <a:r>
              <a:rPr lang="en-US" sz="1400" kern="1200" dirty="0" smtClean="0">
                <a:solidFill>
                  <a:srgbClr val="000000"/>
                </a:solidFill>
                <a:ea typeface="ＭＳ Ｐゴシック"/>
              </a:rPr>
              <a:t>Flow Information to be used for</a:t>
            </a:r>
            <a:r>
              <a:rPr lang="en-US" sz="1400" dirty="0" smtClean="0"/>
              <a:t> the </a:t>
            </a:r>
            <a:r>
              <a:rPr lang="en-US" sz="1400" dirty="0"/>
              <a:t>transformers </a:t>
            </a:r>
            <a:r>
              <a:rPr lang="en-US" sz="1400" dirty="0" smtClean="0"/>
              <a:t>thermal assessment </a:t>
            </a:r>
            <a:endParaRPr lang="en-US" sz="1400" dirty="0"/>
          </a:p>
          <a:p>
            <a:pPr marL="0" lvl="1" algn="ctr" defTabSz="622300"/>
            <a:r>
              <a:rPr lang="en-US" sz="1400" dirty="0" smtClean="0">
                <a:solidFill>
                  <a:srgbClr val="0000FF"/>
                </a:solidFill>
                <a:ea typeface="ＭＳ Ｐゴシック"/>
              </a:rPr>
              <a:t>To </a:t>
            </a:r>
            <a:r>
              <a:rPr lang="en-US" sz="1400" dirty="0">
                <a:solidFill>
                  <a:srgbClr val="0000FF"/>
                </a:solidFill>
                <a:ea typeface="ＭＳ Ｐゴシック"/>
              </a:rPr>
              <a:t>be completed by</a:t>
            </a:r>
            <a:endParaRPr lang="en-US" sz="1400" b="1" u="sng" dirty="0">
              <a:solidFill>
                <a:srgbClr val="0000FF"/>
              </a:solidFill>
              <a:ea typeface="ＭＳ Ｐゴシック"/>
            </a:endParaRPr>
          </a:p>
          <a:p>
            <a:pPr marL="0" lvl="1" algn="ctr" defTabSz="622300"/>
            <a:r>
              <a:rPr lang="en-US" sz="1400" b="1" u="sng" dirty="0" smtClean="0">
                <a:solidFill>
                  <a:srgbClr val="0000FF"/>
                </a:solidFill>
                <a:ea typeface="ＭＳ Ｐゴシック"/>
              </a:rPr>
              <a:t>07/01/2018</a:t>
            </a:r>
          </a:p>
          <a:p>
            <a:pPr marL="0" lvl="1" algn="ctr" defTabSz="622300"/>
            <a:r>
              <a:rPr lang="en-US" sz="1400" dirty="0">
                <a:solidFill>
                  <a:srgbClr val="0000FF"/>
                </a:solidFill>
                <a:ea typeface="ＭＳ Ｐゴシック"/>
              </a:rPr>
              <a:t>Enforceable as of </a:t>
            </a:r>
            <a:r>
              <a:rPr lang="en-US" sz="1400" b="1" u="sng" dirty="0" smtClean="0">
                <a:solidFill>
                  <a:srgbClr val="0000FF"/>
                </a:solidFill>
                <a:ea typeface="ＭＳ Ｐゴシック"/>
              </a:rPr>
              <a:t>01/01/2019</a:t>
            </a:r>
          </a:p>
          <a:p>
            <a:pPr marL="0" lvl="1" algn="ctr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en-US" sz="1400" b="1" u="sng" dirty="0">
              <a:solidFill>
                <a:srgbClr val="0000FF"/>
              </a:solidFill>
              <a:ea typeface="ＭＳ Ｐゴシック"/>
            </a:endParaRPr>
          </a:p>
          <a:p>
            <a:pPr marL="0" lvl="1" algn="ctr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en-US" sz="1400" b="1" u="sng" dirty="0">
              <a:solidFill>
                <a:srgbClr val="0000FF"/>
              </a:solidFill>
              <a:ea typeface="ＭＳ Ｐゴシック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3849138" y="3657600"/>
            <a:ext cx="417972" cy="417972"/>
          </a:xfrm>
          <a:prstGeom prst="ellipse">
            <a:avLst/>
          </a:prstGeom>
          <a:solidFill>
            <a:srgbClr val="204C81">
              <a:hueOff val="0"/>
              <a:satOff val="0"/>
              <a:lumOff val="0"/>
              <a:alphaOff val="0"/>
            </a:srgbClr>
          </a:solidFill>
          <a:ln w="25400" cap="flat" cmpd="sng" algn="ctr">
            <a:solidFill>
              <a:srgbClr val="FFFFFF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16" name="Freeform 15"/>
          <p:cNvSpPr/>
          <p:nvPr/>
        </p:nvSpPr>
        <p:spPr>
          <a:xfrm>
            <a:off x="5154663" y="4389120"/>
            <a:ext cx="2082946" cy="2228778"/>
          </a:xfrm>
          <a:custGeom>
            <a:avLst/>
            <a:gdLst>
              <a:gd name="connsiteX0" fmla="*/ 0 w 982886"/>
              <a:gd name="connsiteY0" fmla="*/ 0 h 1849120"/>
              <a:gd name="connsiteX1" fmla="*/ 982886 w 982886"/>
              <a:gd name="connsiteY1" fmla="*/ 0 h 1849120"/>
              <a:gd name="connsiteX2" fmla="*/ 982886 w 982886"/>
              <a:gd name="connsiteY2" fmla="*/ 1849120 h 1849120"/>
              <a:gd name="connsiteX3" fmla="*/ 0 w 982886"/>
              <a:gd name="connsiteY3" fmla="*/ 1849120 h 1849120"/>
              <a:gd name="connsiteX4" fmla="*/ 0 w 982886"/>
              <a:gd name="connsiteY4" fmla="*/ 0 h 1849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2886" h="1849120">
                <a:moveTo>
                  <a:pt x="0" y="0"/>
                </a:moveTo>
                <a:lnTo>
                  <a:pt x="982886" y="0"/>
                </a:lnTo>
                <a:lnTo>
                  <a:pt x="982886" y="1849120"/>
                </a:lnTo>
                <a:lnTo>
                  <a:pt x="0" y="184912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128016" rIns="0" bIns="128016" numCol="1" spcCol="1270" anchor="t" anchorCtr="1">
            <a:noAutofit/>
          </a:bodyPr>
          <a:lstStyle/>
          <a:p>
            <a:pPr marL="0" lvl="1" indent="0" algn="ctr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400" b="1" kern="1200" dirty="0" smtClean="0">
                <a:solidFill>
                  <a:srgbClr val="000000"/>
                </a:solidFill>
                <a:ea typeface="ＭＳ Ｐゴシック"/>
              </a:rPr>
              <a:t>R6</a:t>
            </a:r>
            <a:endParaRPr lang="en-US" sz="1400" b="1" kern="1200" dirty="0">
              <a:solidFill>
                <a:srgbClr val="000000"/>
              </a:solidFill>
              <a:ea typeface="ＭＳ Ｐゴシック"/>
            </a:endParaRPr>
          </a:p>
          <a:p>
            <a:pPr marL="0" lvl="1" indent="0" algn="ctr" defTabSz="622300">
              <a:lnSpc>
                <a:spcPct val="90000"/>
              </a:lnSpc>
              <a:spcBef>
                <a:spcPts val="300"/>
              </a:spcBef>
            </a:pPr>
            <a:r>
              <a:rPr lang="en-US" sz="1400" kern="1200" dirty="0" smtClean="0">
                <a:solidFill>
                  <a:srgbClr val="000000"/>
                </a:solidFill>
                <a:ea typeface="ＭＳ Ｐゴシック"/>
              </a:rPr>
              <a:t>Perform Thermal </a:t>
            </a:r>
            <a:r>
              <a:rPr lang="en-US" sz="1400" dirty="0">
                <a:solidFill>
                  <a:srgbClr val="000000"/>
                </a:solidFill>
                <a:ea typeface="ＭＳ Ｐゴシック"/>
              </a:rPr>
              <a:t>Assessment for </a:t>
            </a:r>
            <a:r>
              <a:rPr lang="en-US" sz="1400" dirty="0" smtClean="0">
                <a:solidFill>
                  <a:srgbClr val="000000"/>
                </a:solidFill>
                <a:ea typeface="ＭＳ Ｐゴシック"/>
              </a:rPr>
              <a:t>Transformers Experiencing ≥75 A GIC    </a:t>
            </a:r>
            <a:endParaRPr lang="en-US" sz="1400" kern="1200" dirty="0" smtClean="0">
              <a:solidFill>
                <a:srgbClr val="000000"/>
              </a:solidFill>
              <a:ea typeface="ＭＳ Ｐゴシック"/>
            </a:endParaRPr>
          </a:p>
          <a:p>
            <a:pPr marL="0" lvl="1" algn="ctr" defTabSz="622300">
              <a:lnSpc>
                <a:spcPct val="90000"/>
              </a:lnSpc>
              <a:spcBef>
                <a:spcPts val="300"/>
              </a:spcBef>
            </a:pPr>
            <a:r>
              <a:rPr lang="en-US" sz="1400" dirty="0">
                <a:solidFill>
                  <a:srgbClr val="0000FF"/>
                </a:solidFill>
                <a:ea typeface="ＭＳ Ｐゴシック"/>
              </a:rPr>
              <a:t>To be completed by</a:t>
            </a:r>
            <a:endParaRPr lang="en-US" sz="1400" b="1" u="sng" dirty="0">
              <a:solidFill>
                <a:srgbClr val="0000FF"/>
              </a:solidFill>
              <a:ea typeface="ＭＳ Ｐゴシック"/>
            </a:endParaRPr>
          </a:p>
          <a:p>
            <a:pPr marL="0" lvl="1" algn="ctr" defTabSz="622300">
              <a:lnSpc>
                <a:spcPct val="90000"/>
              </a:lnSpc>
              <a:spcBef>
                <a:spcPts val="300"/>
              </a:spcBef>
            </a:pPr>
            <a:r>
              <a:rPr lang="en-US" sz="1400" b="1" u="sng" dirty="0" smtClean="0">
                <a:solidFill>
                  <a:srgbClr val="0000FF"/>
                </a:solidFill>
                <a:ea typeface="ＭＳ Ｐゴシック"/>
              </a:rPr>
              <a:t>07/01/2019</a:t>
            </a:r>
            <a:endParaRPr lang="en-US" sz="1400" b="1" u="sng" dirty="0">
              <a:solidFill>
                <a:srgbClr val="0000FF"/>
              </a:solidFill>
              <a:ea typeface="ＭＳ Ｐゴシック"/>
            </a:endParaRPr>
          </a:p>
          <a:p>
            <a:pPr marL="0" lvl="1" algn="ctr" defTabSz="622300">
              <a:lnSpc>
                <a:spcPct val="90000"/>
              </a:lnSpc>
              <a:spcBef>
                <a:spcPts val="300"/>
              </a:spcBef>
            </a:pPr>
            <a:r>
              <a:rPr lang="en-US" sz="1400" dirty="0">
                <a:solidFill>
                  <a:srgbClr val="0000FF"/>
                </a:solidFill>
                <a:ea typeface="ＭＳ Ｐゴシック"/>
              </a:rPr>
              <a:t>Enforceable as of </a:t>
            </a:r>
            <a:r>
              <a:rPr lang="en-US" sz="1400" b="1" u="sng" dirty="0" smtClean="0">
                <a:solidFill>
                  <a:srgbClr val="0000FF"/>
                </a:solidFill>
                <a:ea typeface="ＭＳ Ｐゴシック"/>
              </a:rPr>
              <a:t>01/01/2021</a:t>
            </a:r>
            <a:endParaRPr lang="en-US" sz="1400" b="1" u="sng" dirty="0">
              <a:solidFill>
                <a:srgbClr val="0000FF"/>
              </a:solidFill>
              <a:ea typeface="ＭＳ Ｐゴシック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5987150" y="3657600"/>
            <a:ext cx="417972" cy="417972"/>
          </a:xfrm>
          <a:prstGeom prst="ellipse">
            <a:avLst/>
          </a:prstGeom>
          <a:solidFill>
            <a:srgbClr val="204C81">
              <a:hueOff val="0"/>
              <a:satOff val="0"/>
              <a:lumOff val="0"/>
              <a:alphaOff val="0"/>
            </a:srgbClr>
          </a:solidFill>
          <a:ln w="25400" cap="flat" cmpd="sng" algn="ctr">
            <a:solidFill>
              <a:srgbClr val="FFFFFF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18" name="Oval 17"/>
          <p:cNvSpPr/>
          <p:nvPr/>
        </p:nvSpPr>
        <p:spPr>
          <a:xfrm>
            <a:off x="6761005" y="3657600"/>
            <a:ext cx="417972" cy="417972"/>
          </a:xfrm>
          <a:prstGeom prst="ellipse">
            <a:avLst/>
          </a:prstGeom>
          <a:solidFill>
            <a:srgbClr val="204C81">
              <a:hueOff val="0"/>
              <a:satOff val="0"/>
              <a:lumOff val="0"/>
              <a:alphaOff val="0"/>
            </a:srgbClr>
          </a:solidFill>
          <a:ln w="25400" cap="flat" cmpd="sng" algn="ctr">
            <a:solidFill>
              <a:srgbClr val="FFFFFF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19" name="Freeform 18"/>
          <p:cNvSpPr/>
          <p:nvPr/>
        </p:nvSpPr>
        <p:spPr>
          <a:xfrm>
            <a:off x="3125653" y="4389120"/>
            <a:ext cx="1864938" cy="2057401"/>
          </a:xfrm>
          <a:custGeom>
            <a:avLst/>
            <a:gdLst>
              <a:gd name="connsiteX0" fmla="*/ 0 w 1224632"/>
              <a:gd name="connsiteY0" fmla="*/ 0 h 1849120"/>
              <a:gd name="connsiteX1" fmla="*/ 1224632 w 1224632"/>
              <a:gd name="connsiteY1" fmla="*/ 0 h 1849120"/>
              <a:gd name="connsiteX2" fmla="*/ 1224632 w 1224632"/>
              <a:gd name="connsiteY2" fmla="*/ 1849120 h 1849120"/>
              <a:gd name="connsiteX3" fmla="*/ 0 w 1224632"/>
              <a:gd name="connsiteY3" fmla="*/ 1849120 h 1849120"/>
              <a:gd name="connsiteX4" fmla="*/ 0 w 1224632"/>
              <a:gd name="connsiteY4" fmla="*/ 0 h 1849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4632" h="1849120">
                <a:moveTo>
                  <a:pt x="0" y="0"/>
                </a:moveTo>
                <a:lnTo>
                  <a:pt x="1224632" y="0"/>
                </a:lnTo>
                <a:lnTo>
                  <a:pt x="1224632" y="1849120"/>
                </a:lnTo>
                <a:lnTo>
                  <a:pt x="0" y="1849120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128016" rIns="0" bIns="128016" numCol="1" spcCol="1270" anchor="t" anchorCtr="1">
            <a:noAutofit/>
          </a:bodyPr>
          <a:lstStyle/>
          <a:p>
            <a:pPr marL="0" lvl="1" indent="0" algn="ctr" defTabSz="622300">
              <a:lnSpc>
                <a:spcPct val="90000"/>
              </a:lnSpc>
              <a:spcBef>
                <a:spcPts val="300"/>
              </a:spcBef>
              <a:buChar char="••"/>
            </a:pPr>
            <a:r>
              <a:rPr lang="en-US" sz="1400" b="1" kern="1200" dirty="0" smtClean="0">
                <a:solidFill>
                  <a:srgbClr val="000000"/>
                </a:solidFill>
                <a:ea typeface="ＭＳ Ｐゴシック"/>
              </a:rPr>
              <a:t>R4</a:t>
            </a:r>
            <a:endParaRPr lang="en-US" sz="1400" b="1" kern="1200" dirty="0">
              <a:solidFill>
                <a:srgbClr val="000000"/>
              </a:solidFill>
              <a:ea typeface="ＭＳ Ｐゴシック"/>
            </a:endParaRPr>
          </a:p>
          <a:p>
            <a:pPr algn="ctr">
              <a:spcBef>
                <a:spcPts val="300"/>
              </a:spcBef>
            </a:pPr>
            <a:r>
              <a:rPr lang="en-US" sz="1400" kern="1200" dirty="0" smtClean="0">
                <a:solidFill>
                  <a:srgbClr val="000000"/>
                </a:solidFill>
                <a:ea typeface="ＭＳ Ｐゴシック"/>
              </a:rPr>
              <a:t>Complete </a:t>
            </a:r>
            <a:r>
              <a:rPr lang="en-US" sz="1400" dirty="0" smtClean="0"/>
              <a:t>GMD </a:t>
            </a:r>
            <a:r>
              <a:rPr lang="en-US" sz="1400" dirty="0"/>
              <a:t>Vulnerability Assessment </a:t>
            </a:r>
            <a:r>
              <a:rPr lang="en-US" sz="1400" dirty="0" smtClean="0"/>
              <a:t>every</a:t>
            </a:r>
            <a:r>
              <a:rPr lang="en-US" sz="1400" dirty="0" smtClean="0">
                <a:solidFill>
                  <a:srgbClr val="000000"/>
                </a:solidFill>
                <a:ea typeface="ＭＳ Ｐゴシック"/>
              </a:rPr>
              <a:t> 60 month</a:t>
            </a:r>
            <a:endParaRPr lang="en-US" sz="1400" kern="1200" dirty="0">
              <a:solidFill>
                <a:srgbClr val="000000"/>
              </a:solidFill>
              <a:ea typeface="ＭＳ Ｐゴシック"/>
            </a:endParaRPr>
          </a:p>
          <a:p>
            <a:pPr marL="0" lvl="1" algn="ctr" defTabSz="622300">
              <a:lnSpc>
                <a:spcPct val="90000"/>
              </a:lnSpc>
              <a:spcBef>
                <a:spcPts val="300"/>
              </a:spcBef>
            </a:pPr>
            <a:r>
              <a:rPr lang="en-US" sz="1400" dirty="0" smtClean="0">
                <a:solidFill>
                  <a:srgbClr val="0000FF"/>
                </a:solidFill>
                <a:ea typeface="ＭＳ Ｐゴシック"/>
              </a:rPr>
              <a:t>To </a:t>
            </a:r>
            <a:r>
              <a:rPr lang="en-US" sz="1400" dirty="0">
                <a:solidFill>
                  <a:srgbClr val="0000FF"/>
                </a:solidFill>
                <a:ea typeface="ＭＳ Ｐゴシック"/>
              </a:rPr>
              <a:t>be completed by</a:t>
            </a:r>
            <a:endParaRPr lang="en-US" sz="1400" b="1" u="sng" dirty="0" smtClean="0">
              <a:solidFill>
                <a:srgbClr val="0000FF"/>
              </a:solidFill>
              <a:ea typeface="ＭＳ Ｐゴシック"/>
            </a:endParaRPr>
          </a:p>
          <a:p>
            <a:pPr marL="0" lvl="1" algn="ctr" defTabSz="622300">
              <a:lnSpc>
                <a:spcPct val="90000"/>
              </a:lnSpc>
              <a:spcBef>
                <a:spcPts val="300"/>
              </a:spcBef>
            </a:pPr>
            <a:r>
              <a:rPr lang="en-US" sz="1400" b="1" u="sng" dirty="0" smtClean="0">
                <a:solidFill>
                  <a:srgbClr val="0000FF"/>
                </a:solidFill>
                <a:ea typeface="ＭＳ Ｐゴシック"/>
              </a:rPr>
              <a:t>TBD</a:t>
            </a:r>
          </a:p>
          <a:p>
            <a:pPr marL="0" lvl="1" algn="ctr" defTabSz="622300">
              <a:lnSpc>
                <a:spcPct val="90000"/>
              </a:lnSpc>
              <a:spcBef>
                <a:spcPts val="300"/>
              </a:spcBef>
            </a:pPr>
            <a:r>
              <a:rPr lang="en-US" sz="1400" dirty="0">
                <a:solidFill>
                  <a:srgbClr val="0000FF"/>
                </a:solidFill>
                <a:ea typeface="ＭＳ Ｐゴシック"/>
              </a:rPr>
              <a:t>Enforceable as of </a:t>
            </a:r>
            <a:r>
              <a:rPr lang="en-US" sz="1400" b="1" u="sng" dirty="0" smtClean="0">
                <a:solidFill>
                  <a:srgbClr val="0000FF"/>
                </a:solidFill>
                <a:ea typeface="ＭＳ Ｐゴシック"/>
              </a:rPr>
              <a:t>01/01/2022</a:t>
            </a:r>
            <a:endParaRPr lang="en-US" sz="1400" b="1" u="sng" dirty="0">
              <a:solidFill>
                <a:srgbClr val="0000FF"/>
              </a:solidFill>
              <a:ea typeface="ＭＳ Ｐゴシック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4896240" y="3657600"/>
            <a:ext cx="417972" cy="417972"/>
          </a:xfrm>
          <a:prstGeom prst="ellipse">
            <a:avLst/>
          </a:prstGeom>
          <a:solidFill>
            <a:srgbClr val="204C81">
              <a:hueOff val="0"/>
              <a:satOff val="0"/>
              <a:lumOff val="0"/>
              <a:alphaOff val="0"/>
            </a:srgbClr>
          </a:solidFill>
          <a:ln w="25400" cap="flat" cmpd="sng" algn="ctr">
            <a:solidFill>
              <a:srgbClr val="FFFFFF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cxnSp>
        <p:nvCxnSpPr>
          <p:cNvPr id="21" name="Straight Arrow Connector 20"/>
          <p:cNvCxnSpPr/>
          <p:nvPr/>
        </p:nvCxnSpPr>
        <p:spPr>
          <a:xfrm flipV="1">
            <a:off x="1251633" y="3247188"/>
            <a:ext cx="0" cy="397264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3041849" y="3242738"/>
            <a:ext cx="0" cy="397264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5105226" y="3247188"/>
            <a:ext cx="0" cy="397264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6965465" y="3247188"/>
            <a:ext cx="0" cy="397264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0800000" flipV="1">
            <a:off x="2108761" y="4089400"/>
            <a:ext cx="0" cy="397264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10800000" flipV="1">
            <a:off x="4058123" y="4089400"/>
            <a:ext cx="0" cy="397264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0800000" flipV="1">
            <a:off x="6205991" y="4089400"/>
            <a:ext cx="0" cy="397264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43" descr="CPTemplate"/>
          <p:cNvPicPr>
            <a:picLocks noChangeAspect="1" noChangeArrowheads="1"/>
          </p:cNvPicPr>
          <p:nvPr/>
        </p:nvPicPr>
        <p:blipFill rotWithShape="1">
          <a:blip r:embed="rId2" cstate="print"/>
          <a:srcRect l="8051" t="-552" r="23492" b="77795"/>
          <a:stretch/>
        </p:blipFill>
        <p:spPr bwMode="auto">
          <a:xfrm>
            <a:off x="0" y="-39069"/>
            <a:ext cx="9144000" cy="1182399"/>
          </a:xfrm>
          <a:prstGeom prst="rect">
            <a:avLst/>
          </a:prstGeom>
          <a:noFill/>
        </p:spPr>
      </p:pic>
      <p:pic>
        <p:nvPicPr>
          <p:cNvPr id="33" name="Picture 8" descr="C:\Users\00203790\AppData\Local\Microsoft\Windows\Temporary Internet Files\Content.IE5\US0M6AX5\the-sun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8236" y="23479"/>
            <a:ext cx="1385764" cy="1058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Title 1"/>
          <p:cNvSpPr txBox="1">
            <a:spLocks/>
          </p:cNvSpPr>
          <p:nvPr/>
        </p:nvSpPr>
        <p:spPr>
          <a:xfrm>
            <a:off x="228600" y="128483"/>
            <a:ext cx="8229600" cy="8251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>
                <a:solidFill>
                  <a:schemeClr val="bg1"/>
                </a:solidFill>
              </a:rPr>
              <a:t>PDGTF Implementation Plan to </a:t>
            </a:r>
            <a:r>
              <a:rPr lang="en-US" sz="2800" b="1" dirty="0" smtClean="0">
                <a:solidFill>
                  <a:schemeClr val="bg1"/>
                </a:solidFill>
              </a:rPr>
              <a:t>Meet </a:t>
            </a:r>
            <a:r>
              <a:rPr lang="en-US" sz="2800" b="1" dirty="0">
                <a:solidFill>
                  <a:schemeClr val="bg1"/>
                </a:solidFill>
              </a:rPr>
              <a:t>the </a:t>
            </a:r>
            <a:r>
              <a:rPr lang="en-US" sz="2800" b="1" dirty="0" smtClean="0">
                <a:solidFill>
                  <a:schemeClr val="bg1"/>
                </a:solidFill>
              </a:rPr>
              <a:t/>
            </a:r>
            <a:br>
              <a:rPr lang="en-US" sz="2800" b="1" dirty="0" smtClean="0">
                <a:solidFill>
                  <a:schemeClr val="bg1"/>
                </a:solidFill>
              </a:rPr>
            </a:br>
            <a:r>
              <a:rPr lang="en-US" sz="2800" b="1" dirty="0" smtClean="0">
                <a:solidFill>
                  <a:schemeClr val="bg1"/>
                </a:solidFill>
              </a:rPr>
              <a:t>Requirements </a:t>
            </a:r>
            <a:r>
              <a:rPr lang="en-US" sz="2800" b="1" dirty="0">
                <a:solidFill>
                  <a:schemeClr val="bg1"/>
                </a:solidFill>
              </a:rPr>
              <a:t>of NERC TPL-007-1</a:t>
            </a:r>
          </a:p>
        </p:txBody>
      </p:sp>
      <p:sp>
        <p:nvSpPr>
          <p:cNvPr id="2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480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Omar Urquidez– 4/26/2017 PGDTF Meeting </a:t>
            </a:r>
          </a:p>
        </p:txBody>
      </p:sp>
      <p:sp>
        <p:nvSpPr>
          <p:cNvPr id="3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B1E4E266-693D-4FF5-AA3F-32F5B593F000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39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PGDTF Meeting Schedule</a:t>
            </a:r>
            <a:endParaRPr lang="en-US" dirty="0"/>
          </a:p>
        </p:txBody>
      </p:sp>
      <p:sp>
        <p:nvSpPr>
          <p:cNvPr id="4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480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Omar Urquidez– 4/26/2017 PGDTF Meeting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1200" y="1620000"/>
            <a:ext cx="7639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Next Meetings:</a:t>
            </a:r>
          </a:p>
          <a:p>
            <a:pPr marL="342900" indent="-342900">
              <a:buAutoNum type="arabicParenR"/>
            </a:pPr>
            <a:r>
              <a:rPr lang="en-US" sz="2000" dirty="0" smtClean="0"/>
              <a:t> May or June?</a:t>
            </a:r>
          </a:p>
          <a:p>
            <a:pPr marL="342900" indent="-342900">
              <a:buAutoNum type="arabicParenR"/>
            </a:pPr>
            <a:r>
              <a:rPr lang="en-US" sz="2000" dirty="0" smtClean="0"/>
              <a:t> July</a:t>
            </a:r>
          </a:p>
          <a:p>
            <a:pPr marL="342900" indent="-342900">
              <a:buAutoNum type="arabicParenR"/>
            </a:pPr>
            <a:r>
              <a:rPr lang="en-US" sz="2000" dirty="0" smtClean="0"/>
              <a:t> August</a:t>
            </a:r>
          </a:p>
          <a:p>
            <a:endParaRPr lang="en-US" sz="2000" dirty="0"/>
          </a:p>
        </p:txBody>
      </p:sp>
      <p:sp>
        <p:nvSpPr>
          <p:cNvPr id="1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B1E4E266-693D-4FF5-AA3F-32F5B593F000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913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2017 PGDTF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b="1" dirty="0" smtClean="0">
                <a:solidFill>
                  <a:srgbClr val="00B050"/>
                </a:solidFill>
              </a:rPr>
              <a:t>R1 PGRR Approval</a:t>
            </a:r>
          </a:p>
          <a:p>
            <a:pPr lvl="1">
              <a:defRPr/>
            </a:pPr>
            <a:r>
              <a:rPr lang="en-US" b="1" dirty="0" smtClean="0">
                <a:solidFill>
                  <a:srgbClr val="00B050"/>
                </a:solidFill>
              </a:rPr>
              <a:t>Target: ROS Approved, PRS Endorsed at April Meetings &amp; On TAC Agenda for ?? Board Approval at June Meeting</a:t>
            </a:r>
          </a:p>
          <a:p>
            <a:pPr lvl="1">
              <a:defRPr/>
            </a:pPr>
            <a:r>
              <a:rPr lang="en-US" b="1" dirty="0" smtClean="0">
                <a:solidFill>
                  <a:srgbClr val="00B050"/>
                </a:solidFill>
              </a:rPr>
              <a:t>NERC </a:t>
            </a:r>
            <a:r>
              <a:rPr lang="en-US" b="1" dirty="0" smtClean="0">
                <a:solidFill>
                  <a:srgbClr val="00B050"/>
                </a:solidFill>
              </a:rPr>
              <a:t>Enforceable from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July 1, 2017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US" dirty="0" smtClean="0"/>
              <a:t>PGDTF Contact List</a:t>
            </a:r>
          </a:p>
          <a:p>
            <a:pPr>
              <a:defRPr/>
            </a:pPr>
            <a:r>
              <a:rPr lang="en-US" b="1" dirty="0" smtClean="0">
                <a:solidFill>
                  <a:srgbClr val="00B050"/>
                </a:solidFill>
              </a:rPr>
              <a:t>GIC Model Completion &amp; Review</a:t>
            </a:r>
          </a:p>
          <a:p>
            <a:pPr>
              <a:defRPr/>
            </a:pPr>
            <a:r>
              <a:rPr lang="en-US" b="1" dirty="0" smtClean="0">
                <a:solidFill>
                  <a:srgbClr val="00B050"/>
                </a:solidFill>
              </a:rPr>
              <a:t>Assessment/Model </a:t>
            </a:r>
            <a:r>
              <a:rPr lang="en-US" b="1" dirty="0">
                <a:solidFill>
                  <a:srgbClr val="00B050"/>
                </a:solidFill>
              </a:rPr>
              <a:t>B</a:t>
            </a:r>
            <a:r>
              <a:rPr lang="en-US" b="1" dirty="0" smtClean="0">
                <a:solidFill>
                  <a:srgbClr val="00B050"/>
                </a:solidFill>
              </a:rPr>
              <a:t>uilding Timeline Recommendation</a:t>
            </a:r>
          </a:p>
          <a:p>
            <a:pPr>
              <a:defRPr/>
            </a:pPr>
            <a:r>
              <a:rPr lang="en-US" dirty="0" smtClean="0"/>
              <a:t>Procedure Manual Update</a:t>
            </a:r>
          </a:p>
          <a:p>
            <a:pPr>
              <a:defRPr/>
            </a:pPr>
            <a:r>
              <a:rPr lang="en-US" b="1" dirty="0">
                <a:solidFill>
                  <a:srgbClr val="00B050"/>
                </a:solidFill>
              </a:rPr>
              <a:t>Vulnerability Assessment Scope/Criteria Recommendation</a:t>
            </a:r>
          </a:p>
          <a:p>
            <a:pPr>
              <a:defRPr/>
            </a:pPr>
            <a:r>
              <a:rPr lang="en-US" dirty="0" smtClean="0"/>
              <a:t>Corrective Action Plan development and “approval” process Recommendation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480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Omar Urquidez– </a:t>
            </a:r>
            <a:r>
              <a:rPr lang="en-US" dirty="0"/>
              <a:t>4</a:t>
            </a:r>
            <a:r>
              <a:rPr lang="en-US" dirty="0" smtClean="0"/>
              <a:t>/26/2017 PGDTF Meeting 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B1E4E266-693D-4FF5-AA3F-32F5B593F00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04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480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Omar Urquidez– 4/26/2017 PGDTF Meeting </a:t>
            </a:r>
          </a:p>
        </p:txBody>
      </p:sp>
      <p:graphicFrame>
        <p:nvGraphicFramePr>
          <p:cNvPr id="21508" name="Object 3"/>
          <p:cNvGraphicFramePr>
            <a:graphicFrameLocks noChangeAspect="1"/>
          </p:cNvGraphicFramePr>
          <p:nvPr/>
        </p:nvGraphicFramePr>
        <p:xfrm>
          <a:off x="76200" y="76200"/>
          <a:ext cx="8915400" cy="624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Acrobat Document" r:id="rId3" imgW="6034986" imgH="4663440" progId="AcroExch.Document.11">
                  <p:embed/>
                </p:oleObj>
              </mc:Choice>
              <mc:Fallback>
                <p:oleObj name="Acrobat Document" r:id="rId3" imgW="6034986" imgH="4663440" progId="AcroExch.Document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76200"/>
                        <a:ext cx="8915400" cy="624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304800" y="1447800"/>
            <a:ext cx="80772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1000" y="1242536"/>
            <a:ext cx="1066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PGRR057 posted on 02-06-2017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2743200" y="164592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02-22-2017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3810000" y="164592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03-22-2017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4979276" y="164592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04-06-2017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6172200" y="153418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i="1" dirty="0" smtClean="0"/>
              <a:t>04-27-2017 ???</a:t>
            </a:r>
            <a:endParaRPr lang="en-US" sz="1400" b="1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7239000" y="164592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06-13-2017</a:t>
            </a:r>
            <a:endParaRPr lang="en-US" sz="1400" dirty="0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B1E4E266-693D-4FF5-AA3F-32F5B593F000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15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just"/>
            <a:r>
              <a:rPr lang="en-US" altLang="en-US" dirty="0" smtClean="0"/>
              <a:t> </a:t>
            </a:r>
            <a:r>
              <a:rPr lang="en-US" altLang="en-US" sz="3600" dirty="0" smtClean="0"/>
              <a:t>Last Schedule for GIC System Model</a:t>
            </a:r>
          </a:p>
        </p:txBody>
      </p:sp>
      <p:sp>
        <p:nvSpPr>
          <p:cNvPr id="14339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pPr lvl="0">
              <a:defRPr/>
            </a:pPr>
            <a:r>
              <a:rPr lang="en-US" sz="2000" dirty="0">
                <a:solidFill>
                  <a:prstClr val="black"/>
                </a:solidFill>
              </a:rPr>
              <a:t>12/31/2016 – TSP Data for 345 kV System Based on 2021 Summer Peak Case Released on 10/15/2016 Provided to ERCOT. </a:t>
            </a:r>
            <a:r>
              <a:rPr lang="en-US" sz="2000" b="1" i="1" dirty="0">
                <a:solidFill>
                  <a:srgbClr val="FF0000"/>
                </a:solidFill>
              </a:rPr>
              <a:t>Complete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defRPr/>
            </a:pPr>
            <a:r>
              <a:rPr lang="en-US" sz="2000" dirty="0">
                <a:solidFill>
                  <a:prstClr val="black"/>
                </a:solidFill>
              </a:rPr>
              <a:t>3/31/2017 – TSP Data for 138 kV and 69 kV Systems and Update to 345 kV System Data Based on 2021 Summer Peak Case Released on 10/15/2016 Due to ERCOT. </a:t>
            </a:r>
            <a:r>
              <a:rPr lang="en-US" sz="2000" b="1" i="1" dirty="0">
                <a:solidFill>
                  <a:srgbClr val="FF0000"/>
                </a:solidFill>
              </a:rPr>
              <a:t>Complete</a:t>
            </a:r>
          </a:p>
          <a:p>
            <a:pPr>
              <a:defRPr/>
            </a:pPr>
            <a:r>
              <a:rPr lang="en-US" sz="2000" b="1" i="1" dirty="0" smtClean="0"/>
              <a:t>4/30/2017 – REs’ Updated RARF with GIC System Model Data Due to ERCOT.</a:t>
            </a:r>
          </a:p>
          <a:p>
            <a:pPr>
              <a:defRPr/>
            </a:pPr>
            <a:r>
              <a:rPr lang="en-US" sz="2000" dirty="0" smtClean="0"/>
              <a:t>6/1/2017 – ERCOT Provides First Pass of GIC System Model for Review to TSPs and </a:t>
            </a:r>
            <a:r>
              <a:rPr lang="en-US" sz="2000" dirty="0" err="1" smtClean="0"/>
              <a:t>REs.</a:t>
            </a:r>
            <a:endParaRPr lang="en-US" sz="2000" dirty="0" smtClean="0"/>
          </a:p>
          <a:p>
            <a:pPr>
              <a:defRPr/>
            </a:pPr>
            <a:r>
              <a:rPr lang="en-US" sz="2000" dirty="0" smtClean="0"/>
              <a:t>7/1/2017 – TSPs and REs Provide Changes to GIC System Model to ERCOT.</a:t>
            </a:r>
          </a:p>
          <a:p>
            <a:pPr>
              <a:defRPr/>
            </a:pPr>
            <a:r>
              <a:rPr lang="en-US" sz="2000" dirty="0" smtClean="0"/>
              <a:t>Subsequent Model Review Passes Will be Scheduled as Needed.</a:t>
            </a:r>
          </a:p>
          <a:p>
            <a:pPr>
              <a:defRPr/>
            </a:pPr>
            <a:r>
              <a:rPr lang="en-US" sz="2000" dirty="0" smtClean="0"/>
              <a:t>1/1/2018 – Complete 2021 Summer Peak and 2021 Minimum GIC System Models Using July 2017 SSWG 2021 Summer Peak and 2021 Minimum Base Cases.</a:t>
            </a:r>
          </a:p>
          <a:p>
            <a:pPr marL="0" indent="0">
              <a:buFont typeface="Arial" charset="0"/>
              <a:buNone/>
              <a:defRPr/>
            </a:pPr>
            <a:endParaRPr lang="en-US" dirty="0" smtClean="0"/>
          </a:p>
          <a:p>
            <a:pPr lvl="1">
              <a:buFont typeface="Arial" charset="0"/>
              <a:buNone/>
              <a:defRPr/>
            </a:pPr>
            <a:endParaRPr lang="en-US" sz="2200" dirty="0" smtClean="0"/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480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Omar Urquidez– </a:t>
            </a:r>
            <a:r>
              <a:rPr lang="en-US" dirty="0"/>
              <a:t>4/26/2017 PGDTF </a:t>
            </a:r>
            <a:r>
              <a:rPr lang="en-US" dirty="0" smtClean="0"/>
              <a:t>Meeting 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B1E4E266-693D-4FF5-AA3F-32F5B593F000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41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49530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sz="2000" dirty="0" smtClean="0"/>
              <a:t>12/31/2016 – TSP Data for 345 kV System Based on 2021 Summer Peak Case Released on 10/15/2016 Provided to ERCOT. </a:t>
            </a:r>
            <a:r>
              <a:rPr lang="en-US" sz="2000" b="1" i="1" dirty="0" smtClean="0">
                <a:solidFill>
                  <a:srgbClr val="FF0000"/>
                </a:solidFill>
              </a:rPr>
              <a:t>Complete</a:t>
            </a:r>
            <a:endParaRPr lang="en-US" sz="2000" dirty="0" smtClean="0"/>
          </a:p>
          <a:p>
            <a:pPr>
              <a:defRPr/>
            </a:pPr>
            <a:r>
              <a:rPr lang="en-US" sz="2000" dirty="0" smtClean="0"/>
              <a:t>3/31/2017 – TSP Data for 138 kV and 69 kV Systems and Update to 345 kV System Data Based on 2021 Summer Peak Case Released on 10/15/2016 Due to ERCOT. </a:t>
            </a:r>
            <a:r>
              <a:rPr lang="en-US" sz="2000" b="1" i="1" dirty="0" smtClean="0">
                <a:solidFill>
                  <a:srgbClr val="FF0000"/>
                </a:solidFill>
              </a:rPr>
              <a:t>Complete</a:t>
            </a:r>
          </a:p>
          <a:p>
            <a:pPr>
              <a:defRPr/>
            </a:pPr>
            <a:r>
              <a:rPr lang="en-US" sz="2000" b="1" i="1" dirty="0"/>
              <a:t>6</a:t>
            </a:r>
            <a:r>
              <a:rPr lang="en-US" sz="2000" b="1" i="1" dirty="0" smtClean="0"/>
              <a:t>/30/2017 – REs’ Updated RARF with GIC System Model Data Due to ERCOT. </a:t>
            </a:r>
            <a:r>
              <a:rPr lang="en-US" sz="2000" b="1" i="1" dirty="0" smtClean="0">
                <a:solidFill>
                  <a:srgbClr val="FF0000"/>
                </a:solidFill>
              </a:rPr>
              <a:t>Delayed…</a:t>
            </a:r>
          </a:p>
          <a:p>
            <a:pPr>
              <a:defRPr/>
            </a:pPr>
            <a:r>
              <a:rPr lang="en-US" sz="2000" b="1" i="1" dirty="0" smtClean="0"/>
              <a:t>6/1/2017 – ERCOT Provides First Pass of GIC System Model for Review to TSPs and </a:t>
            </a:r>
            <a:r>
              <a:rPr lang="en-US" sz="2000" b="1" i="1" dirty="0" err="1" smtClean="0"/>
              <a:t>REs.</a:t>
            </a:r>
            <a:r>
              <a:rPr lang="en-US" sz="2000" b="1" i="1" dirty="0" smtClean="0"/>
              <a:t> </a:t>
            </a:r>
            <a:r>
              <a:rPr lang="en-US" sz="2000" b="1" i="1" dirty="0" smtClean="0">
                <a:solidFill>
                  <a:srgbClr val="FF0000"/>
                </a:solidFill>
              </a:rPr>
              <a:t>Delayed to when? Discuss…</a:t>
            </a:r>
            <a:endParaRPr lang="en-US" sz="2000" dirty="0" smtClean="0"/>
          </a:p>
          <a:p>
            <a:pPr>
              <a:defRPr/>
            </a:pPr>
            <a:r>
              <a:rPr lang="en-US" sz="2000" b="1" i="1" dirty="0" smtClean="0"/>
              <a:t>7/1/2017 – TSPs and REs Provide GIC Model </a:t>
            </a:r>
            <a:r>
              <a:rPr lang="en-US" sz="2000" b="1" i="1" dirty="0" smtClean="0"/>
              <a:t>Changes/Updates </a:t>
            </a:r>
            <a:r>
              <a:rPr lang="en-US" sz="2000" b="1" i="1" dirty="0" smtClean="0"/>
              <a:t>to ERCOT. </a:t>
            </a:r>
            <a:r>
              <a:rPr lang="en-US" sz="2000" b="1" i="1" dirty="0">
                <a:solidFill>
                  <a:srgbClr val="FF0000"/>
                </a:solidFill>
              </a:rPr>
              <a:t>Delayed to when? </a:t>
            </a:r>
            <a:r>
              <a:rPr lang="en-US" sz="2000" b="1" i="1" dirty="0" smtClean="0">
                <a:solidFill>
                  <a:srgbClr val="FF0000"/>
                </a:solidFill>
              </a:rPr>
              <a:t>Discuss…</a:t>
            </a:r>
            <a:endParaRPr lang="en-US" sz="2000" b="1" i="1" dirty="0" smtClean="0"/>
          </a:p>
          <a:p>
            <a:pPr>
              <a:defRPr/>
            </a:pPr>
            <a:r>
              <a:rPr lang="en-US" sz="2000" dirty="0" smtClean="0"/>
              <a:t>Subsequent Model Review Passes Will be Scheduled as Needed.</a:t>
            </a:r>
          </a:p>
          <a:p>
            <a:pPr>
              <a:defRPr/>
            </a:pPr>
            <a:r>
              <a:rPr lang="en-US" sz="2000" dirty="0" smtClean="0"/>
              <a:t>1/1/2018 – Complete 2021 Summer Peak and 2021 Minimum GIC System Models Using July 2017 SSWG 2021 Summer Peak and 2021 Minimum Base Cases. </a:t>
            </a:r>
            <a:r>
              <a:rPr lang="en-US" sz="2000" b="1" i="1" dirty="0" smtClean="0">
                <a:solidFill>
                  <a:srgbClr val="FF0000"/>
                </a:solidFill>
              </a:rPr>
              <a:t>Possible Delay- NERC Deadline 7/1/2018 </a:t>
            </a:r>
            <a:r>
              <a:rPr lang="en-US" sz="2000" b="1" i="1" dirty="0">
                <a:solidFill>
                  <a:srgbClr val="FF0000"/>
                </a:solidFill>
              </a:rPr>
              <a:t>Discuss…</a:t>
            </a:r>
            <a:endParaRPr lang="en-US" sz="2000" b="1" i="1" dirty="0"/>
          </a:p>
          <a:p>
            <a:pPr>
              <a:defRPr/>
            </a:pPr>
            <a:endParaRPr lang="en-US" sz="2000" b="1" i="1" dirty="0">
              <a:solidFill>
                <a:srgbClr val="FF0000"/>
              </a:solidFill>
            </a:endParaRPr>
          </a:p>
          <a:p>
            <a:pPr>
              <a:defRPr/>
            </a:pPr>
            <a:endParaRPr lang="en-US" sz="2000" dirty="0" smtClean="0"/>
          </a:p>
          <a:p>
            <a:pPr marL="0" indent="0">
              <a:buFont typeface="Arial" charset="0"/>
              <a:buNone/>
              <a:defRPr/>
            </a:pPr>
            <a:endParaRPr lang="en-US" dirty="0" smtClean="0"/>
          </a:p>
          <a:p>
            <a:pPr lvl="1">
              <a:buFont typeface="Arial" charset="0"/>
              <a:buNone/>
              <a:defRPr/>
            </a:pPr>
            <a:endParaRPr lang="en-US" sz="22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480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Omar Urquidez– 4/26/2017 PGDTF Meeting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E4E266-693D-4FF5-AA3F-32F5B593F00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just"/>
            <a:r>
              <a:rPr lang="en-US" altLang="en-US" dirty="0" smtClean="0"/>
              <a:t> </a:t>
            </a:r>
            <a:r>
              <a:rPr lang="en-US" altLang="en-US" sz="3600" dirty="0" smtClean="0"/>
              <a:t>Updated Schedule for GIC System Model</a:t>
            </a:r>
          </a:p>
        </p:txBody>
      </p:sp>
    </p:spTree>
    <p:extLst>
      <p:ext uri="{BB962C8B-B14F-4D97-AF65-F5344CB8AC3E}">
        <p14:creationId xmlns:p14="http://schemas.microsoft.com/office/powerpoint/2010/main" val="41581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GIC Data Questions</a:t>
            </a:r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480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Omar Urquidez– 4/26/2017 PGDTF Meeting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5800" y="1219200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On </a:t>
            </a:r>
            <a:r>
              <a:rPr lang="en-US" sz="2000" dirty="0"/>
              <a:t>our transformer test data report, the vector group on our transformer is </a:t>
            </a:r>
            <a:r>
              <a:rPr lang="en-US" sz="2000" dirty="0" err="1"/>
              <a:t>YyN</a:t>
            </a:r>
            <a:r>
              <a:rPr lang="en-US" sz="2000" dirty="0"/>
              <a:t> (auto) d1, what is PTI equivalent name for </a:t>
            </a:r>
            <a:r>
              <a:rPr lang="en-US" sz="2000" dirty="0" smtClean="0"/>
              <a:t>this?</a:t>
            </a:r>
            <a:endParaRPr lang="en-US" sz="2000" dirty="0">
              <a:ea typeface="Calibri"/>
              <a:cs typeface="Times New Roman"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B1E4E266-693D-4FF5-AA3F-32F5B593F000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27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GIC Submission Questions</a:t>
            </a:r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480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Omar Urquidez– 4/26/2017 PGDTF Meeting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5800" y="1219200"/>
            <a:ext cx="7620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What is the expectation of the TSPs role in providing the RE’s GMD related data in their RARF?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Substation submission overlap in coordinates, grounding resistance, &amp; number?</a:t>
            </a:r>
          </a:p>
          <a:p>
            <a:pPr marL="342900" indent="-342900">
              <a:buFont typeface="+mj-lt"/>
              <a:buAutoNum type="arabicPeriod"/>
            </a:pP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endParaRPr lang="en-US" dirty="0">
              <a:ea typeface="Calibri"/>
              <a:cs typeface="Times New Roman"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B1E4E266-693D-4FF5-AA3F-32F5B593F000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14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GIC Data Workshop</a:t>
            </a:r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480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Omar Urquidez– 4/26/2017 PGDTF Meeting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5800" y="1363980"/>
            <a:ext cx="76200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Background:</a:t>
            </a:r>
            <a:r>
              <a:rPr lang="en-US" sz="2000" dirty="0" smtClean="0"/>
              <a:t> At its April meeting, ROS requested that the PGDTF revisit GIC data items for those that are still/beginning the data acquisition process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When: </a:t>
            </a:r>
            <a:r>
              <a:rPr lang="en-US" sz="2000" dirty="0" smtClean="0">
                <a:solidFill>
                  <a:srgbClr val="0000FF"/>
                </a:solidFill>
              </a:rPr>
              <a:t>Wednesday, May 10</a:t>
            </a:r>
            <a:r>
              <a:rPr lang="en-US" sz="2000" baseline="30000" dirty="0" smtClean="0">
                <a:solidFill>
                  <a:srgbClr val="0000FF"/>
                </a:solidFill>
              </a:rPr>
              <a:t>th</a:t>
            </a:r>
            <a:r>
              <a:rPr lang="en-US" sz="2000" dirty="0" smtClean="0">
                <a:solidFill>
                  <a:srgbClr val="0000FF"/>
                </a:solidFill>
              </a:rPr>
              <a:t> 9:30 am -12:00 pm</a:t>
            </a:r>
          </a:p>
          <a:p>
            <a:r>
              <a:rPr lang="en-US" sz="2000" b="1" dirty="0" smtClean="0"/>
              <a:t>Where: </a:t>
            </a:r>
            <a:r>
              <a:rPr lang="en-US" sz="2000" dirty="0" smtClean="0"/>
              <a:t>PDCWG Meeting, Rm 206A &amp; WebEx</a:t>
            </a:r>
          </a:p>
          <a:p>
            <a:r>
              <a:rPr lang="en-US" sz="2000" b="1" dirty="0" smtClean="0"/>
              <a:t>What: </a:t>
            </a:r>
            <a:r>
              <a:rPr lang="en-US" sz="2000" dirty="0" smtClean="0"/>
              <a:t>Review of GIC Procedure Manual and select presentations on data items</a:t>
            </a:r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PGDTF </a:t>
            </a:r>
            <a:r>
              <a:rPr lang="en-US" sz="2000" dirty="0"/>
              <a:t>m</a:t>
            </a:r>
            <a:r>
              <a:rPr lang="en-US" sz="2000" dirty="0" smtClean="0"/>
              <a:t>ember volunteers requested…</a:t>
            </a:r>
          </a:p>
          <a:p>
            <a:endParaRPr lang="en-US" sz="2000" dirty="0"/>
          </a:p>
          <a:p>
            <a:r>
              <a:rPr lang="en-US" sz="2000" b="1" dirty="0" smtClean="0"/>
              <a:t>Suggested Presentation Topics: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Substation Grounding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Transformer/Shunt Data</a:t>
            </a:r>
          </a:p>
          <a:p>
            <a:pPr marL="342900" indent="-342900">
              <a:buFont typeface="+mj-lt"/>
              <a:buAutoNum type="arabicPeriod"/>
            </a:pPr>
            <a:endParaRPr lang="en-US" sz="2000" dirty="0" smtClean="0"/>
          </a:p>
          <a:p>
            <a:pPr marL="342900" indent="-342900">
              <a:buFont typeface="+mj-lt"/>
              <a:buAutoNum type="arabicPeriod"/>
            </a:pPr>
            <a:endParaRPr lang="en-US" sz="2000" dirty="0">
              <a:ea typeface="Calibri"/>
              <a:cs typeface="Times New Roman"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B1E4E266-693D-4FF5-AA3F-32F5B593F000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29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Data Validation Topics</a:t>
            </a:r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480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Omar Urquidez– 4/26/2017 PGDTF Meeting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5800" y="1219200"/>
            <a:ext cx="76200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ea typeface="Calibri"/>
                <a:cs typeface="Times New Roman"/>
              </a:rPr>
              <a:t>GIC Data File Creation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ea typeface="Calibri"/>
                <a:cs typeface="Times New Roman"/>
              </a:rPr>
              <a:t>Bus Assignments to Stations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ea typeface="Calibri"/>
                <a:cs typeface="Times New Roman"/>
              </a:rPr>
              <a:t>All buses assigned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ea typeface="Calibri"/>
                <a:cs typeface="Times New Roman"/>
              </a:rPr>
              <a:t>Physically located non-electrically connected buses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ea typeface="Calibri"/>
                <a:cs typeface="Times New Roman"/>
              </a:rPr>
              <a:t>TSP-RE connected stations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ea typeface="Calibri"/>
                <a:cs typeface="Times New Roman"/>
              </a:rPr>
              <a:t>Sanity checks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ea typeface="Calibri"/>
                <a:cs typeface="Times New Roman"/>
              </a:rPr>
              <a:t>Coordinates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ea typeface="Calibri"/>
                <a:cs typeface="Times New Roman"/>
              </a:rPr>
              <a:t>DC Resistance range values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ea typeface="Calibri"/>
                <a:cs typeface="Times New Roman"/>
              </a:rPr>
              <a:t>Vector Groups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RARF Business Rules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 smtClean="0">
              <a:ea typeface="Calibri"/>
              <a:cs typeface="Times New Roman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>
              <a:ea typeface="Calibri"/>
              <a:cs typeface="Times New Roman"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B1E4E266-693D-4FF5-AA3F-32F5B593F000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1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1128</TotalTime>
  <Words>876</Words>
  <Application>Microsoft Office PowerPoint</Application>
  <PresentationFormat>On-screen Show (4:3)</PresentationFormat>
  <Paragraphs>158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Acrobat Document</vt:lpstr>
      <vt:lpstr>Planning Geomagnetic Disturbance Task Force (PGDTF) Meeting Material</vt:lpstr>
      <vt:lpstr>2017 PGDTF Goals</vt:lpstr>
      <vt:lpstr>PowerPoint Presentation</vt:lpstr>
      <vt:lpstr> Last Schedule for GIC System Model</vt:lpstr>
      <vt:lpstr> Updated Schedule for GIC System Model</vt:lpstr>
      <vt:lpstr>GIC Data Questions</vt:lpstr>
      <vt:lpstr>GIC Submission Questions</vt:lpstr>
      <vt:lpstr>GIC Data Workshop</vt:lpstr>
      <vt:lpstr>Data Validation Topics</vt:lpstr>
      <vt:lpstr>Example</vt:lpstr>
      <vt:lpstr>Brainstorming Session:  Criteria &amp; Vulnerability Assessment Documents</vt:lpstr>
      <vt:lpstr>TPL-007-1 Table 1</vt:lpstr>
      <vt:lpstr>Vulnerability Assessment Process Overview</vt:lpstr>
      <vt:lpstr>PowerPoint Presentation</vt:lpstr>
      <vt:lpstr>PGDTF Meeting Schedule</vt:lpstr>
    </vt:vector>
  </TitlesOfParts>
  <Company>CenterPoint Energy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PGDTF Planning</dc:title>
  <dc:creator>Urquidez, Omar A</dc:creator>
  <cp:lastModifiedBy>Urquidez, Omar A</cp:lastModifiedBy>
  <cp:revision>44</cp:revision>
  <dcterms:created xsi:type="dcterms:W3CDTF">2017-01-24T17:49:18Z</dcterms:created>
  <dcterms:modified xsi:type="dcterms:W3CDTF">2017-04-25T18:21:12Z</dcterms:modified>
</cp:coreProperties>
</file>