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9"/>
  </p:notesMasterIdLst>
  <p:handoutMasterIdLst>
    <p:handoutMasterId r:id="rId10"/>
  </p:handoutMasterIdLst>
  <p:sldIdLst>
    <p:sldId id="367" r:id="rId4"/>
    <p:sldId id="375" r:id="rId5"/>
    <p:sldId id="376" r:id="rId6"/>
    <p:sldId id="368" r:id="rId7"/>
    <p:sldId id="369" r:id="rId8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0" autoAdjust="0"/>
    <p:restoredTop sz="98990" autoAdjust="0"/>
  </p:normalViewPr>
  <p:slideViewPr>
    <p:cSldViewPr>
      <p:cViewPr>
        <p:scale>
          <a:sx n="80" d="100"/>
          <a:sy n="80" d="100"/>
        </p:scale>
        <p:origin x="-1752" y="-3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mmittees/board/tac/rms/tdtms/index.html" TargetMode="Externa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Microsoft_Excel_97-2003_Worksheet1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May 2, 2017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April 2017 Meeting 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556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Retail Market Testing </a:t>
            </a:r>
            <a:r>
              <a:rPr lang="en-US" sz="1800" dirty="0"/>
              <a:t>Environment User </a:t>
            </a:r>
            <a:r>
              <a:rPr lang="en-US" sz="1800" dirty="0" smtClean="0"/>
              <a:t>Guide</a:t>
            </a:r>
            <a:endParaRPr lang="en-US" sz="1800" dirty="0"/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b="0" dirty="0" smtClean="0"/>
              <a:t>Nearing the end of development – final touches to be completed in May.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b="0" dirty="0" smtClean="0"/>
              <a:t>RMTE ESIID list (for testing) will be updated 3x/year in accordance with the market approved Flight Schedule (Feb/June/Oct)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b="0" dirty="0" smtClean="0"/>
              <a:t>Parking lot items: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400" b="0" dirty="0" smtClean="0"/>
              <a:t>Where should RMTE UG reside?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400" b="0" dirty="0" smtClean="0"/>
              <a:t>Incorporate into Retail 101 training once complete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400" b="0" dirty="0" smtClean="0"/>
              <a:t>Update MarkeTrak User Guide “Market Rule” subtype, if necessary</a:t>
            </a:r>
          </a:p>
          <a:p>
            <a:pPr marL="457200" indent="-457200">
              <a:buFont typeface="+mj-lt"/>
              <a:buAutoNum type="arabicPeriod"/>
            </a:pPr>
            <a:endParaRPr lang="en-US" sz="16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MarkeTrak Upgrade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ERCOT gave a demo &amp; conducted Q&amp;A on April 19</a:t>
            </a:r>
            <a:r>
              <a:rPr lang="en-US" sz="1600" b="0" baseline="30000" dirty="0" smtClean="0"/>
              <a:t>th</a:t>
            </a:r>
            <a:r>
              <a:rPr lang="en-US" sz="1600" b="0" dirty="0" smtClean="0"/>
              <a:t> – over 20 participants</a:t>
            </a:r>
            <a:endParaRPr lang="en-US" sz="1600" b="0" dirty="0"/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Retail </a:t>
            </a:r>
            <a:r>
              <a:rPr lang="en-US" sz="1600" b="0" dirty="0"/>
              <a:t>Market </a:t>
            </a:r>
            <a:r>
              <a:rPr lang="en-US" sz="1600" b="0" dirty="0" smtClean="0"/>
              <a:t>Call Review</a:t>
            </a:r>
            <a:endParaRPr lang="en-US" sz="1600" b="0" dirty="0"/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400" b="0" dirty="0"/>
              <a:t>Reviewed April 10th Retail Mkt Call and began working on Lessons Learned documentation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400" b="0" dirty="0"/>
              <a:t>Agreed that for any Retail Market Calls, RMS listserv should be primary recipient and cc: the impacted working </a:t>
            </a:r>
            <a:r>
              <a:rPr lang="en-US" sz="1400" b="0" dirty="0" smtClean="0"/>
              <a:t>group</a:t>
            </a:r>
            <a:endParaRPr lang="en-US" sz="1400" b="0" dirty="0"/>
          </a:p>
          <a:p>
            <a:pPr marL="1200150" lvl="1" indent="-457200">
              <a:buFont typeface="Wingdings" panose="05000000000000000000" pitchFamily="2" charset="2"/>
              <a:buChar char="§"/>
            </a:pPr>
            <a:endParaRPr lang="en-US" sz="2000" b="0" dirty="0" smtClean="0"/>
          </a:p>
          <a:p>
            <a:pPr marL="1200150" lvl="1" indent="-45720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US" sz="2400" dirty="0"/>
              <a:t>April 10</a:t>
            </a:r>
            <a:r>
              <a:rPr lang="en-US" sz="2400" baseline="30000" dirty="0"/>
              <a:t>th</a:t>
            </a:r>
            <a:r>
              <a:rPr lang="en-US" sz="2400" dirty="0"/>
              <a:t> Retail Market Call Notes &amp; Highlights: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529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Most common issue: Email difficulties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Appeared to have been sent through the MT tool, but independent testing on the user’s behalf showed that the emails had not actually been sent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Other issues related to Rolodex issues of sending replies or escalations via MT tool to incorrect recipients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Lessons Learned: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1600" i="1" dirty="0" smtClean="0">
                <a:solidFill>
                  <a:srgbClr val="00B050"/>
                </a:solidFill>
              </a:rPr>
              <a:t>Pre &amp; Post-Implementation Market Calls</a:t>
            </a:r>
            <a:r>
              <a:rPr lang="en-US" sz="1600" i="1" dirty="0" smtClean="0"/>
              <a:t>:</a:t>
            </a:r>
            <a:r>
              <a:rPr lang="en-US" sz="1600" dirty="0" smtClean="0"/>
              <a:t> discuss ‘known impacts’ and potential challenges to ensure successful cutover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rgbClr val="00B050"/>
                </a:solidFill>
              </a:rPr>
              <a:t>Pre-Implementation Testing </a:t>
            </a:r>
            <a:r>
              <a:rPr lang="en-US" sz="1600" i="1" dirty="0">
                <a:solidFill>
                  <a:srgbClr val="00B050"/>
                </a:solidFill>
              </a:rPr>
              <a:t>Coordination</a:t>
            </a:r>
            <a:r>
              <a:rPr lang="en-US" sz="1600" i="1" dirty="0" smtClean="0"/>
              <a:t>: </a:t>
            </a:r>
            <a:r>
              <a:rPr lang="en-US" sz="1600" dirty="0" smtClean="0"/>
              <a:t>specific testing for API users vs GUI users, targeted MPs to serve as UAT testers, develop a process that mimics TXSET release activities &amp; timelines that would utilize volunteer testers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rgbClr val="00B050"/>
                </a:solidFill>
              </a:rPr>
              <a:t>Suggested Pre-Implementation Demo/Training</a:t>
            </a:r>
            <a:r>
              <a:rPr lang="en-US" sz="1600" i="1" dirty="0"/>
              <a:t>: </a:t>
            </a:r>
            <a:r>
              <a:rPr lang="en-US" sz="1600" dirty="0" smtClean="0"/>
              <a:t>may be able to identify issues with updated version through a demo with volunteer testers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rgbClr val="00B050"/>
                </a:solidFill>
              </a:rPr>
              <a:t>Browser (IE) Compatibility Issues</a:t>
            </a:r>
            <a:r>
              <a:rPr lang="en-US" sz="1600" i="1" dirty="0"/>
              <a:t>: </a:t>
            </a:r>
            <a:r>
              <a:rPr lang="en-US" sz="1600" dirty="0" smtClean="0"/>
              <a:t>how to communicate specific known changes when MPs are using a different version of IE and how to test for those before going live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94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486671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May 17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, 2017 9:30am </a:t>
            </a:r>
            <a:r>
              <a:rPr lang="en-US" altLang="en-US" sz="1800" i="1" dirty="0" smtClean="0">
                <a:solidFill>
                  <a:srgbClr val="FF0000"/>
                </a:solidFill>
              </a:rPr>
              <a:t>– HALF DAY ONLY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In-person @ ERCOT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05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April 10</a:t>
            </a:r>
            <a:r>
              <a:rPr lang="en-US" altLang="en-US" sz="16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600" dirty="0" smtClean="0">
                <a:solidFill>
                  <a:srgbClr val="000000"/>
                </a:solidFill>
              </a:rPr>
              <a:t> MarkeTrak Upgrade Retail Market Call Notes:</a:t>
            </a:r>
            <a:br>
              <a:rPr lang="en-US" altLang="en-US" sz="1600" dirty="0" smtClean="0">
                <a:solidFill>
                  <a:srgbClr val="000000"/>
                </a:solidFill>
              </a:rPr>
            </a:br>
            <a:endParaRPr lang="en-US" altLang="en-US" sz="16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7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/>
            </a:r>
            <a:br>
              <a:rPr lang="en-US" altLang="en-US" sz="1600" dirty="0" smtClean="0">
                <a:solidFill>
                  <a:srgbClr val="000000"/>
                </a:solidFill>
              </a:rPr>
            </a:br>
            <a:r>
              <a:rPr lang="en-US" altLang="en-US" sz="1600" dirty="0" smtClean="0">
                <a:solidFill>
                  <a:srgbClr val="000000"/>
                </a:solidFill>
              </a:rPr>
              <a:t>TDTMS </a:t>
            </a:r>
            <a:r>
              <a:rPr lang="en-US" altLang="en-US" sz="1600" dirty="0" smtClean="0">
                <a:solidFill>
                  <a:srgbClr val="000000"/>
                </a:solidFill>
              </a:rPr>
              <a:t>Agenda Items: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Finalize Retail Market Test Environment User Guide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0" dirty="0" smtClean="0">
                <a:solidFill>
                  <a:srgbClr val="000000"/>
                </a:solidFill>
              </a:rPr>
              <a:t>ERCOT Release/Upgrade Lessons Learned</a:t>
            </a: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58800" y="3010725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3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3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73401"/>
              </p:ext>
            </p:extLst>
          </p:nvPr>
        </p:nvGraphicFramePr>
        <p:xfrm>
          <a:off x="4140200" y="4136571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showAsIcon="1" r:id="rId4" imgW="914400" imgH="771480" progId="Excel.Sheet.8">
                  <p:embed/>
                </p:oleObj>
              </mc:Choice>
              <mc:Fallback>
                <p:oleObj name="Worksheet" showAsIcon="1" r:id="rId4" imgW="914400" imgH="77148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0200" y="4136571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20586</TotalTime>
  <Words>331</Words>
  <Application>Microsoft Office PowerPoint</Application>
  <PresentationFormat>On-screen Show 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Default Design</vt:lpstr>
      <vt:lpstr>1_Default Design</vt:lpstr>
      <vt:lpstr>2_Default Design</vt:lpstr>
      <vt:lpstr>Microsoft Excel 97-2003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TDTMS_20170419</cp:lastModifiedBy>
  <cp:revision>1010</cp:revision>
  <cp:lastPrinted>2002-09-24T18:27:58Z</cp:lastPrinted>
  <dcterms:created xsi:type="dcterms:W3CDTF">2002-07-29T21:45:07Z</dcterms:created>
  <dcterms:modified xsi:type="dcterms:W3CDTF">2017-04-26T16:07:27Z</dcterms:modified>
</cp:coreProperties>
</file>