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85" r:id="rId4"/>
    <p:sldId id="286" r:id="rId5"/>
    <p:sldId id="284" r:id="rId6"/>
    <p:sldId id="28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288" y="10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4/25/2017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rcot.com/calendar/2017/4/19/114049-CREDITWG-MCW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+mn-lt"/>
              </a:rPr>
              <a:t>Market Credit Working Group update to the Wholesale Market Subcommittee</a:t>
            </a:r>
            <a:endParaRPr lang="en-US" sz="36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5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5/03/2017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42604" y="3962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Bill Barnes NRG, Chair</a:t>
            </a:r>
          </a:p>
          <a:p>
            <a:pPr algn="ctr"/>
            <a:r>
              <a:rPr lang="en-US" b="1" dirty="0" smtClean="0"/>
              <a:t>Josephine Wan AE, Vice Chair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80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/>
              <a:t>General Update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dirty="0"/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April 19</a:t>
            </a:r>
            <a:r>
              <a:rPr lang="en-US" baseline="30000" dirty="0" smtClean="0"/>
              <a:t>th</a:t>
            </a:r>
            <a:r>
              <a:rPr lang="en-US" dirty="0" smtClean="0"/>
              <a:t> Joint </a:t>
            </a:r>
            <a:r>
              <a:rPr lang="en-US" dirty="0"/>
              <a:t>MCWG/CWG </a:t>
            </a:r>
            <a:r>
              <a:rPr lang="en-US" dirty="0" smtClean="0"/>
              <a:t>Meeting</a:t>
            </a:r>
          </a:p>
          <a:p>
            <a:pPr lvl="1">
              <a:spcBef>
                <a:spcPts val="0"/>
              </a:spcBef>
              <a:defRPr/>
            </a:pPr>
            <a:endParaRPr lang="en-US" sz="2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2800" dirty="0" smtClean="0">
                <a:cs typeface="Arial" panose="020B0604020202020204" pitchFamily="34" charset="0"/>
              </a:rPr>
              <a:t>4 NPRRS reviewed for </a:t>
            </a:r>
            <a:r>
              <a:rPr lang="en-US" sz="2800" dirty="0">
                <a:cs typeface="Arial" panose="020B0604020202020204" pitchFamily="34" charset="0"/>
              </a:rPr>
              <a:t>their credit </a:t>
            </a:r>
            <a:r>
              <a:rPr lang="en-US" sz="2800" dirty="0" smtClean="0">
                <a:cs typeface="Arial" panose="020B0604020202020204" pitchFamily="34" charset="0"/>
              </a:rPr>
              <a:t>impacts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562 </a:t>
            </a:r>
            <a:r>
              <a:rPr lang="en-US" sz="1800" dirty="0"/>
              <a:t>NPRR </a:t>
            </a:r>
            <a:r>
              <a:rPr lang="en-US" sz="1800" dirty="0" err="1"/>
              <a:t>Subsynchronous</a:t>
            </a:r>
            <a:r>
              <a:rPr lang="en-US" sz="1800" dirty="0"/>
              <a:t> </a:t>
            </a:r>
            <a:r>
              <a:rPr lang="en-US" sz="1800" dirty="0" smtClean="0"/>
              <a:t>Resonance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820 </a:t>
            </a:r>
            <a:r>
              <a:rPr lang="en-US" sz="1800" dirty="0"/>
              <a:t>NPRR Allow Curtailment of DC Tie Load Prior to Declaring Emergency </a:t>
            </a:r>
            <a:r>
              <a:rPr lang="en-US" sz="1800" dirty="0" smtClean="0"/>
              <a:t>Condition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796 </a:t>
            </a:r>
            <a:r>
              <a:rPr lang="en-US" sz="1800" dirty="0"/>
              <a:t>NPRR Extended Character Set Clean </a:t>
            </a:r>
            <a:r>
              <a:rPr lang="en-US" sz="1800" dirty="0" smtClean="0"/>
              <a:t>Up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824 NPRR Alignment of EEA Level 3 with NERC Reliability Standards EOP-011-1 and </a:t>
            </a:r>
            <a:r>
              <a:rPr lang="en-US" sz="1800" dirty="0" smtClean="0"/>
              <a:t>BAL-001-2</a:t>
            </a:r>
            <a:endParaRPr lang="en-US" sz="1800" dirty="0">
              <a:cs typeface="Arial" panose="020B0604020202020204" pitchFamily="34" charset="0"/>
            </a:endParaRPr>
          </a:p>
          <a:p>
            <a:pPr lvl="3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endParaRPr lang="en-US" sz="1200" dirty="0">
              <a:cs typeface="Arial" panose="020B0604020202020204" pitchFamily="34" charset="0"/>
            </a:endParaRPr>
          </a:p>
          <a:p>
            <a:pPr marL="1371600" lvl="3" indent="0">
              <a:spcBef>
                <a:spcPts val="0"/>
              </a:spcBef>
              <a:buNone/>
              <a:defRPr/>
            </a:pPr>
            <a:r>
              <a:rPr lang="en-US" dirty="0" smtClean="0">
                <a:cs typeface="Arial" panose="020B0604020202020204" pitchFamily="34" charset="0"/>
              </a:rPr>
              <a:t>All </a:t>
            </a:r>
            <a:r>
              <a:rPr lang="en-US" dirty="0">
                <a:cs typeface="Arial" panose="020B0604020202020204" pitchFamily="34" charset="0"/>
              </a:rPr>
              <a:t>operational </a:t>
            </a:r>
            <a:r>
              <a:rPr lang="en-US" dirty="0" smtClean="0">
                <a:cs typeface="Arial" panose="020B0604020202020204" pitchFamily="34" charset="0"/>
              </a:rPr>
              <a:t>without </a:t>
            </a:r>
            <a:r>
              <a:rPr lang="en-US" dirty="0">
                <a:cs typeface="Arial" panose="020B0604020202020204" pitchFamily="34" charset="0"/>
              </a:rPr>
              <a:t>any credit </a:t>
            </a:r>
            <a:r>
              <a:rPr lang="en-US" dirty="0" smtClean="0">
                <a:cs typeface="Arial" panose="020B0604020202020204" pitchFamily="34" charset="0"/>
              </a:rPr>
              <a:t>impact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MCWG update to WMS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19200"/>
            <a:ext cx="82296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u="sng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40000" lnSpcReduction="20000"/>
          </a:bodyPr>
          <a:lstStyle/>
          <a:p>
            <a:pPr>
              <a:buFontTx/>
              <a:buChar char="-"/>
            </a:pPr>
            <a:r>
              <a:rPr lang="en-US" sz="5000" u="sng" dirty="0" smtClean="0"/>
              <a:t>Discuss </a:t>
            </a:r>
            <a:r>
              <a:rPr lang="en-US" sz="5000" u="sng" dirty="0"/>
              <a:t>concept to: Incorporate Real-Time Telemetered Net Generation for Non-Modeled Generation into Credit </a:t>
            </a:r>
            <a:r>
              <a:rPr lang="en-US" sz="5000" u="sng" dirty="0" smtClean="0"/>
              <a:t>Calculation</a:t>
            </a:r>
          </a:p>
          <a:p>
            <a:pPr>
              <a:buFontTx/>
              <a:buChar char="-"/>
            </a:pPr>
            <a:endParaRPr lang="en-US" sz="3300" u="sng" dirty="0"/>
          </a:p>
          <a:p>
            <a:pPr lvl="0"/>
            <a:r>
              <a:rPr lang="en-US" sz="3500" dirty="0"/>
              <a:t>It is difficult for non-modeled generation to hedge in the Day-Ahead market due to </a:t>
            </a:r>
            <a:r>
              <a:rPr lang="en-US" sz="3500" dirty="0" smtClean="0"/>
              <a:t>potential </a:t>
            </a:r>
            <a:r>
              <a:rPr lang="en-US" sz="3500" dirty="0"/>
              <a:t>superfluous collateral calls during high priced Real-Time market </a:t>
            </a:r>
            <a:r>
              <a:rPr lang="en-US" sz="3500" dirty="0" smtClean="0"/>
              <a:t>events</a:t>
            </a:r>
          </a:p>
          <a:p>
            <a:pPr lvl="0"/>
            <a:endParaRPr lang="en-US" sz="3500" dirty="0"/>
          </a:p>
          <a:p>
            <a:r>
              <a:rPr lang="en-US" sz="3500" dirty="0" smtClean="0"/>
              <a:t>Current </a:t>
            </a:r>
            <a:r>
              <a:rPr lang="en-US" sz="3500" dirty="0"/>
              <a:t>ERCOT Credit (collateral) calculation doesn’t account for non-modeled generation in the real time estimates or in the initial settlements </a:t>
            </a:r>
            <a:r>
              <a:rPr lang="en-US" sz="3500" dirty="0" smtClean="0"/>
              <a:t>invoices</a:t>
            </a:r>
          </a:p>
          <a:p>
            <a:endParaRPr lang="en-US" sz="3500" dirty="0" smtClean="0"/>
          </a:p>
          <a:p>
            <a:pPr lvl="0"/>
            <a:r>
              <a:rPr lang="en-US" sz="3500" dirty="0"/>
              <a:t>The non-modeled generation is captured in the credit calculation once it is invoiced in the final settlement </a:t>
            </a:r>
            <a:r>
              <a:rPr lang="en-US" sz="3500" dirty="0" smtClean="0"/>
              <a:t>invoices</a:t>
            </a:r>
          </a:p>
          <a:p>
            <a:pPr lvl="0"/>
            <a:endParaRPr lang="en-US" sz="3500" dirty="0"/>
          </a:p>
          <a:p>
            <a:pPr lvl="0"/>
            <a:r>
              <a:rPr lang="en-US" sz="3500" dirty="0"/>
              <a:t>ERCOT does not know the true position of a QSE for a given operating day until the IDR meter data is submitted to them from the TDSP (once a month</a:t>
            </a:r>
            <a:r>
              <a:rPr lang="en-US" sz="3500" dirty="0" smtClean="0"/>
              <a:t>)</a:t>
            </a:r>
          </a:p>
          <a:p>
            <a:pPr lvl="0"/>
            <a:endParaRPr lang="en-US" sz="3500" dirty="0"/>
          </a:p>
          <a:p>
            <a:pPr lvl="0"/>
            <a:r>
              <a:rPr lang="en-US" sz="3500" dirty="0"/>
              <a:t>ERCOT does not know what the QSE have produced to offset any Day Ahead activity QSE may have undertaken, and thus, ERCOT requires a significant amount of collateral to back up their </a:t>
            </a:r>
            <a:r>
              <a:rPr lang="en-US" sz="3500" dirty="0" smtClean="0"/>
              <a:t>positions.  </a:t>
            </a:r>
          </a:p>
          <a:p>
            <a:pPr marL="0" lvl="0" indent="0">
              <a:buNone/>
            </a:pPr>
            <a:r>
              <a:rPr lang="en-US" sz="3500" dirty="0"/>
              <a:t> </a:t>
            </a:r>
            <a:r>
              <a:rPr lang="en-US" sz="3500" dirty="0" smtClean="0"/>
              <a:t>        As </a:t>
            </a:r>
            <a:r>
              <a:rPr lang="en-US" sz="3500" dirty="0"/>
              <a:t>a result</a:t>
            </a:r>
            <a:r>
              <a:rPr lang="en-US" sz="3500" dirty="0" smtClean="0"/>
              <a:t>:</a:t>
            </a:r>
          </a:p>
          <a:p>
            <a:pPr marL="0" lvl="0" indent="0">
              <a:buNone/>
            </a:pPr>
            <a:endParaRPr lang="en-US" sz="35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500" dirty="0"/>
              <a:t>Payments for energy aren’t received until the Final Statement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500" dirty="0"/>
              <a:t>55 days after the operating day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500" dirty="0"/>
              <a:t>A large part of calculating collateral calls stems from Invoice timing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656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MCWG update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u="sng" dirty="0"/>
              <a:t>Discuss concept to: Incorporate Real-Time Telemetered Net Generation for Non-Modeled Generation into Credit </a:t>
            </a:r>
            <a:r>
              <a:rPr lang="en-US" sz="2000" u="sng" dirty="0" smtClean="0"/>
              <a:t>Calculation (Conti.)</a:t>
            </a:r>
            <a:endParaRPr lang="en-US" sz="2000" u="sng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	The group </a:t>
            </a:r>
            <a:r>
              <a:rPr lang="en-US" sz="1800"/>
              <a:t>agreed </a:t>
            </a:r>
            <a:r>
              <a:rPr lang="en-US" sz="1800" smtClean="0"/>
              <a:t>include </a:t>
            </a:r>
            <a:r>
              <a:rPr lang="en-US" sz="1800" dirty="0"/>
              <a:t>non-modeled generation into the ERCOT credit calculation does </a:t>
            </a:r>
            <a:r>
              <a:rPr lang="en-US" sz="1800" dirty="0" smtClean="0"/>
              <a:t>benefit </a:t>
            </a:r>
            <a:r>
              <a:rPr lang="en-US" sz="1800" dirty="0"/>
              <a:t>the </a:t>
            </a:r>
            <a:r>
              <a:rPr lang="en-US" sz="1800" dirty="0" smtClean="0"/>
              <a:t>market, which can</a:t>
            </a:r>
            <a:endParaRPr lang="en-US" altLang="en-US" sz="1600" dirty="0" smtClean="0"/>
          </a:p>
          <a:p>
            <a:pPr lvl="2">
              <a:buFont typeface="Calibri" pitchFamily="34" charset="0"/>
              <a:buChar char="»"/>
              <a:defRPr/>
            </a:pPr>
            <a:r>
              <a:rPr lang="en-US" altLang="en-US" sz="2200" i="1" dirty="0" smtClean="0"/>
              <a:t> </a:t>
            </a:r>
            <a:r>
              <a:rPr lang="en-US" altLang="en-US" sz="1400" i="1" dirty="0" smtClean="0"/>
              <a:t>Increase Day-Ahead market liquidity due to increased participation of non-modeled generation in the Day-Ahead market</a:t>
            </a:r>
          </a:p>
          <a:p>
            <a:pPr lvl="2">
              <a:buFont typeface="Calibri" pitchFamily="34" charset="0"/>
              <a:buChar char="»"/>
              <a:defRPr/>
            </a:pPr>
            <a:r>
              <a:rPr lang="en-US" sz="1400" i="1" dirty="0" smtClean="0"/>
              <a:t>Allow ERCOT to gain near real-time transparency into non-modeled generation which could increase their ability in analyzing real-time system conditions</a:t>
            </a:r>
          </a:p>
          <a:p>
            <a:pPr lvl="2">
              <a:buFont typeface="Calibri" pitchFamily="34" charset="0"/>
              <a:buChar char="»"/>
              <a:defRPr/>
            </a:pPr>
            <a:r>
              <a:rPr lang="en-US" sz="1400" i="1" dirty="0" smtClean="0"/>
              <a:t>Allow ERCOT better understand the true position of the QSE by operating day and will  also better understand their cash flow</a:t>
            </a:r>
          </a:p>
          <a:p>
            <a:pPr lvl="2">
              <a:buFont typeface="Calibri" pitchFamily="34" charset="0"/>
              <a:buChar char="»"/>
              <a:defRPr/>
            </a:pPr>
            <a:r>
              <a:rPr lang="en-US" sz="1400" i="1" dirty="0" smtClean="0"/>
              <a:t>Help non-modeled generation QSE to better capture their credit exposure</a:t>
            </a:r>
          </a:p>
          <a:p>
            <a:pPr lvl="2">
              <a:buFont typeface="Calibri" pitchFamily="34" charset="0"/>
              <a:buChar char="»"/>
              <a:defRPr/>
            </a:pPr>
            <a:endParaRPr lang="en-US" sz="1400" dirty="0" smtClean="0"/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1800" i="1" dirty="0" smtClean="0"/>
              <a:t>Next Step</a:t>
            </a:r>
          </a:p>
          <a:p>
            <a:pPr lvl="2">
              <a:buFont typeface="Calibri" pitchFamily="34" charset="0"/>
              <a:buChar char="»"/>
              <a:defRPr/>
            </a:pPr>
            <a:r>
              <a:rPr lang="en-US" sz="1400" i="1" dirty="0" smtClean="0"/>
              <a:t>The group will further discuss this topic upon a draft NPRR post with ERCOT</a:t>
            </a:r>
            <a:endParaRPr lang="en-US" sz="1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569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073" y="381000"/>
            <a:ext cx="8229600" cy="838200"/>
          </a:xfrm>
        </p:spPr>
        <p:txBody>
          <a:bodyPr/>
          <a:lstStyle/>
          <a:p>
            <a:r>
              <a:rPr lang="en-US" dirty="0"/>
              <a:t>MCWG update to WMS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u="sng" dirty="0" smtClean="0"/>
              <a:t>Credit Exposure Summary of Distribution by Rating Group</a:t>
            </a:r>
          </a:p>
          <a:p>
            <a:endParaRPr lang="en-US" sz="2400" u="sng" dirty="0"/>
          </a:p>
          <a:p>
            <a:endParaRPr lang="en-US" sz="2400" u="sng" dirty="0" smtClean="0"/>
          </a:p>
          <a:p>
            <a:endParaRPr lang="en-US" sz="1800" u="sng" dirty="0"/>
          </a:p>
          <a:p>
            <a:endParaRPr lang="en-US" sz="1800" u="sng" dirty="0" smtClean="0"/>
          </a:p>
          <a:p>
            <a:endParaRPr lang="en-US" sz="1800" u="sng" dirty="0"/>
          </a:p>
          <a:p>
            <a:endParaRPr lang="en-US" sz="1800" u="sng" dirty="0" smtClean="0"/>
          </a:p>
          <a:p>
            <a:pPr marL="0" indent="0">
              <a:spcAft>
                <a:spcPts val="600"/>
              </a:spcAft>
              <a:buNone/>
            </a:pPr>
            <a:endParaRPr lang="en-US" sz="1800" b="1" dirty="0" smtClean="0"/>
          </a:p>
          <a:p>
            <a:pPr marL="0" indent="0">
              <a:spcAft>
                <a:spcPts val="600"/>
              </a:spcAft>
              <a:buNone/>
            </a:pPr>
            <a:endParaRPr lang="en-US" sz="1800" b="1" dirty="0"/>
          </a:p>
          <a:p>
            <a:pPr marL="0" indent="0">
              <a:spcAft>
                <a:spcPts val="600"/>
              </a:spcAft>
              <a:buNone/>
            </a:pPr>
            <a:endParaRPr lang="en-US" sz="1800" b="1" dirty="0" smtClean="0"/>
          </a:p>
          <a:p>
            <a:pPr marL="0" indent="0">
              <a:spcAft>
                <a:spcPts val="600"/>
              </a:spcAft>
              <a:buNone/>
            </a:pPr>
            <a:endParaRPr lang="en-US" sz="1800" b="1" dirty="0"/>
          </a:p>
          <a:p>
            <a:pPr marL="0" indent="0">
              <a:spcAft>
                <a:spcPts val="600"/>
              </a:spcAft>
              <a:buNone/>
            </a:pPr>
            <a:endParaRPr lang="en-US" sz="1800" b="1" dirty="0" smtClean="0"/>
          </a:p>
          <a:p>
            <a:pPr marL="0" indent="0">
              <a:spcAft>
                <a:spcPts val="600"/>
              </a:spcAft>
              <a:buNone/>
            </a:pPr>
            <a:endParaRPr lang="en-US" sz="1800" b="1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600" b="1" dirty="0" smtClean="0"/>
              <a:t>Changes </a:t>
            </a:r>
            <a:r>
              <a:rPr lang="en-US" sz="2600" b="1" dirty="0"/>
              <a:t>from Dec 2016 to Feb 2017</a:t>
            </a:r>
            <a:r>
              <a:rPr lang="en-US" sz="2600" baseline="30000" dirty="0"/>
              <a:t> </a:t>
            </a:r>
            <a:endParaRPr lang="en-US" sz="2600" b="1" dirty="0"/>
          </a:p>
          <a:p>
            <a:pPr lvl="1">
              <a:spcAft>
                <a:spcPts val="600"/>
              </a:spcAft>
            </a:pPr>
            <a:r>
              <a:rPr lang="en-US" sz="2200" dirty="0"/>
              <a:t>Number of active Counter-Parties has increased from 202 to 212.</a:t>
            </a:r>
          </a:p>
          <a:p>
            <a:pPr lvl="1">
              <a:spcAft>
                <a:spcPts val="600"/>
              </a:spcAft>
            </a:pPr>
            <a:r>
              <a:rPr lang="en-US" sz="2200" dirty="0"/>
              <a:t>Market-wide TPE has increased from 262 million to 277 million while market-wide Excess Collateral has decreased from 1,663 million to 1,646 million.</a:t>
            </a:r>
          </a:p>
          <a:p>
            <a:pPr lvl="1">
              <a:spcAft>
                <a:spcPts val="600"/>
              </a:spcAft>
            </a:pPr>
            <a:r>
              <a:rPr lang="en-US" sz="2200" dirty="0"/>
              <a:t>TPE of </a:t>
            </a:r>
            <a:r>
              <a:rPr lang="en-US" sz="2200" i="1" dirty="0"/>
              <a:t>Load and Gen </a:t>
            </a:r>
            <a:r>
              <a:rPr lang="en-US" sz="2200" dirty="0"/>
              <a:t>category has decreased by 6.3% while the TPE of </a:t>
            </a:r>
            <a:r>
              <a:rPr lang="en-US" sz="2200" i="1" dirty="0"/>
              <a:t>Gen only </a:t>
            </a:r>
            <a:r>
              <a:rPr lang="en-US" sz="2200" dirty="0"/>
              <a:t>category has increased by 5.5%.</a:t>
            </a:r>
          </a:p>
          <a:p>
            <a:pPr lvl="1">
              <a:spcAft>
                <a:spcPts val="600"/>
              </a:spcAft>
            </a:pPr>
            <a:r>
              <a:rPr lang="en-US" sz="2200" dirty="0"/>
              <a:t>The excess collateral increased by 3.6% for </a:t>
            </a:r>
            <a:r>
              <a:rPr lang="en-US" sz="2200" i="1" dirty="0"/>
              <a:t>Load and Gen</a:t>
            </a:r>
            <a:r>
              <a:rPr lang="en-US" sz="2200" dirty="0"/>
              <a:t> Category and decreased by 6% for </a:t>
            </a:r>
            <a:r>
              <a:rPr lang="en-US" sz="2200" i="1" dirty="0"/>
              <a:t>Traders</a:t>
            </a:r>
            <a:r>
              <a:rPr lang="en-US" sz="2200" dirty="0"/>
              <a:t>.</a:t>
            </a:r>
          </a:p>
          <a:p>
            <a:endParaRPr lang="en-US" sz="2400" u="sng" dirty="0" smtClean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573" y="1676400"/>
            <a:ext cx="7086600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2523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MCWG update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en-US" altLang="en-US" sz="2000" dirty="0"/>
              <a:t>ERCOT Credit Updates    </a:t>
            </a:r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r>
              <a:rPr lang="en-US" sz="1800" dirty="0" smtClean="0"/>
              <a:t>- CMM </a:t>
            </a:r>
            <a:r>
              <a:rPr lang="en-US" sz="1800" dirty="0"/>
              <a:t>Tech Refresh</a:t>
            </a:r>
          </a:p>
          <a:p>
            <a:pPr lvl="2"/>
            <a:r>
              <a:rPr lang="en-US" sz="1600" dirty="0"/>
              <a:t>Project (phrase 1) execution in process </a:t>
            </a:r>
          </a:p>
          <a:p>
            <a:pPr lvl="2"/>
            <a:r>
              <a:rPr lang="en-US" sz="1600" dirty="0"/>
              <a:t>Project (phrase 2) planning in process</a:t>
            </a:r>
          </a:p>
          <a:p>
            <a:pPr lvl="2"/>
            <a:r>
              <a:rPr lang="en-US" sz="1600" dirty="0"/>
              <a:t>After May 2018 continue:</a:t>
            </a:r>
          </a:p>
          <a:p>
            <a:pPr lvl="2"/>
            <a:r>
              <a:rPr lang="en-US" sz="1600" dirty="0"/>
              <a:t>Phase 2 - look into treasury function </a:t>
            </a:r>
          </a:p>
          <a:p>
            <a:pPr lvl="2"/>
            <a:r>
              <a:rPr lang="en-US" sz="1600" dirty="0"/>
              <a:t>Phase 3 -upgrade credit and look into improve the process</a:t>
            </a:r>
          </a:p>
          <a:p>
            <a:pPr lvl="1">
              <a:buFont typeface="Arial" charset="0"/>
              <a:buNone/>
            </a:pPr>
            <a:endParaRPr lang="en-US" altLang="en-US" sz="1600" dirty="0" smtClean="0"/>
          </a:p>
          <a:p>
            <a:pPr marL="457200" lvl="1" indent="0">
              <a:buNone/>
            </a:pPr>
            <a:r>
              <a:rPr lang="en-US" sz="1800" dirty="0" smtClean="0"/>
              <a:t>- Seasonal </a:t>
            </a:r>
            <a:r>
              <a:rPr lang="en-US" sz="1800" dirty="0"/>
              <a:t>Adjustment Factor (SAF) revision: </a:t>
            </a:r>
          </a:p>
          <a:p>
            <a:pPr lvl="2"/>
            <a:r>
              <a:rPr lang="en-US" sz="1600" dirty="0"/>
              <a:t>June 110%</a:t>
            </a:r>
          </a:p>
          <a:p>
            <a:pPr lvl="2"/>
            <a:r>
              <a:rPr lang="en-US" sz="1600" dirty="0"/>
              <a:t>July 125%</a:t>
            </a:r>
          </a:p>
          <a:p>
            <a:pPr lvl="2"/>
            <a:r>
              <a:rPr lang="en-US" sz="1600" dirty="0"/>
              <a:t>August 200%</a:t>
            </a:r>
          </a:p>
          <a:p>
            <a:pPr lvl="2"/>
            <a:r>
              <a:rPr lang="en-US" sz="1600" dirty="0"/>
              <a:t>September 100</a:t>
            </a:r>
            <a:r>
              <a:rPr lang="en-US" sz="1600" dirty="0" smtClean="0"/>
              <a:t>%</a:t>
            </a:r>
          </a:p>
          <a:p>
            <a:pPr lvl="2"/>
            <a:endParaRPr lang="en-US" altLang="en-US" sz="1600" dirty="0" smtClean="0"/>
          </a:p>
          <a:p>
            <a:pPr lvl="1">
              <a:buFont typeface="Arial" charset="0"/>
              <a:buNone/>
            </a:pPr>
            <a:r>
              <a:rPr lang="en-US" altLang="en-US" sz="1900" dirty="0" smtClean="0"/>
              <a:t>- </a:t>
            </a:r>
            <a:r>
              <a:rPr lang="en-US" altLang="en-US" sz="1800" dirty="0" smtClean="0"/>
              <a:t>Other Updates can be found at the April 19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ERCOT presentation at </a:t>
            </a:r>
            <a:r>
              <a:rPr lang="en-US" altLang="en-US" sz="1600" dirty="0" smtClean="0">
                <a:hlinkClick r:id="rId2"/>
              </a:rPr>
              <a:t>http</a:t>
            </a:r>
            <a:r>
              <a:rPr lang="en-US" altLang="en-US" sz="1600" dirty="0">
                <a:hlinkClick r:id="rId2"/>
              </a:rPr>
              <a:t>://</a:t>
            </a:r>
            <a:r>
              <a:rPr lang="en-US" altLang="en-US" sz="1600" dirty="0" smtClean="0">
                <a:hlinkClick r:id="rId2"/>
              </a:rPr>
              <a:t>ercot.com/calendar/2017/4/19/114049-CREDITWG-MCWG</a:t>
            </a:r>
            <a:endParaRPr lang="en-US" altLang="en-US" sz="1600" dirty="0" smtClean="0"/>
          </a:p>
          <a:p>
            <a:pPr lvl="1">
              <a:buFont typeface="Arial" charset="0"/>
              <a:buNone/>
            </a:pPr>
            <a:endParaRPr lang="en-US" alt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919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479</Words>
  <Application>Microsoft Office PowerPoint</Application>
  <PresentationFormat>On-screen Show (4:3)</PresentationFormat>
  <Paragraphs>86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  <vt:lpstr>MCWG update to WMS</vt:lpstr>
      <vt:lpstr>MCWG update to WMS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Wan, Josephine</cp:lastModifiedBy>
  <cp:revision>125</cp:revision>
  <dcterms:created xsi:type="dcterms:W3CDTF">2006-08-16T00:00:00Z</dcterms:created>
  <dcterms:modified xsi:type="dcterms:W3CDTF">2017-04-25T16:19:25Z</dcterms:modified>
</cp:coreProperties>
</file>