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328" r:id="rId9"/>
    <p:sldId id="307" r:id="rId10"/>
    <p:sldId id="327" r:id="rId11"/>
    <p:sldId id="310" r:id="rId12"/>
    <p:sldId id="32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11" d="100"/>
          <a:sy n="111" d="100"/>
        </p:scale>
        <p:origin x="120" y="22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52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19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Retail Project Update</a:t>
            </a:r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May </a:t>
            </a:r>
            <a:r>
              <a:rPr lang="en-US" dirty="0"/>
              <a:t>2</a:t>
            </a:r>
            <a:r>
              <a:rPr lang="en-US" dirty="0" smtClean="0"/>
              <a:t>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1219200"/>
            <a:ext cx="6934200" cy="3886200"/>
          </a:xfrm>
        </p:spPr>
        <p:txBody>
          <a:bodyPr/>
          <a:lstStyle/>
          <a:p>
            <a:r>
              <a:rPr lang="en-US" sz="2400" dirty="0" smtClean="0"/>
              <a:t>Project Portfolio </a:t>
            </a:r>
            <a:r>
              <a:rPr lang="en-US" sz="2400" dirty="0" smtClean="0"/>
              <a:t>Update</a:t>
            </a:r>
            <a:endParaRPr lang="en-US" sz="1800" dirty="0" smtClean="0"/>
          </a:p>
          <a:p>
            <a:pPr lvl="1"/>
            <a:r>
              <a:rPr lang="en-US" sz="1800" dirty="0" smtClean="0"/>
              <a:t>Retail </a:t>
            </a:r>
            <a:r>
              <a:rPr lang="en-US" sz="1800" dirty="0" smtClean="0"/>
              <a:t>Project </a:t>
            </a:r>
            <a:r>
              <a:rPr lang="en-US" sz="1800" dirty="0" smtClean="0"/>
              <a:t>Update</a:t>
            </a:r>
            <a:endParaRPr lang="en-US" sz="1800" dirty="0" smtClean="0"/>
          </a:p>
          <a:p>
            <a:pPr lvl="1"/>
            <a:r>
              <a:rPr lang="en-US" sz="1800" dirty="0" smtClean="0"/>
              <a:t>2017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2018 Release Targets</a:t>
            </a:r>
          </a:p>
          <a:p>
            <a:pPr lvl="1"/>
            <a:r>
              <a:rPr lang="en-US" sz="1800" dirty="0" smtClean="0"/>
              <a:t>2017 </a:t>
            </a:r>
            <a:r>
              <a:rPr lang="en-US" sz="1800" dirty="0"/>
              <a:t>Project </a:t>
            </a:r>
            <a:r>
              <a:rPr lang="en-US" sz="1800" dirty="0" smtClean="0"/>
              <a:t>Spending Forecast</a:t>
            </a:r>
            <a:endParaRPr lang="en-US" sz="1800" dirty="0"/>
          </a:p>
          <a:p>
            <a:pPr lvl="1"/>
            <a:endParaRPr lang="en-US" sz="1800" dirty="0" smtClean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3733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Retail </a:t>
            </a:r>
            <a:r>
              <a:rPr lang="en-US" sz="2200" b="1" dirty="0" smtClean="0">
                <a:solidFill>
                  <a:schemeClr val="accent1"/>
                </a:solidFill>
              </a:rPr>
              <a:t>Project </a:t>
            </a:r>
            <a:r>
              <a:rPr lang="en-US" sz="2200" dirty="0" smtClean="0"/>
              <a:t>Update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80626"/>
              </p:ext>
            </p:extLst>
          </p:nvPr>
        </p:nvGraphicFramePr>
        <p:xfrm>
          <a:off x="209191" y="914400"/>
          <a:ext cx="8686800" cy="4884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886200"/>
                <a:gridCol w="3200400"/>
              </a:tblGrid>
              <a:tr h="3809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 </a:t>
                      </a:r>
                      <a:r>
                        <a:rPr lang="en-US" baseline="0" dirty="0" smtClean="0"/>
                        <a:t>Request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Results /</a:t>
                      </a:r>
                      <a:r>
                        <a:rPr lang="en-US" baseline="0" dirty="0" smtClean="0"/>
                        <a:t> Status</a:t>
                      </a:r>
                      <a:endParaRPr lang="en-US" dirty="0"/>
                    </a:p>
                  </a:txBody>
                  <a:tcPr anchor="ctr"/>
                </a:tc>
              </a:tr>
              <a:tr h="4025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RMGRR126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Additional ERCOT Validations for CBCI File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Delivered in July 2016 with Mass Transition Acquisition</a:t>
                      </a:r>
                      <a:r>
                        <a:rPr lang="en-US" sz="1200" baseline="0" dirty="0" smtClean="0"/>
                        <a:t> Enhancements </a:t>
                      </a:r>
                      <a:r>
                        <a:rPr lang="en-US" sz="1200" dirty="0" smtClean="0"/>
                        <a:t>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4312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RMGRR137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Timeline and Completion Process for Correcting CBCI Files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Delivered in July 2016 with Mass Transition Acquisition</a:t>
                      </a:r>
                      <a:r>
                        <a:rPr lang="en-US" sz="1200" baseline="0" dirty="0" smtClean="0"/>
                        <a:t> Enhancements </a:t>
                      </a:r>
                      <a:r>
                        <a:rPr lang="en-US" sz="1200" dirty="0" smtClean="0"/>
                        <a:t>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4105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RMGRR127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Efficiencies for Acquisition Transfer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Delivered in December 2016 with Mass Transition Acquisition</a:t>
                      </a:r>
                      <a:r>
                        <a:rPr lang="en-US" sz="1200" baseline="0" dirty="0" smtClean="0"/>
                        <a:t> Enhancements </a:t>
                      </a:r>
                      <a:r>
                        <a:rPr lang="en-US" sz="1200" dirty="0" smtClean="0"/>
                        <a:t>project</a:t>
                      </a:r>
                    </a:p>
                  </a:txBody>
                  <a:tcPr anchor="ctr"/>
                </a:tc>
              </a:tr>
              <a:tr h="4146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RMGRR140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Efficiencies for Acquisition Transfer Process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Delivered in December 2016 with Mass Transition Acquisition</a:t>
                      </a:r>
                      <a:r>
                        <a:rPr lang="en-US" sz="1200" baseline="0" dirty="0" smtClean="0"/>
                        <a:t> Enhancements </a:t>
                      </a:r>
                      <a:r>
                        <a:rPr lang="en-US" sz="1200" dirty="0" smtClean="0"/>
                        <a:t>project</a:t>
                      </a:r>
                    </a:p>
                  </a:txBody>
                  <a:tcPr anchor="ctr"/>
                </a:tc>
              </a:tr>
              <a:tr h="347740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 smtClean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Mass</a:t>
                      </a:r>
                      <a:r>
                        <a:rPr lang="en-US" sz="1200" baseline="0" dirty="0" smtClean="0"/>
                        <a:t> Transition/Acquisition Enhancements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Currently</a:t>
                      </a:r>
                      <a:r>
                        <a:rPr lang="en-US" sz="1200" baseline="0" dirty="0" smtClean="0"/>
                        <a:t> in Execution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Go-live expected in June 2017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Initial releases delivered RRs noted above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3477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SCR786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Retail Market Test Environment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Delivered</a:t>
                      </a:r>
                      <a:r>
                        <a:rPr lang="en-US" sz="1200" baseline="0" dirty="0" smtClean="0"/>
                        <a:t> in December 2016</a:t>
                      </a:r>
                      <a:endParaRPr lang="en-US" sz="1200" dirty="0"/>
                    </a:p>
                  </a:txBody>
                  <a:tcPr anchor="ctr"/>
                </a:tc>
              </a:tr>
              <a:tr h="4082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RMGRR134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Allow AMS Data Submittal Process for TDSP-Read Non-Modeled Generators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Delivered in March</a:t>
                      </a:r>
                      <a:r>
                        <a:rPr lang="en-US" sz="1200" baseline="0" dirty="0" smtClean="0"/>
                        <a:t> 2017 – in stabilization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MarkeTrak</a:t>
                      </a:r>
                      <a:r>
                        <a:rPr lang="en-US" sz="1200" dirty="0" smtClean="0"/>
                        <a:t> Upgrade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Delivered in March</a:t>
                      </a:r>
                      <a:r>
                        <a:rPr lang="en-US" sz="1200" baseline="0" dirty="0" smtClean="0"/>
                        <a:t> 2017 – in stabilization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4679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EDI Translator and Mapping Replacement Assessment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Initiated in February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Recommendation</a:t>
                      </a:r>
                      <a:r>
                        <a:rPr lang="en-US" sz="1200" baseline="0" dirty="0" smtClean="0"/>
                        <a:t> expected in late 2017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43569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NPRR778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Modifications to Date Change and Cancellation Evaluation Window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Scheduled</a:t>
                      </a:r>
                      <a:r>
                        <a:rPr lang="en-US" sz="1200" baseline="0" dirty="0" smtClean="0"/>
                        <a:t> to </a:t>
                      </a:r>
                      <a:r>
                        <a:rPr lang="en-US" sz="1200" dirty="0" smtClean="0"/>
                        <a:t>initiate</a:t>
                      </a:r>
                      <a:r>
                        <a:rPr lang="en-US" sz="1200" baseline="0" dirty="0" smtClean="0"/>
                        <a:t> on 5/3/2017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Targeted for go-live in October 2017</a:t>
                      </a:r>
                      <a:endParaRPr lang="en-US" sz="12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53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2017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242966"/>
              </p:ext>
            </p:extLst>
          </p:nvPr>
        </p:nvGraphicFramePr>
        <p:xfrm>
          <a:off x="160280" y="838201"/>
          <a:ext cx="8839200" cy="3800855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3/7 – 3/9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5/1 – 5/11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6/27 – 6/29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8/29 – 8/31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10/31 – 11/2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12/5 – 12/7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NPRR272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RMGRR134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9" name="TextBox 13"/>
          <p:cNvSpPr txBox="1">
            <a:spLocks noChangeArrowheads="1"/>
          </p:cNvSpPr>
          <p:nvPr/>
        </p:nvSpPr>
        <p:spPr bwMode="auto">
          <a:xfrm>
            <a:off x="160280" y="4642442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679017"/>
              </p:ext>
            </p:extLst>
          </p:nvPr>
        </p:nvGraphicFramePr>
        <p:xfrm>
          <a:off x="168443" y="4908113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1812757"/>
                <a:gridCol w="1371600"/>
                <a:gridCol w="1447800"/>
                <a:gridCol w="4191000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NPRR776, NPRR808, NPRR809, NPRR810, NPRR812, PGRR052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082774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12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/9 – </a:t>
            </a:r>
            <a:r>
              <a:rPr lang="en-US" sz="1200" kern="0" dirty="0" smtClean="0"/>
              <a:t>12/10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3036069" y="4056088"/>
            <a:ext cx="1445612" cy="2308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/>
              <a:t>5/8</a:t>
            </a:r>
            <a:r>
              <a:rPr lang="en-US" sz="900" kern="0" dirty="0" smtClean="0">
                <a:solidFill>
                  <a:srgbClr val="FF0000"/>
                </a:solidFill>
              </a:rPr>
              <a:t> </a:t>
            </a:r>
            <a:r>
              <a:rPr lang="en-US" sz="900" kern="0" dirty="0" smtClean="0"/>
              <a:t>– NMMS</a:t>
            </a:r>
            <a:r>
              <a:rPr lang="en-US" sz="900" kern="0" dirty="0">
                <a:solidFill>
                  <a:srgbClr val="000000"/>
                </a:solidFill>
              </a:rPr>
              <a:t> </a:t>
            </a:r>
            <a:r>
              <a:rPr lang="en-US" sz="900" kern="0" dirty="0" smtClean="0">
                <a:solidFill>
                  <a:srgbClr val="000000"/>
                </a:solidFill>
              </a:rPr>
              <a:t>Upgrade</a:t>
            </a:r>
            <a:endParaRPr lang="en-US" sz="1200" kern="0" dirty="0" smtClean="0"/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596526" y="2838650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5/15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142466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 smtClean="0"/>
              <a:t>6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076812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11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/11 – </a:t>
            </a:r>
            <a:r>
              <a:rPr lang="en-US" sz="1200" kern="0" dirty="0" smtClean="0"/>
              <a:t>11/12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59071" y="1406086"/>
            <a:ext cx="3705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96407" y="1403222"/>
            <a:ext cx="37054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4509" y="1391700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400352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074313"/>
            <a:ext cx="1501431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9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/16 – 9/17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57646" y="3536735"/>
            <a:ext cx="14394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2/1</a:t>
            </a:r>
            <a:endParaRPr kumimoji="0" lang="en-US" sz="1200" i="0" u="non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56711" y="3150379"/>
            <a:ext cx="370549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79781" y="1391700"/>
            <a:ext cx="304892" cy="30623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5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7" name="Flowchart: Alternate Process 46"/>
          <p:cNvSpPr/>
          <p:nvPr/>
        </p:nvSpPr>
        <p:spPr>
          <a:xfrm>
            <a:off x="6160882" y="1387640"/>
            <a:ext cx="1383344" cy="250962"/>
          </a:xfrm>
          <a:prstGeom prst="flowChartAlternateProcess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Alternate Process 47"/>
          <p:cNvSpPr/>
          <p:nvPr/>
        </p:nvSpPr>
        <p:spPr>
          <a:xfrm>
            <a:off x="168443" y="2487290"/>
            <a:ext cx="1421792" cy="275820"/>
          </a:xfrm>
          <a:prstGeom prst="flowChartAlternateProcess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3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434491"/>
              </p:ext>
            </p:extLst>
          </p:nvPr>
        </p:nvGraphicFramePr>
        <p:xfrm>
          <a:off x="160280" y="838201"/>
          <a:ext cx="8839200" cy="4239767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SCR777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444984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(Retail</a:t>
            </a:r>
            <a:r>
              <a:rPr lang="en-US" sz="1000" kern="0" dirty="0">
                <a:solidFill>
                  <a:srgbClr val="000000"/>
                </a:solidFill>
              </a:rPr>
              <a:t>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150525" y="3455313"/>
            <a:ext cx="1444653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447526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439022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</a:t>
            </a:r>
            <a:r>
              <a:rPr lang="en-US" sz="1000" kern="0" dirty="0">
                <a:solidFill>
                  <a:srgbClr val="000000"/>
                </a:solidFill>
              </a:rPr>
              <a:t>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59071" y="1406086"/>
            <a:ext cx="3705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96407" y="1403222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4509" y="1391700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400352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436523"/>
            <a:ext cx="1501431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57276" y="1394984"/>
            <a:ext cx="3705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85319" y="3451036"/>
            <a:ext cx="1538507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1114575" y="2160138"/>
            <a:ext cx="1284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CMM Release 1</a:t>
            </a:r>
            <a:endParaRPr lang="en-US" sz="1200" i="1" dirty="0"/>
          </a:p>
        </p:txBody>
      </p:sp>
      <p:sp>
        <p:nvSpPr>
          <p:cNvPr id="4" name="Left Brace 3"/>
          <p:cNvSpPr/>
          <p:nvPr/>
        </p:nvSpPr>
        <p:spPr>
          <a:xfrm>
            <a:off x="1869991" y="1419678"/>
            <a:ext cx="193582" cy="17385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010400" cy="518318"/>
          </a:xfrm>
        </p:spPr>
        <p:txBody>
          <a:bodyPr/>
          <a:lstStyle/>
          <a:p>
            <a:r>
              <a:rPr lang="en-US" dirty="0" smtClean="0"/>
              <a:t>2017 Project Spending – Forecast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2017 PPL Budget  =  $20.5M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78" y="803945"/>
            <a:ext cx="8956523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0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3581400" cy="518318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3429000" y="2209800"/>
            <a:ext cx="3810000" cy="2743200"/>
          </a:xfrm>
        </p:spPr>
        <p:txBody>
          <a:bodyPr/>
          <a:lstStyle/>
          <a:p>
            <a:pPr marL="0" indent="0">
              <a:buNone/>
            </a:pPr>
            <a:r>
              <a:rPr lang="en-US" sz="8800" b="1" dirty="0" smtClean="0"/>
              <a:t>?</a:t>
            </a:r>
            <a:endParaRPr lang="en-US" sz="7200" b="1" dirty="0"/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8638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58910</TotalTime>
  <Words>698</Words>
  <Application>Microsoft Office PowerPoint</Application>
  <PresentationFormat>On-screen Show (4:3)</PresentationFormat>
  <Paragraphs>434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Retail Project Update</vt:lpstr>
      <vt:lpstr>2017 Release Targets – Board Approved NPRRs / SCRs / xGRRs </vt:lpstr>
      <vt:lpstr>2018 Release Targets – Board Approved NPRRs / SCRs / xGRRs </vt:lpstr>
      <vt:lpstr>2017 Project Spending – Forecast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554</cp:revision>
  <cp:lastPrinted>2017-04-12T18:01:40Z</cp:lastPrinted>
  <dcterms:created xsi:type="dcterms:W3CDTF">2016-01-21T15:20:31Z</dcterms:created>
  <dcterms:modified xsi:type="dcterms:W3CDTF">2017-04-25T20:23:02Z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