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4"/>
    <p:sldMasterId id="2147483648" r:id="rId5"/>
    <p:sldMasterId id="2147483661" r:id="rId6"/>
  </p:sldMasterIdLst>
  <p:notesMasterIdLst>
    <p:notesMasterId r:id="rId13"/>
  </p:notesMasterIdLst>
  <p:handoutMasterIdLst>
    <p:handoutMasterId r:id="rId14"/>
  </p:handoutMasterIdLst>
  <p:sldIdLst>
    <p:sldId id="260" r:id="rId7"/>
    <p:sldId id="266" r:id="rId8"/>
    <p:sldId id="265" r:id="rId9"/>
    <p:sldId id="259" r:id="rId10"/>
    <p:sldId id="267" r:id="rId11"/>
    <p:sldId id="268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4" d="100"/>
          <a:sy n="84" d="100"/>
        </p:scale>
        <p:origin x="1092" y="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1148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682"/>
            <a:ext cx="8382000" cy="518318"/>
          </a:xfrm>
          <a:prstGeom prst="rect">
            <a:avLst/>
          </a:prstGeom>
        </p:spPr>
        <p:txBody>
          <a:bodyPr/>
          <a:lstStyle>
            <a:lvl1pPr algn="l"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485323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43400" y="6569075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5257800" cy="5715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817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43999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7999"/>
          </a:xfrm>
          <a:prstGeom prst="rect">
            <a:avLst/>
          </a:prstGeom>
        </p:spPr>
      </p:pic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43400" y="6569075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54675" y="6527884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457700" y="6569075"/>
            <a:ext cx="228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5008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74166" y="2413338"/>
            <a:ext cx="564603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2017 Annual Validation	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Update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PWG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04.26.2017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2017 Annual Validation Task List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4034201"/>
              </p:ext>
            </p:extLst>
          </p:nvPr>
        </p:nvGraphicFramePr>
        <p:xfrm>
          <a:off x="628650" y="1295395"/>
          <a:ext cx="7886700" cy="4579912"/>
        </p:xfrm>
        <a:graphic>
          <a:graphicData uri="http://schemas.openxmlformats.org/drawingml/2006/table">
            <a:tbl>
              <a:tblPr/>
              <a:tblGrid>
                <a:gridCol w="611764"/>
                <a:gridCol w="2711979"/>
                <a:gridCol w="517646"/>
                <a:gridCol w="664051"/>
                <a:gridCol w="538561"/>
                <a:gridCol w="538561"/>
                <a:gridCol w="564705"/>
                <a:gridCol w="601307"/>
                <a:gridCol w="515904"/>
                <a:gridCol w="622222"/>
              </a:tblGrid>
              <a:tr h="268646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 dirty="0">
                          <a:effectLst/>
                          <a:latin typeface="MS Sans Serif"/>
                        </a:rPr>
                        <a:t> </a:t>
                      </a:r>
                    </a:p>
                  </a:txBody>
                  <a:tcPr marL="5235" marR="5235" marT="52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</a:rPr>
                        <a:t>Date Completed</a:t>
                      </a:r>
                    </a:p>
                  </a:txBody>
                  <a:tcPr marL="5235" marR="5235" marT="52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540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effectLst/>
                          <a:latin typeface="Arial" panose="020B0604020202020204" pitchFamily="34" charset="0"/>
                        </a:rPr>
                        <a:t>Due Date*</a:t>
                      </a:r>
                    </a:p>
                  </a:txBody>
                  <a:tcPr marL="5235" marR="5235" marT="52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effectLst/>
                          <a:latin typeface="Arial" panose="020B0604020202020204" pitchFamily="34" charset="0"/>
                        </a:rPr>
                        <a:t>2017 Residential Annual Validation Task List</a:t>
                      </a:r>
                    </a:p>
                  </a:txBody>
                  <a:tcPr marL="5235" marR="5235" marT="52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effectLst/>
                          <a:latin typeface="Arial" panose="020B0604020202020204" pitchFamily="34" charset="0"/>
                        </a:rPr>
                        <a:t>ERCOT</a:t>
                      </a:r>
                    </a:p>
                  </a:txBody>
                  <a:tcPr marL="5235" marR="5235" marT="52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effectLst/>
                          <a:latin typeface="Arial" panose="020B0604020202020204" pitchFamily="34" charset="0"/>
                        </a:rPr>
                        <a:t>AEP</a:t>
                      </a:r>
                    </a:p>
                  </a:txBody>
                  <a:tcPr marL="5235" marR="5235" marT="5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effectLst/>
                          <a:latin typeface="Arial" panose="020B0604020202020204" pitchFamily="34" charset="0"/>
                        </a:rPr>
                        <a:t>CNP</a:t>
                      </a:r>
                    </a:p>
                  </a:txBody>
                  <a:tcPr marL="5235" marR="5235" marT="5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effectLst/>
                          <a:latin typeface="Arial" panose="020B0604020202020204" pitchFamily="34" charset="0"/>
                        </a:rPr>
                        <a:t>ONCOR</a:t>
                      </a:r>
                    </a:p>
                  </a:txBody>
                  <a:tcPr marL="5235" marR="5235" marT="5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effectLst/>
                          <a:latin typeface="Arial" panose="020B0604020202020204" pitchFamily="34" charset="0"/>
                        </a:rPr>
                        <a:t>SHRY McAllen</a:t>
                      </a:r>
                    </a:p>
                  </a:txBody>
                  <a:tcPr marL="5235" marR="5235" marT="5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effectLst/>
                          <a:latin typeface="Arial" panose="020B0604020202020204" pitchFamily="34" charset="0"/>
                        </a:rPr>
                        <a:t>SHRY</a:t>
                      </a:r>
                    </a:p>
                  </a:txBody>
                  <a:tcPr marL="5235" marR="5235" marT="5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effectLst/>
                          <a:latin typeface="Arial" panose="020B0604020202020204" pitchFamily="34" charset="0"/>
                        </a:rPr>
                        <a:t>TNMP</a:t>
                      </a:r>
                    </a:p>
                  </a:txBody>
                  <a:tcPr marL="5235" marR="5235" marT="5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effectLst/>
                          <a:latin typeface="Arial" panose="020B0604020202020204" pitchFamily="34" charset="0"/>
                        </a:rPr>
                        <a:t>Nueces</a:t>
                      </a:r>
                    </a:p>
                  </a:txBody>
                  <a:tcPr marL="5235" marR="5235" marT="5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7142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03/30/2017</a:t>
                      </a:r>
                    </a:p>
                  </a:txBody>
                  <a:tcPr marL="5235" marR="5235" marT="52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effectLst/>
                          <a:latin typeface="Arial" panose="020B0604020202020204" pitchFamily="34" charset="0"/>
                        </a:rPr>
                        <a:t>ERCOT to provide list of ESI IDs to TDSPs</a:t>
                      </a:r>
                    </a:p>
                  </a:txBody>
                  <a:tcPr marL="5235" marR="5235" marT="5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NM</a:t>
                      </a:r>
                    </a:p>
                  </a:txBody>
                  <a:tcPr marL="5235" marR="5235" marT="52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2666782</a:t>
                      </a:r>
                    </a:p>
                  </a:txBody>
                  <a:tcPr marL="5235" marR="5235" marT="52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2666785</a:t>
                      </a:r>
                    </a:p>
                  </a:txBody>
                  <a:tcPr marL="5235" marR="5235" marT="5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2666787</a:t>
                      </a:r>
                    </a:p>
                  </a:txBody>
                  <a:tcPr marL="5235" marR="5235" marT="5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2666794</a:t>
                      </a:r>
                    </a:p>
                  </a:txBody>
                  <a:tcPr marL="5235" marR="5235" marT="5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2666793</a:t>
                      </a:r>
                    </a:p>
                  </a:txBody>
                  <a:tcPr marL="5235" marR="5235" marT="5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2666792</a:t>
                      </a:r>
                    </a:p>
                  </a:txBody>
                  <a:tcPr marL="5235" marR="5235" marT="5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2666789</a:t>
                      </a:r>
                    </a:p>
                  </a:txBody>
                  <a:tcPr marL="5235" marR="5235" marT="5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</a:tr>
              <a:tr h="17142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04/10/2017</a:t>
                      </a:r>
                    </a:p>
                  </a:txBody>
                  <a:tcPr marL="5235" marR="5235" marT="52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effectLst/>
                          <a:latin typeface="Arial" panose="020B0604020202020204" pitchFamily="34" charset="0"/>
                        </a:rPr>
                        <a:t>TDSPs to provide finalized list of ESI IDs to ERCOT</a:t>
                      </a:r>
                    </a:p>
                  </a:txBody>
                  <a:tcPr marL="5235" marR="5235" marT="5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35" marR="5235" marT="52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4/5/2017</a:t>
                      </a:r>
                    </a:p>
                  </a:txBody>
                  <a:tcPr marL="5235" marR="5235" marT="5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4/3/2017</a:t>
                      </a:r>
                    </a:p>
                  </a:txBody>
                  <a:tcPr marL="5235" marR="5235" marT="5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4/7/2017</a:t>
                      </a:r>
                    </a:p>
                  </a:txBody>
                  <a:tcPr marL="5235" marR="5235" marT="5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4/11/2017</a:t>
                      </a:r>
                    </a:p>
                  </a:txBody>
                  <a:tcPr marL="5235" marR="5235" marT="5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4/11/2017</a:t>
                      </a:r>
                    </a:p>
                  </a:txBody>
                  <a:tcPr marL="5235" marR="5235" marT="5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4/6/2017</a:t>
                      </a:r>
                    </a:p>
                  </a:txBody>
                  <a:tcPr marL="5235" marR="5235" marT="5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4/18/2017</a:t>
                      </a:r>
                    </a:p>
                  </a:txBody>
                  <a:tcPr marL="5235" marR="5235" marT="5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30435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04/15/2017</a:t>
                      </a:r>
                    </a:p>
                  </a:txBody>
                  <a:tcPr marL="5235" marR="5235" marT="52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effectLst/>
                          <a:latin typeface="Arial" panose="020B0604020202020204" pitchFamily="34" charset="0"/>
                        </a:rPr>
                        <a:t>Market Notice announcing lists are available to CR of record</a:t>
                      </a:r>
                    </a:p>
                  </a:txBody>
                  <a:tcPr marL="5235" marR="5235" marT="5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BB</a:t>
                      </a:r>
                    </a:p>
                  </a:txBody>
                  <a:tcPr marL="5235" marR="5235" marT="52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35" marR="5235" marT="52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142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04/15/2017</a:t>
                      </a:r>
                    </a:p>
                  </a:txBody>
                  <a:tcPr marL="5235" marR="5235" marT="52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effectLst/>
                          <a:latin typeface="Arial" panose="020B0604020202020204" pitchFamily="34" charset="0"/>
                        </a:rPr>
                        <a:t>TDSPs to begin submitting 814_20 transactions</a:t>
                      </a:r>
                    </a:p>
                  </a:txBody>
                  <a:tcPr marL="5235" marR="5235" marT="5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35" marR="5235" marT="52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35" marR="5235" marT="52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35" marR="5235" marT="52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35" marR="5235" marT="52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35" marR="5235" marT="52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35" marR="5235" marT="52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35" marR="5235" marT="52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35" marR="5235" marT="52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17142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09/30/2017</a:t>
                      </a:r>
                    </a:p>
                  </a:txBody>
                  <a:tcPr marL="5235" marR="5235" marT="52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TDSPs to complete submissions of all 814_20 transactions</a:t>
                      </a:r>
                    </a:p>
                  </a:txBody>
                  <a:tcPr marL="5235" marR="5235" marT="5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35" marR="5235" marT="52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35" marR="5235" marT="5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35" marR="5235" marT="5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35" marR="5235" marT="5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35" marR="5235" marT="5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35" marR="5235" marT="52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35" marR="5235" marT="52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17142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10/02/2017</a:t>
                      </a:r>
                    </a:p>
                  </a:txBody>
                  <a:tcPr marL="5235" marR="5235" marT="52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ERCOT completes review of expected database changes</a:t>
                      </a:r>
                    </a:p>
                  </a:txBody>
                  <a:tcPr marL="5235" marR="5235" marT="5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35" marR="5235" marT="52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35" marR="5235" marT="52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5377">
                <a:tc gridSpan="10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35" marR="5235" marT="52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189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effectLst/>
                          <a:latin typeface="Arial" panose="020B0604020202020204" pitchFamily="34" charset="0"/>
                        </a:rPr>
                        <a:t>Due Date*</a:t>
                      </a:r>
                    </a:p>
                  </a:txBody>
                  <a:tcPr marL="5235" marR="5235" marT="52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effectLst/>
                          <a:latin typeface="Arial" panose="020B0604020202020204" pitchFamily="34" charset="0"/>
                        </a:rPr>
                        <a:t>2017 Business Annual Validation Task List</a:t>
                      </a:r>
                    </a:p>
                  </a:txBody>
                  <a:tcPr marL="5235" marR="5235" marT="523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35" marR="5235" marT="52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35" marR="5235" marT="52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35" marR="5235" marT="52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35" marR="5235" marT="523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35" marR="5235" marT="523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35" marR="5235" marT="523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35" marR="5235" marT="523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35" marR="5235" marT="52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7142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effectLst/>
                          <a:latin typeface="Arial" panose="020B0604020202020204" pitchFamily="34" charset="0"/>
                        </a:rPr>
                        <a:t>03/30/2017</a:t>
                      </a:r>
                    </a:p>
                  </a:txBody>
                  <a:tcPr marL="5235" marR="5235" marT="52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ERCOT to provide list of ESI IDs to TDSPs</a:t>
                      </a:r>
                    </a:p>
                  </a:txBody>
                  <a:tcPr marL="5235" marR="5235" marT="5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NM</a:t>
                      </a:r>
                    </a:p>
                  </a:txBody>
                  <a:tcPr marL="5235" marR="5235" marT="52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2666782</a:t>
                      </a:r>
                    </a:p>
                  </a:txBody>
                  <a:tcPr marL="5235" marR="5235" marT="52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2666785</a:t>
                      </a:r>
                    </a:p>
                  </a:txBody>
                  <a:tcPr marL="5235" marR="5235" marT="5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2666787</a:t>
                      </a:r>
                    </a:p>
                  </a:txBody>
                  <a:tcPr marL="5235" marR="5235" marT="523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2666793</a:t>
                      </a:r>
                    </a:p>
                  </a:txBody>
                  <a:tcPr marL="5235" marR="5235" marT="52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2666792</a:t>
                      </a:r>
                    </a:p>
                  </a:txBody>
                  <a:tcPr marL="5235" marR="5235" marT="52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2666789</a:t>
                      </a:r>
                    </a:p>
                  </a:txBody>
                  <a:tcPr marL="5235" marR="5235" marT="5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</a:tr>
              <a:tr h="17142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effectLst/>
                          <a:latin typeface="Arial" panose="020B0604020202020204" pitchFamily="34" charset="0"/>
                        </a:rPr>
                        <a:t>03/30/2017</a:t>
                      </a:r>
                    </a:p>
                  </a:txBody>
                  <a:tcPr marL="5235" marR="5235" marT="52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ERCOT Provides Qtr Validation Lists to TDSPs (BUS Only)</a:t>
                      </a:r>
                    </a:p>
                  </a:txBody>
                  <a:tcPr marL="5235" marR="5235" marT="5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BB</a:t>
                      </a:r>
                    </a:p>
                  </a:txBody>
                  <a:tcPr marL="5235" marR="5235" marT="52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2666812</a:t>
                      </a:r>
                    </a:p>
                  </a:txBody>
                  <a:tcPr marL="5235" marR="5235" marT="52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2666820</a:t>
                      </a:r>
                    </a:p>
                  </a:txBody>
                  <a:tcPr marL="5235" marR="5235" marT="52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2666829</a:t>
                      </a:r>
                    </a:p>
                  </a:txBody>
                  <a:tcPr marL="5235" marR="5235" marT="52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2666847</a:t>
                      </a:r>
                    </a:p>
                  </a:txBody>
                  <a:tcPr marL="5235" marR="5235" marT="52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2666836</a:t>
                      </a:r>
                    </a:p>
                  </a:txBody>
                  <a:tcPr marL="5235" marR="5235" marT="52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35" marR="5235" marT="52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</a:tr>
              <a:tr h="17142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effectLst/>
                          <a:latin typeface="Arial" panose="020B0604020202020204" pitchFamily="34" charset="0"/>
                        </a:rPr>
                        <a:t>04/10/2017</a:t>
                      </a:r>
                    </a:p>
                  </a:txBody>
                  <a:tcPr marL="5235" marR="5235" marT="52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TDSPs to provide finalized list of ESI IDs to ERCOT</a:t>
                      </a:r>
                    </a:p>
                  </a:txBody>
                  <a:tcPr marL="5235" marR="5235" marT="5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35" marR="5235" marT="52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4/5/2017</a:t>
                      </a:r>
                    </a:p>
                  </a:txBody>
                  <a:tcPr marL="5235" marR="5235" marT="52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4/4/2017</a:t>
                      </a:r>
                    </a:p>
                  </a:txBody>
                  <a:tcPr marL="5235" marR="5235" marT="52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4/7/2017</a:t>
                      </a:r>
                    </a:p>
                  </a:txBody>
                  <a:tcPr marL="5235" marR="5235" marT="52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4/11/2017</a:t>
                      </a:r>
                    </a:p>
                  </a:txBody>
                  <a:tcPr marL="5235" marR="5235" marT="52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4/6/2017</a:t>
                      </a:r>
                    </a:p>
                  </a:txBody>
                  <a:tcPr marL="5235" marR="5235" marT="52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4/18/2017</a:t>
                      </a:r>
                    </a:p>
                  </a:txBody>
                  <a:tcPr marL="5235" marR="5235" marT="52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30435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effectLst/>
                          <a:latin typeface="Arial" panose="020B0604020202020204" pitchFamily="34" charset="0"/>
                        </a:rPr>
                        <a:t>04/15/2017</a:t>
                      </a:r>
                    </a:p>
                  </a:txBody>
                  <a:tcPr marL="5235" marR="5235" marT="52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Market Notice announcing lists are available to CR of record</a:t>
                      </a:r>
                    </a:p>
                  </a:txBody>
                  <a:tcPr marL="5235" marR="5235" marT="5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BB</a:t>
                      </a:r>
                    </a:p>
                  </a:txBody>
                  <a:tcPr marL="5235" marR="5235" marT="52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35" marR="5235" marT="52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142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effectLst/>
                          <a:latin typeface="Arial" panose="020B0604020202020204" pitchFamily="34" charset="0"/>
                        </a:rPr>
                        <a:t>04/15/2017</a:t>
                      </a:r>
                    </a:p>
                  </a:txBody>
                  <a:tcPr marL="5235" marR="5235" marT="52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TDSPs to begin submitting 814_20 transactions</a:t>
                      </a:r>
                    </a:p>
                  </a:txBody>
                  <a:tcPr marL="5235" marR="5235" marT="5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35" marR="5235" marT="52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35" marR="5235" marT="52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35" marR="5235" marT="5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35" marR="5235" marT="5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35" marR="5235" marT="5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35" marR="5235" marT="5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35" marR="5235" marT="5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35" marR="5235" marT="5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17142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effectLst/>
                          <a:latin typeface="Arial" panose="020B0604020202020204" pitchFamily="34" charset="0"/>
                        </a:rPr>
                        <a:t>09/30/2017</a:t>
                      </a:r>
                    </a:p>
                  </a:txBody>
                  <a:tcPr marL="5235" marR="5235" marT="52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TDSPs to complete submissions of all 814_20 transactions</a:t>
                      </a:r>
                    </a:p>
                  </a:txBody>
                  <a:tcPr marL="5235" marR="5235" marT="5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35" marR="5235" marT="52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35" marR="5235" marT="52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35" marR="5235" marT="5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35" marR="5235" marT="5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35" marR="5235" marT="5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35" marR="5235" marT="5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35" marR="5235" marT="5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35" marR="5235" marT="5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17142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effectLst/>
                          <a:latin typeface="Arial" panose="020B0604020202020204" pitchFamily="34" charset="0"/>
                        </a:rPr>
                        <a:t>09/30/2016</a:t>
                      </a:r>
                    </a:p>
                  </a:txBody>
                  <a:tcPr marL="5235" marR="5235" marT="52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Complete Quarterly Validations</a:t>
                      </a:r>
                    </a:p>
                  </a:txBody>
                  <a:tcPr marL="5235" marR="5235" marT="5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BB</a:t>
                      </a:r>
                    </a:p>
                  </a:txBody>
                  <a:tcPr marL="5235" marR="5235" marT="52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4/12/2017</a:t>
                      </a:r>
                    </a:p>
                  </a:txBody>
                  <a:tcPr marL="5235" marR="5235" marT="52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35" marR="5235" marT="52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35" marR="5235" marT="52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4/17/2017</a:t>
                      </a:r>
                    </a:p>
                  </a:txBody>
                  <a:tcPr marL="5235" marR="5235" marT="52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4/20/2017</a:t>
                      </a:r>
                    </a:p>
                  </a:txBody>
                  <a:tcPr marL="5235" marR="5235" marT="52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35" marR="5235" marT="52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17142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effectLst/>
                          <a:latin typeface="Arial" panose="020B0604020202020204" pitchFamily="34" charset="0"/>
                        </a:rPr>
                        <a:t>10/02/2017</a:t>
                      </a:r>
                    </a:p>
                  </a:txBody>
                  <a:tcPr marL="5235" marR="5235" marT="52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ERCOT to review database for expected changes</a:t>
                      </a:r>
                    </a:p>
                  </a:txBody>
                  <a:tcPr marL="5235" marR="5235" marT="5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35" marR="5235" marT="52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MT</a:t>
                      </a:r>
                    </a:p>
                  </a:txBody>
                  <a:tcPr marL="5235" marR="5235" marT="52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MT</a:t>
                      </a:r>
                    </a:p>
                  </a:txBody>
                  <a:tcPr marL="5235" marR="5235" marT="523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MT</a:t>
                      </a:r>
                    </a:p>
                  </a:txBody>
                  <a:tcPr marL="5235" marR="5235" marT="523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MT</a:t>
                      </a:r>
                    </a:p>
                  </a:txBody>
                  <a:tcPr marL="5235" marR="5235" marT="523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MT</a:t>
                      </a:r>
                    </a:p>
                  </a:txBody>
                  <a:tcPr marL="5235" marR="5235" marT="523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MT</a:t>
                      </a:r>
                    </a:p>
                  </a:txBody>
                  <a:tcPr marL="5235" marR="5235" marT="523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MT</a:t>
                      </a:r>
                    </a:p>
                  </a:txBody>
                  <a:tcPr marL="5235" marR="5235" marT="523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</a:tr>
              <a:tr h="17142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effectLst/>
                          <a:latin typeface="Arial" panose="020B0604020202020204" pitchFamily="34" charset="0"/>
                        </a:rPr>
                        <a:t>10/02/2017</a:t>
                      </a:r>
                    </a:p>
                  </a:txBody>
                  <a:tcPr marL="5235" marR="5235" marT="52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All TDSPs have submitted at least 99% of changes</a:t>
                      </a:r>
                    </a:p>
                  </a:txBody>
                  <a:tcPr marL="5235" marR="5235" marT="5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35" marR="5235" marT="52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35" marR="5235" marT="52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35" marR="5235" marT="5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35" marR="5235" marT="5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35" marR="5235" marT="5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35" marR="5235" marT="5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35" marR="5235" marT="5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35" marR="5235" marT="5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17142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effectLst/>
                          <a:latin typeface="Arial" panose="020B0604020202020204" pitchFamily="34" charset="0"/>
                        </a:rPr>
                        <a:t>11/02/2016</a:t>
                      </a:r>
                    </a:p>
                  </a:txBody>
                  <a:tcPr marL="5235" marR="5235" marT="52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Initial Weather Responsiveness Report Produced</a:t>
                      </a:r>
                    </a:p>
                  </a:txBody>
                  <a:tcPr marL="5235" marR="5235" marT="5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35" marR="5235" marT="52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 rowSpan="3" gridSpan="7"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35" marR="5235" marT="52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142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effectLst/>
                          <a:latin typeface="Arial" panose="020B0604020202020204" pitchFamily="34" charset="0"/>
                        </a:rPr>
                        <a:t>01/02/2016</a:t>
                      </a:r>
                    </a:p>
                  </a:txBody>
                  <a:tcPr marL="5235" marR="5235" marT="52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Weather Responsiveness Overdue Report Produced</a:t>
                      </a:r>
                    </a:p>
                  </a:txBody>
                  <a:tcPr marL="5235" marR="5235" marT="5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35" marR="5235" marT="52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 gridSpan="7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142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effectLst/>
                          <a:latin typeface="Arial" panose="020B0604020202020204" pitchFamily="34" charset="0"/>
                        </a:rPr>
                        <a:t>Monthly</a:t>
                      </a:r>
                    </a:p>
                  </a:txBody>
                  <a:tcPr marL="5235" marR="5235" marT="52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Continue Overdue Reporting Until All Complete</a:t>
                      </a:r>
                    </a:p>
                  </a:txBody>
                  <a:tcPr marL="5235" marR="5235" marT="5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35" marR="5235" marT="52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 gridSpan="7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7112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700" b="1" i="1" u="none" strike="noStrike" dirty="0">
                          <a:effectLst/>
                          <a:latin typeface="Arial" panose="020B0604020202020204" pitchFamily="34" charset="0"/>
                        </a:rPr>
                        <a:t>* If the date falls on a weekend or holiday, please use the following business day as deadline.</a:t>
                      </a:r>
                    </a:p>
                  </a:txBody>
                  <a:tcPr marL="5235" marR="5235" marT="523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effectLst/>
                        <a:latin typeface="MS Sans Serif"/>
                      </a:endParaRPr>
                    </a:p>
                  </a:txBody>
                  <a:tcPr marL="5235" marR="5235" marT="523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effectLst/>
                        <a:latin typeface="MS Sans Serif"/>
                      </a:endParaRPr>
                    </a:p>
                  </a:txBody>
                  <a:tcPr marL="5235" marR="5235" marT="523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effectLst/>
                        <a:latin typeface="MS Sans Serif"/>
                      </a:endParaRPr>
                    </a:p>
                  </a:txBody>
                  <a:tcPr marL="5235" marR="5235" marT="523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effectLst/>
                        <a:latin typeface="MS Sans Serif"/>
                      </a:endParaRPr>
                    </a:p>
                  </a:txBody>
                  <a:tcPr marL="5235" marR="5235" marT="523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effectLst/>
                        <a:latin typeface="MS Sans Serif"/>
                      </a:endParaRPr>
                    </a:p>
                  </a:txBody>
                  <a:tcPr marL="5235" marR="5235" marT="523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effectLst/>
                        <a:latin typeface="MS Sans Serif"/>
                      </a:endParaRPr>
                    </a:p>
                  </a:txBody>
                  <a:tcPr marL="5235" marR="5235" marT="523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500" b="1" i="0" u="none" strike="noStrike" dirty="0">
                          <a:effectLst/>
                          <a:latin typeface="MS Sans Serif"/>
                        </a:rPr>
                        <a:t>Update:4/24/2017</a:t>
                      </a:r>
                    </a:p>
                  </a:txBody>
                  <a:tcPr marL="5235" marR="5235" marT="523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9239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3D5F5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Summary of RES Changes by Weather Zone</a:t>
            </a:r>
            <a:br>
              <a:rPr lang="en-US" dirty="0">
                <a:solidFill>
                  <a:srgbClr val="3D5F5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7489392"/>
              </p:ext>
            </p:extLst>
          </p:nvPr>
        </p:nvGraphicFramePr>
        <p:xfrm>
          <a:off x="228599" y="1143000"/>
          <a:ext cx="8458202" cy="5047824"/>
        </p:xfrm>
        <a:graphic>
          <a:graphicData uri="http://schemas.openxmlformats.org/drawingml/2006/table">
            <a:tbl>
              <a:tblPr/>
              <a:tblGrid>
                <a:gridCol w="794677"/>
                <a:gridCol w="637315"/>
                <a:gridCol w="637315"/>
                <a:gridCol w="456351"/>
                <a:gridCol w="133758"/>
                <a:gridCol w="542899"/>
                <a:gridCol w="542899"/>
                <a:gridCol w="448481"/>
                <a:gridCol w="314724"/>
                <a:gridCol w="802546"/>
                <a:gridCol w="676655"/>
                <a:gridCol w="802546"/>
                <a:gridCol w="133758"/>
                <a:gridCol w="511426"/>
                <a:gridCol w="511426"/>
                <a:gridCol w="511426"/>
              </a:tblGrid>
              <a:tr h="267399">
                <a:tc gridSpan="16"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Annual Validation 2017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054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RESHI to RESLO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RESLO to RESHI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054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AMS Count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NIDR COUNT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AMS Count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NIDR COUNT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054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AV 2017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AV 2016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AV 2015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AV 2017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AV 2016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AV 2015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AV 2017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AV 2016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AV 2015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AV 2017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AV 2016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AV 2015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</a:tr>
              <a:tr h="26888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Coast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30,205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14,274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18,885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57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75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143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17,113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25,006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67,636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86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81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120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54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East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3,424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7,092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572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231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147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156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1,465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2,759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5,323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78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120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166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54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Far West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2,052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2,430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3,282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488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517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3,302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4,396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4,517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754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1,728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3,873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88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North Central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30,935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33,645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308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1,989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1,147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1,822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15,711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42,451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70,977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927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1,049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1,668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54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North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2,039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3,541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103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167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93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140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1,168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2,278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3,760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76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128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198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88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South Central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3,064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2,957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1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31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23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26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822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2,012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1,927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13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16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23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88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South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16,593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14,293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11,254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1,609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609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551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3,255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9,670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14,008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926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409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496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54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West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2,973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2,611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558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512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281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874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1,025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1,887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3,500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229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158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94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54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</a:tr>
              <a:tr h="26888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Total Changes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91,285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80,843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31,681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7,878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2,863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4,229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43,861 </a:t>
                      </a:r>
                    </a:p>
                  </a:txBody>
                  <a:tcPr marL="6427" marR="6427" marT="642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90,459 </a:t>
                      </a:r>
                    </a:p>
                  </a:txBody>
                  <a:tcPr marL="6427" marR="6427" marT="642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171,648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3,089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3,689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6,638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122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</a:tr>
              <a:tr h="193122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Percent Changes- Annual Validation </a:t>
                      </a:r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2017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6427" marR="6427" marT="64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</a:tr>
              <a:tr h="2011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AMS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NIDR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Total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</a:tr>
              <a:tr h="222832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Total Changes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135,146 </a:t>
                      </a:r>
                    </a:p>
                  </a:txBody>
                  <a:tcPr marL="6427" marR="6427" marT="642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10,967 </a:t>
                      </a:r>
                    </a:p>
                  </a:txBody>
                  <a:tcPr marL="6427" marR="6427" marT="642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146,113 </a:t>
                      </a:r>
                    </a:p>
                  </a:txBody>
                  <a:tcPr marL="6427" marR="6427" marT="642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</a:tr>
              <a:tr h="506572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Total RES ESI IDS in </a:t>
                      </a:r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2017 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Population</a:t>
                      </a:r>
                    </a:p>
                  </a:txBody>
                  <a:tcPr marL="6427" marR="6427" marT="642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6,139,971 </a:t>
                      </a:r>
                    </a:p>
                  </a:txBody>
                  <a:tcPr marL="6427" marR="6427" marT="64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258,009 </a:t>
                      </a:r>
                    </a:p>
                  </a:txBody>
                  <a:tcPr marL="6427" marR="6427" marT="64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6,397,980 </a:t>
                      </a:r>
                    </a:p>
                  </a:txBody>
                  <a:tcPr marL="6427" marR="6427" marT="642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</a:tr>
              <a:tr h="340191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Percent Change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2.20%</a:t>
                      </a:r>
                    </a:p>
                  </a:txBody>
                  <a:tcPr marL="6427" marR="6427" marT="64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4.25%</a:t>
                      </a:r>
                    </a:p>
                  </a:txBody>
                  <a:tcPr marL="6427" marR="6427" marT="64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2.28%</a:t>
                      </a:r>
                    </a:p>
                  </a:txBody>
                  <a:tcPr marL="6427" marR="6427" marT="642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</a:tr>
              <a:tr h="155982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9400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4577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rgbClr val="3D5F5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Residential Count Summary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3079666"/>
              </p:ext>
            </p:extLst>
          </p:nvPr>
        </p:nvGraphicFramePr>
        <p:xfrm>
          <a:off x="1295400" y="1295400"/>
          <a:ext cx="6370420" cy="4364584"/>
        </p:xfrm>
        <a:graphic>
          <a:graphicData uri="http://schemas.openxmlformats.org/drawingml/2006/table">
            <a:tbl>
              <a:tblPr/>
              <a:tblGrid>
                <a:gridCol w="709616"/>
                <a:gridCol w="564468"/>
                <a:gridCol w="620914"/>
                <a:gridCol w="451574"/>
                <a:gridCol w="129021"/>
                <a:gridCol w="564468"/>
                <a:gridCol w="620914"/>
                <a:gridCol w="451574"/>
                <a:gridCol w="145149"/>
                <a:gridCol w="822510"/>
                <a:gridCol w="693489"/>
                <a:gridCol w="596723"/>
              </a:tblGrid>
              <a:tr h="288593">
                <a:tc gridSpan="12"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Annual Validation 2017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644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RESHI to RESLO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 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RESLO to RESHI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TOTAL Changes by TDSP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7154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AMS Count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NIDR COUNT</a:t>
                      </a:r>
                    </a:p>
                  </a:txBody>
                  <a:tcPr marL="8016" marR="8016" marT="801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Total</a:t>
                      </a:r>
                    </a:p>
                  </a:txBody>
                  <a:tcPr marL="8016" marR="8016" marT="8016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 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AMS Count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NIDR COUNT</a:t>
                      </a:r>
                    </a:p>
                  </a:txBody>
                  <a:tcPr marL="8016" marR="8016" marT="801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Total</a:t>
                      </a:r>
                    </a:p>
                  </a:txBody>
                  <a:tcPr marL="8016" marR="8016" marT="8016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AMS Count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NIDR COUNT</a:t>
                      </a:r>
                    </a:p>
                  </a:txBody>
                  <a:tcPr marL="8016" marR="8016" marT="801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Total</a:t>
                      </a:r>
                    </a:p>
                  </a:txBody>
                  <a:tcPr marL="8016" marR="8016" marT="8016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</a:tr>
              <a:tr h="29019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CNP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27,771 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2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27,773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15,734 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29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15,763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43,505 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31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43,536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4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Sharyland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4,486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4,486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1,124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1,124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-   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5,610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5,610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487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Sharyland McAllen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762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762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251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251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-   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1,013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1,013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19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Nueces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833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833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704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704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-   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1,537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1,537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19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Oncor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29,500 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1,619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31,119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20,737 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902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21,639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50,237 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2,521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52,758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19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TNMP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2,593 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155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2,748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1,974 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106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2,080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4,567 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261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4,828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19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AEP C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19,072 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16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19,088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4,194 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7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4,201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23,266 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23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23,289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4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AEP N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2,349 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5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2,354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1,322 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2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1,324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3,671 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7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3,678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346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16" marR="8016" marT="801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16" marR="8016" marT="801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16" marR="8016" marT="801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16" marR="8016" marT="801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16" marR="8016" marT="801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16" marR="8016" marT="8016" marB="0" anchor="b">
                    <a:lnL>
                      <a:noFill/>
                    </a:lnL>
                    <a:lnR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16" marR="8016" marT="801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16" marR="8016" marT="801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16" marR="8016" marT="8016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</a:tr>
              <a:tr h="3671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Total Changes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81,285 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7,878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89,163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43,961 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3,125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47,086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125,246 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11,003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136,249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846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 </a:t>
                      </a:r>
                    </a:p>
                  </a:txBody>
                  <a:tcPr marL="8016" marR="8016" marT="8016" marB="0" anchor="ctr">
                    <a:lnL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Total RES ESIIDS in 2017 Population</a:t>
                      </a:r>
                    </a:p>
                  </a:txBody>
                  <a:tcPr marL="8016" marR="8016" marT="8016" marB="0" anchor="ctr">
                    <a:lnL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6,139,971 </a:t>
                      </a:r>
                    </a:p>
                  </a:txBody>
                  <a:tcPr marL="8016" marR="8016" marT="80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244,162 </a:t>
                      </a:r>
                    </a:p>
                  </a:txBody>
                  <a:tcPr marL="8016" marR="8016" marT="8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6,384,133 </a:t>
                      </a:r>
                    </a:p>
                  </a:txBody>
                  <a:tcPr marL="8016" marR="8016" marT="8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445">
                <a:tc gridSpan="4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Percent Change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2.04%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4.51%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2.13%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1551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1619997"/>
              </p:ext>
            </p:extLst>
          </p:nvPr>
        </p:nvGraphicFramePr>
        <p:xfrm>
          <a:off x="2057400" y="945211"/>
          <a:ext cx="4314021" cy="5714986"/>
        </p:xfrm>
        <a:graphic>
          <a:graphicData uri="http://schemas.openxmlformats.org/drawingml/2006/table">
            <a:tbl>
              <a:tblPr/>
              <a:tblGrid>
                <a:gridCol w="724807"/>
                <a:gridCol w="777046"/>
                <a:gridCol w="565917"/>
                <a:gridCol w="522384"/>
                <a:gridCol w="522384"/>
                <a:gridCol w="679099"/>
                <a:gridCol w="522384"/>
              </a:tblGrid>
              <a:tr h="166956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ANNUAL VALIDATION  BUSINESS CHANGES</a:t>
                      </a:r>
                    </a:p>
                  </a:txBody>
                  <a:tcPr marL="5453" marR="5453" marT="5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337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53" marR="5453" marT="5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53" marR="5453" marT="5453" marB="0" anchor="ctr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</a:t>
                      </a:r>
                    </a:p>
                  </a:txBody>
                  <a:tcPr marL="5453" marR="5453" marT="5453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2015</a:t>
                      </a:r>
                    </a:p>
                  </a:txBody>
                  <a:tcPr marL="5453" marR="5453" marT="5453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</a:t>
                      </a:r>
                    </a:p>
                  </a:txBody>
                  <a:tcPr marL="5453" marR="5453" marT="5453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</a:t>
                      </a:r>
                    </a:p>
                  </a:txBody>
                  <a:tcPr marL="5453" marR="5453" marT="5453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</a:tr>
              <a:tr h="14769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Current Profile</a:t>
                      </a:r>
                    </a:p>
                  </a:txBody>
                  <a:tcPr marL="5453" marR="5453" marT="5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Profile</a:t>
                      </a:r>
                    </a:p>
                  </a:txBody>
                  <a:tcPr marL="5453" marR="5453" marT="5453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53" marR="5453" marT="5453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53" marR="5453" marT="5453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53" marR="5453" marT="5453" marB="0" anchor="ctr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53" marR="5453" marT="5453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</a:tr>
              <a:tr h="17337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BUSHIDG</a:t>
                      </a:r>
                    </a:p>
                  </a:txBody>
                  <a:tcPr marL="5453" marR="5453" marT="5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BUSMEDDG</a:t>
                      </a:r>
                    </a:p>
                  </a:txBody>
                  <a:tcPr marL="5453" marR="5453" marT="5453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53" marR="5453" marT="5453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453" marR="5453" marT="5453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</a:tr>
              <a:tr h="17337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BUSHILF</a:t>
                      </a:r>
                    </a:p>
                  </a:txBody>
                  <a:tcPr marL="5453" marR="5453" marT="5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BUSLOLF</a:t>
                      </a:r>
                    </a:p>
                  </a:txBody>
                  <a:tcPr marL="5453" marR="5453" marT="5453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966 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889 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566 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966 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</a:tr>
              <a:tr h="17337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BUSHILF</a:t>
                      </a:r>
                    </a:p>
                  </a:txBody>
                  <a:tcPr marL="5453" marR="5453" marT="5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BUSMEDLF</a:t>
                      </a:r>
                    </a:p>
                  </a:txBody>
                  <a:tcPr marL="5453" marR="5453" marT="5453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5,833 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4,261 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3,326 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4,975 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</a:tr>
              <a:tr h="17337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BUSHIPV</a:t>
                      </a:r>
                    </a:p>
                  </a:txBody>
                  <a:tcPr marL="5453" marR="5453" marT="5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BUSLOPV</a:t>
                      </a:r>
                    </a:p>
                  </a:txBody>
                  <a:tcPr marL="5453" marR="5453" marT="5453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</a:tr>
              <a:tr h="17337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BUSHIPV</a:t>
                      </a:r>
                    </a:p>
                  </a:txBody>
                  <a:tcPr marL="5453" marR="5453" marT="5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BUSMEDPV</a:t>
                      </a:r>
                    </a:p>
                  </a:txBody>
                  <a:tcPr marL="5453" marR="5453" marT="5453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6 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5 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3 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6 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</a:tr>
              <a:tr h="17337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BUSLODG</a:t>
                      </a:r>
                    </a:p>
                  </a:txBody>
                  <a:tcPr marL="5453" marR="5453" marT="5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BUSMEDDG</a:t>
                      </a:r>
                    </a:p>
                  </a:txBody>
                  <a:tcPr marL="5453" marR="5453" marT="5453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1 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</a:tr>
              <a:tr h="17337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BUSHIWD</a:t>
                      </a:r>
                    </a:p>
                  </a:txBody>
                  <a:tcPr marL="5453" marR="5453" marT="5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BUSLOWD</a:t>
                      </a:r>
                    </a:p>
                  </a:txBody>
                  <a:tcPr marL="5453" marR="5453" marT="5453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1 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</a:tr>
              <a:tr h="17337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BUSHIWD</a:t>
                      </a:r>
                    </a:p>
                  </a:txBody>
                  <a:tcPr marL="5453" marR="5453" marT="5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BUSMEDWD</a:t>
                      </a:r>
                    </a:p>
                  </a:txBody>
                  <a:tcPr marL="5453" marR="5453" marT="5453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1 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1 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</a:tr>
              <a:tr h="17337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BUSLOLF</a:t>
                      </a:r>
                    </a:p>
                  </a:txBody>
                  <a:tcPr marL="5453" marR="5453" marT="5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BUSHILF</a:t>
                      </a:r>
                    </a:p>
                  </a:txBody>
                  <a:tcPr marL="5453" marR="5453" marT="5453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1,002 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946 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825 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1,789 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</a:tr>
              <a:tr h="17337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BUSLOLF</a:t>
                      </a:r>
                    </a:p>
                  </a:txBody>
                  <a:tcPr marL="5453" marR="5453" marT="5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BUSMEDLF</a:t>
                      </a:r>
                    </a:p>
                  </a:txBody>
                  <a:tcPr marL="5453" marR="5453" marT="5453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13,273 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11,008 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8,516 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13,498 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</a:tr>
              <a:tr h="17337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BUSLOPV</a:t>
                      </a:r>
                    </a:p>
                  </a:txBody>
                  <a:tcPr marL="5453" marR="5453" marT="5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BUSMEDPV</a:t>
                      </a:r>
                    </a:p>
                  </a:txBody>
                  <a:tcPr marL="5453" marR="5453" marT="5453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11 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10 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7 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21 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</a:tr>
              <a:tr h="17337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BUSLOPV</a:t>
                      </a:r>
                    </a:p>
                  </a:txBody>
                  <a:tcPr marL="5453" marR="5453" marT="5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BUSHIPV</a:t>
                      </a:r>
                    </a:p>
                  </a:txBody>
                  <a:tcPr marL="5453" marR="5453" marT="5453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1 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</a:tr>
              <a:tr h="17337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BUSLOWD</a:t>
                      </a:r>
                    </a:p>
                  </a:txBody>
                  <a:tcPr marL="5453" marR="5453" marT="5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BUSMEDWD</a:t>
                      </a:r>
                    </a:p>
                  </a:txBody>
                  <a:tcPr marL="5453" marR="5453" marT="5453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1 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2 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1 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</a:tr>
              <a:tr h="17337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BUSMEDDG</a:t>
                      </a:r>
                    </a:p>
                  </a:txBody>
                  <a:tcPr marL="5453" marR="5453" marT="5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BUSHIDG</a:t>
                      </a:r>
                    </a:p>
                  </a:txBody>
                  <a:tcPr marL="5453" marR="5453" marT="5453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1 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1 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</a:tr>
              <a:tr h="17337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BUSMEDDG</a:t>
                      </a:r>
                    </a:p>
                  </a:txBody>
                  <a:tcPr marL="5453" marR="5453" marT="5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BUSLODG</a:t>
                      </a:r>
                    </a:p>
                  </a:txBody>
                  <a:tcPr marL="5453" marR="5453" marT="5453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1 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</a:tr>
              <a:tr h="17337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BUSMEDLF</a:t>
                      </a:r>
                    </a:p>
                  </a:txBody>
                  <a:tcPr marL="5453" marR="5453" marT="5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BUSHILF</a:t>
                      </a:r>
                    </a:p>
                  </a:txBody>
                  <a:tcPr marL="5453" marR="5453" marT="5453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8,591 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8,194 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6,577 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11,187 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</a:tr>
              <a:tr h="17337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BUSMEDLF</a:t>
                      </a:r>
                    </a:p>
                  </a:txBody>
                  <a:tcPr marL="5453" marR="5453" marT="5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BUSLOLF</a:t>
                      </a:r>
                    </a:p>
                  </a:txBody>
                  <a:tcPr marL="5453" marR="5453" marT="5453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27,718 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21,219 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15,729 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28,371 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</a:tr>
              <a:tr h="17337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BUSMEDPV</a:t>
                      </a:r>
                    </a:p>
                  </a:txBody>
                  <a:tcPr marL="5453" marR="5453" marT="5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BUSHIPV</a:t>
                      </a:r>
                    </a:p>
                  </a:txBody>
                  <a:tcPr marL="5453" marR="5453" marT="5453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9 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4 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2 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5 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</a:tr>
              <a:tr h="17337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BUSMEDPV</a:t>
                      </a:r>
                    </a:p>
                  </a:txBody>
                  <a:tcPr marL="5453" marR="5453" marT="5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BUSLOPV</a:t>
                      </a:r>
                    </a:p>
                  </a:txBody>
                  <a:tcPr marL="5453" marR="5453" marT="5453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27 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24 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31 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48 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</a:tr>
              <a:tr h="17337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BUSMEDWD</a:t>
                      </a:r>
                    </a:p>
                  </a:txBody>
                  <a:tcPr marL="5453" marR="5453" marT="5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BUSLOWD</a:t>
                      </a:r>
                    </a:p>
                  </a:txBody>
                  <a:tcPr marL="5453" marR="5453" marT="5453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5 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3 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1 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6 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</a:tr>
              <a:tr h="17337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BUSMEDWD</a:t>
                      </a:r>
                    </a:p>
                  </a:txBody>
                  <a:tcPr marL="5453" marR="5453" marT="5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BUSHIWD</a:t>
                      </a:r>
                    </a:p>
                  </a:txBody>
                  <a:tcPr marL="5453" marR="5453" marT="5453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1 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1 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</a:tr>
              <a:tr h="17337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BUSNODEM</a:t>
                      </a:r>
                    </a:p>
                  </a:txBody>
                  <a:tcPr marL="5453" marR="5453" marT="5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BUSHILF</a:t>
                      </a:r>
                    </a:p>
                  </a:txBody>
                  <a:tcPr marL="5453" marR="5453" marT="5453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77 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95 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46 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124 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</a:tr>
              <a:tr h="17337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BUSNODEM</a:t>
                      </a:r>
                    </a:p>
                  </a:txBody>
                  <a:tcPr marL="5453" marR="5453" marT="5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BUSLOLF</a:t>
                      </a:r>
                    </a:p>
                  </a:txBody>
                  <a:tcPr marL="5453" marR="5453" marT="5453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516 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1,045 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616 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948 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</a:tr>
              <a:tr h="17337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BUSNODEM</a:t>
                      </a:r>
                    </a:p>
                  </a:txBody>
                  <a:tcPr marL="5453" marR="5453" marT="5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BUSMEDLF</a:t>
                      </a:r>
                    </a:p>
                  </a:txBody>
                  <a:tcPr marL="5453" marR="5453" marT="5453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121 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125 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85 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145 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</a:tr>
              <a:tr h="17337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BUSNODPV</a:t>
                      </a:r>
                    </a:p>
                  </a:txBody>
                  <a:tcPr marL="5453" marR="5453" marT="5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BUSLOPV</a:t>
                      </a:r>
                    </a:p>
                  </a:txBody>
                  <a:tcPr marL="5453" marR="5453" marT="5453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1 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</a:tr>
              <a:tr h="17337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BUSNODWD</a:t>
                      </a:r>
                    </a:p>
                  </a:txBody>
                  <a:tcPr marL="5453" marR="5453" marT="5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BUSLOWD</a:t>
                      </a:r>
                    </a:p>
                  </a:txBody>
                  <a:tcPr marL="5453" marR="5453" marT="5453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</a:tr>
              <a:tr h="147690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53" marR="5453" marT="54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Total Changes </a:t>
                      </a:r>
                    </a:p>
                  </a:txBody>
                  <a:tcPr marL="5453" marR="5453" marT="5453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58,160 </a:t>
                      </a:r>
                    </a:p>
                  </a:txBody>
                  <a:tcPr marL="5453" marR="5453" marT="5453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47,831 </a:t>
                      </a:r>
                    </a:p>
                  </a:txBody>
                  <a:tcPr marL="5453" marR="5453" marT="5453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36,333 </a:t>
                      </a:r>
                    </a:p>
                  </a:txBody>
                  <a:tcPr marL="5453" marR="5453" marT="5453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62,097 </a:t>
                      </a:r>
                    </a:p>
                  </a:txBody>
                  <a:tcPr marL="5453" marR="5453" marT="5453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</a:tr>
              <a:tr h="282539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53" marR="5453" marT="54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BUS ESIIDs in Population </a:t>
                      </a:r>
                    </a:p>
                  </a:txBody>
                  <a:tcPr marL="5453" marR="5453" marT="5453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1,049,322 </a:t>
                      </a:r>
                    </a:p>
                  </a:txBody>
                  <a:tcPr marL="5453" marR="5453" marT="5453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1,080,440 </a:t>
                      </a:r>
                    </a:p>
                  </a:txBody>
                  <a:tcPr marL="5453" marR="5453" marT="5453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1,100,838 </a:t>
                      </a:r>
                    </a:p>
                  </a:txBody>
                  <a:tcPr marL="5453" marR="5453" marT="5453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1,097,506 </a:t>
                      </a:r>
                    </a:p>
                  </a:txBody>
                  <a:tcPr marL="5453" marR="5453" marT="5453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</a:tr>
              <a:tr h="147690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53" marR="5453" marT="54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Percent Change </a:t>
                      </a:r>
                    </a:p>
                  </a:txBody>
                  <a:tcPr marL="5453" marR="5453" marT="5453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5.5%</a:t>
                      </a:r>
                    </a:p>
                  </a:txBody>
                  <a:tcPr marL="5453" marR="5453" marT="5453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4.4%</a:t>
                      </a:r>
                    </a:p>
                  </a:txBody>
                  <a:tcPr marL="5453" marR="5453" marT="5453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3.3%</a:t>
                      </a:r>
                    </a:p>
                  </a:txBody>
                  <a:tcPr marL="5453" marR="5453" marT="5453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5.7%</a:t>
                      </a:r>
                    </a:p>
                  </a:txBody>
                  <a:tcPr marL="5453" marR="5453" marT="5453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</a:tr>
              <a:tr h="141269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53" marR="5453" marT="54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53" marR="5453" marT="5453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53" marR="5453" marT="5453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53" marR="5453" marT="5453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53" marR="5453" marT="5453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53" marR="5453" marT="5453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53" marR="5453" marT="54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2017 </a:t>
            </a:r>
            <a:r>
              <a:rPr lang="en-US" dirty="0"/>
              <a:t>BUS Annual Validation Yearly Compare</a:t>
            </a:r>
            <a:r>
              <a:rPr lang="en-US" dirty="0">
                <a:solidFill>
                  <a:srgbClr val="3D5F5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/>
            </a:r>
            <a:br>
              <a:rPr lang="en-US" dirty="0">
                <a:solidFill>
                  <a:srgbClr val="3D5F5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46618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2017 </a:t>
            </a:r>
            <a:r>
              <a:rPr lang="en-US" dirty="0"/>
              <a:t>BUS Annual Validation by TDSP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336550" y="1955006"/>
          <a:ext cx="8470899" cy="3076575"/>
        </p:xfrm>
        <a:graphic>
          <a:graphicData uri="http://schemas.openxmlformats.org/drawingml/2006/table">
            <a:tbl>
              <a:tblPr/>
              <a:tblGrid>
                <a:gridCol w="1486457"/>
                <a:gridCol w="724171"/>
                <a:gridCol w="1000500"/>
                <a:gridCol w="114343"/>
                <a:gridCol w="724171"/>
                <a:gridCol w="1019557"/>
                <a:gridCol w="133400"/>
                <a:gridCol w="724171"/>
                <a:gridCol w="762286"/>
                <a:gridCol w="104814"/>
                <a:gridCol w="762286"/>
                <a:gridCol w="914743"/>
              </a:tblGrid>
              <a:tr h="247650">
                <a:tc gridSpan="12">
                  <a:txBody>
                    <a:bodyPr/>
                    <a:lstStyle/>
                    <a:p>
                      <a:pPr algn="ctr" fontAlgn="b"/>
                      <a:r>
                        <a:rPr lang="en-US" sz="14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Annual Validation-Business Breakdown by TDSP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7175">
                <a:tc>
                  <a:txBody>
                    <a:bodyPr/>
                    <a:lstStyle/>
                    <a:p>
                      <a:pPr algn="l" fontAlgn="b"/>
                      <a:r>
                        <a:rPr lang="en-US" sz="14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2015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71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COUNT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COUNT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COUNT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COUNT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algn="l" fontAlgn="b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Center Point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27,241 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46.84%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21,090 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44.09%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15,937 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43.86%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29,571 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47.62%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algn="l" fontAlgn="b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Sharyland-McAllen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42 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0.09%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28 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0.08%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42 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0.07%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algn="l" fontAlgn="b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Nueces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136 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0.28%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53 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0.15%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122 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0.20%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algn="l" fontAlgn="b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Sharyland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2,951 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6.17%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2,445 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6.73%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3,869 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6.23%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algn="l" fontAlgn="b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Oncor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18,593 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31.97%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12,456 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26.04%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9,943 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27.37%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15,199 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24.48%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algn="l" fontAlgn="b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TNMP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954 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1.64%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2,219 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4.64%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1,294 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3.56%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2,809 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4.52%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algn="l" fontAlgn="b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AEP Central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8,823 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15.17%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6,724 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14.06%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5,084 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13.99%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8,233 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13.26%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algn="l" fontAlgn="b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AEP North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2,549 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4.38%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2,213 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4.63%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1,549 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4.26%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2,252 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3.63%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algn="l" fontAlgn="b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Changes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58,160 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47,831 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36,333 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62,097 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8064765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C215A72-787F-41D3-8B2A-EB6708CB3E1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E7D44DB-2AE0-4249-B147-A7557EC862F7}">
  <ds:schemaRefs>
    <ds:schemaRef ds:uri="http://schemas.microsoft.com/office/2006/documentManagement/types"/>
    <ds:schemaRef ds:uri="http://www.w3.org/XML/1998/namespace"/>
    <ds:schemaRef ds:uri="http://purl.org/dc/dcmitype/"/>
    <ds:schemaRef ds:uri="http://purl.org/dc/elements/1.1/"/>
    <ds:schemaRef ds:uri="http://schemas.openxmlformats.org/package/2006/metadata/core-properties"/>
    <ds:schemaRef ds:uri="c34af464-7aa1-4edd-9be4-83dffc1cb926"/>
    <ds:schemaRef ds:uri="http://schemas.microsoft.com/office/2006/metadata/properties"/>
    <ds:schemaRef ds:uri="http://purl.org/dc/terms/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FA625DC4-75AC-4019-A9C6-4DC532EFDC2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508</TotalTime>
  <Words>1209</Words>
  <Application>Microsoft Office PowerPoint</Application>
  <PresentationFormat>On-screen Show (4:3)</PresentationFormat>
  <Paragraphs>980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Agency FB</vt:lpstr>
      <vt:lpstr>Arial</vt:lpstr>
      <vt:lpstr>Calibri</vt:lpstr>
      <vt:lpstr>MS Sans Serif</vt:lpstr>
      <vt:lpstr>1_Custom Design</vt:lpstr>
      <vt:lpstr>Office Theme</vt:lpstr>
      <vt:lpstr>Custom Design</vt:lpstr>
      <vt:lpstr>PowerPoint Presentation</vt:lpstr>
      <vt:lpstr>2017 Annual Validation Task List</vt:lpstr>
      <vt:lpstr>Summary of RES Changes by Weather Zone </vt:lpstr>
      <vt:lpstr>Residential Count Summary</vt:lpstr>
      <vt:lpstr>2017 BUS Annual Validation Yearly Compare </vt:lpstr>
      <vt:lpstr>2017 BUS Annual Validation by TDSP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Boswell, Bill</cp:lastModifiedBy>
  <cp:revision>42</cp:revision>
  <cp:lastPrinted>2016-01-21T20:53:15Z</cp:lastPrinted>
  <dcterms:created xsi:type="dcterms:W3CDTF">2016-01-21T15:20:31Z</dcterms:created>
  <dcterms:modified xsi:type="dcterms:W3CDTF">2017-04-24T20:47:37Z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