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5" r:id="rId9"/>
    <p:sldId id="259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2017 Annual Validation	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Update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04.26.2017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034201"/>
              </p:ext>
            </p:extLst>
          </p:nvPr>
        </p:nvGraphicFramePr>
        <p:xfrm>
          <a:off x="628650" y="1295395"/>
          <a:ext cx="7886700" cy="4579912"/>
        </p:xfrm>
        <a:graphic>
          <a:graphicData uri="http://schemas.openxmlformats.org/drawingml/2006/table">
            <a:tbl>
              <a:tblPr/>
              <a:tblGrid>
                <a:gridCol w="611764"/>
                <a:gridCol w="2711979"/>
                <a:gridCol w="517646"/>
                <a:gridCol w="664051"/>
                <a:gridCol w="538561"/>
                <a:gridCol w="538561"/>
                <a:gridCol w="564705"/>
                <a:gridCol w="601307"/>
                <a:gridCol w="515904"/>
                <a:gridCol w="622222"/>
              </a:tblGrid>
              <a:tr h="26864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</a:rPr>
                        <a:t>Date Completed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54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2017 Residential Annual Validation Task List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SHRY McAllen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SHRY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ERCOT to provide list of ESI IDs to TDSPs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NM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2666785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2666794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2666793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2666792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2666789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4/5/2017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4/3/2017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4/7/2017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4/11/2017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4/11/2017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4/6/2017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4/18/2017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043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complete submissions of all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completes review of expected database changes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377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1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2017 Business Annual Validation Task List</a:t>
                      </a:r>
                    </a:p>
                  </a:txBody>
                  <a:tcPr marL="5235" marR="5235" marT="52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03/30/2017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ESI IDs to TDSPs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NM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2666785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2666787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2666793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2666792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2666789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03/30/2017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Qtr Validation Lists to TDSPs (BUS Only)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2666812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2666820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2666829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2666847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2666836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04/10/2017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4/4/2017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4/7/2017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4/11/2017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4/6/2017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4/18/2017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3043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04/15/2017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09/30/2017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complete submissions of all 814_20 transactions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09/30/2016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Quarterly Validations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BB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4/17/2017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4/20/2017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10/02/2017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10/02/2017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All TDSPs have submitted at least 99% of changes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11/02/2016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Initial Weather Responsiveness Report Produced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3" gridSpan="7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01/02/2016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Weather Responsiveness Overdue Report Produced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Continue Overdue Reporting Until All Complete</a:t>
                      </a:r>
                    </a:p>
                  </a:txBody>
                  <a:tcPr marL="5235" marR="5235" marT="52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235" marR="5235" marT="52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71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700" b="1" i="1" u="none" strike="noStrike" dirty="0">
                          <a:effectLst/>
                          <a:latin typeface="Arial" panose="020B0604020202020204" pitchFamily="34" charset="0"/>
                        </a:rPr>
                        <a:t>* If the date falls on a weekend or holiday, please use the following business day as deadline.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5235" marR="5235" marT="52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500" b="1" i="0" u="none" strike="noStrike" dirty="0">
                          <a:effectLst/>
                          <a:latin typeface="MS Sans Serif"/>
                        </a:rPr>
                        <a:t>Update:4/24/2017</a:t>
                      </a:r>
                    </a:p>
                  </a:txBody>
                  <a:tcPr marL="5235" marR="5235" marT="52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489392"/>
              </p:ext>
            </p:extLst>
          </p:nvPr>
        </p:nvGraphicFramePr>
        <p:xfrm>
          <a:off x="228599" y="1143000"/>
          <a:ext cx="8458202" cy="5047824"/>
        </p:xfrm>
        <a:graphic>
          <a:graphicData uri="http://schemas.openxmlformats.org/drawingml/2006/table">
            <a:tbl>
              <a:tblPr/>
              <a:tblGrid>
                <a:gridCol w="794677"/>
                <a:gridCol w="637315"/>
                <a:gridCol w="637315"/>
                <a:gridCol w="456351"/>
                <a:gridCol w="133758"/>
                <a:gridCol w="542899"/>
                <a:gridCol w="542899"/>
                <a:gridCol w="448481"/>
                <a:gridCol w="314724"/>
                <a:gridCol w="802546"/>
                <a:gridCol w="676655"/>
                <a:gridCol w="802546"/>
                <a:gridCol w="133758"/>
                <a:gridCol w="511426"/>
                <a:gridCol w="511426"/>
                <a:gridCol w="511426"/>
              </a:tblGrid>
              <a:tr h="267399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5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RESHI to RESLO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RESLO to RESHI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5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5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2017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2016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AV 2015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Coast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30,205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14,274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18,885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17,113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25,006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67,636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East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3,424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7,092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572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231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1,465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2,759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5,323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166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Far West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2,052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2,430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3,282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488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517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3,302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4,396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4,517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754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1,728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3,873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North Central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30,935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33,645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1,989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1,147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1,822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15,711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42,451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70,977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927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1,049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1,668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North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2,039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3,541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1,168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2,278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3,760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128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South Central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3,064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2,957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822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2,012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1,927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South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16,593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14,293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11,254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1,609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609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3,255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9,670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14,008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926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409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496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West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2,973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2,611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512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281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874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1,025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1,887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3,500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229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158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94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5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688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91,285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80,843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31,681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7,878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2,863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4,229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43,861 </a:t>
                      </a:r>
                    </a:p>
                  </a:txBody>
                  <a:tcPr marL="6427" marR="6427" marT="6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90,459 </a:t>
                      </a:r>
                    </a:p>
                  </a:txBody>
                  <a:tcPr marL="6427" marR="6427" marT="6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171,648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3,089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3,689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6,638 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1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1931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Changes- Annual Validation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2017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201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22283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135,146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10,967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146,113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50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RES ESI IDS in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2017 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Population</a:t>
                      </a:r>
                    </a:p>
                  </a:txBody>
                  <a:tcPr marL="6427" marR="6427" marT="64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6,139,971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258,009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6,397,980 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3401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2.20%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4.25%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2.28%</a:t>
                      </a:r>
                    </a:p>
                  </a:txBody>
                  <a:tcPr marL="6427" marR="6427" marT="64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</a:tr>
              <a:tr h="15598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27" marR="6427" marT="64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Residential Count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79666"/>
              </p:ext>
            </p:extLst>
          </p:nvPr>
        </p:nvGraphicFramePr>
        <p:xfrm>
          <a:off x="1295400" y="1295400"/>
          <a:ext cx="6370420" cy="4364584"/>
        </p:xfrm>
        <a:graphic>
          <a:graphicData uri="http://schemas.openxmlformats.org/drawingml/2006/table">
            <a:tbl>
              <a:tblPr/>
              <a:tblGrid>
                <a:gridCol w="709616"/>
                <a:gridCol w="564468"/>
                <a:gridCol w="620914"/>
                <a:gridCol w="451574"/>
                <a:gridCol w="129021"/>
                <a:gridCol w="564468"/>
                <a:gridCol w="620914"/>
                <a:gridCol w="451574"/>
                <a:gridCol w="145149"/>
                <a:gridCol w="822510"/>
                <a:gridCol w="693489"/>
                <a:gridCol w="596723"/>
              </a:tblGrid>
              <a:tr h="288593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2017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RESHI to RESLO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RESLO to RESHI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 by TDSP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15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AMS Count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NIDR COUNT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CNP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27,771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27,773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15,734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15,763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43,505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43,536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4,486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4,486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1,124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1,124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5,610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5,610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Sharyland McAllen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762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762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251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1,013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1,013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Nueces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833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833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704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704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-  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1,537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1,537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Oncor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29,500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1,619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31,119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20,737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902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21,639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50,237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2,521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52,758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TNMP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2,593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155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2,748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1,974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2,080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4,567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261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4,828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C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19,072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16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19,088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4,194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4,201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23,266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23,289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AEP N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2,349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2,354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1,322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1,324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3,671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3,678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671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Changes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81,285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7,878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89,163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43,961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3,125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47,086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125,246 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11,003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136,249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Total RES ESIIDS in 2017 Population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6,139,971 </a:t>
                      </a:r>
                    </a:p>
                  </a:txBody>
                  <a:tcPr marL="8016" marR="8016" marT="80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244,162 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6,384,133 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445"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Percent Change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8016" marR="8016" marT="80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4.51%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2.13%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945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619997"/>
              </p:ext>
            </p:extLst>
          </p:nvPr>
        </p:nvGraphicFramePr>
        <p:xfrm>
          <a:off x="2057400" y="945211"/>
          <a:ext cx="4314021" cy="5714986"/>
        </p:xfrm>
        <a:graphic>
          <a:graphicData uri="http://schemas.openxmlformats.org/drawingml/2006/table">
            <a:tbl>
              <a:tblPr/>
              <a:tblGrid>
                <a:gridCol w="724807"/>
                <a:gridCol w="777046"/>
                <a:gridCol w="565917"/>
                <a:gridCol w="522384"/>
                <a:gridCol w="522384"/>
                <a:gridCol w="679099"/>
                <a:gridCol w="522384"/>
              </a:tblGrid>
              <a:tr h="16695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 BUSINESS CHANGES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76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Profile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Profile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966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889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566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966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5,833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4,261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3,326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4,975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1,002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946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825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1,789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13,273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11,008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8,516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13,498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8,591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8,194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6,577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11,187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27,718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21,219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15,729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28,371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48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3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77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124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516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1,045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616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948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85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145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BUSNODPV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 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BUSNODWD</a:t>
                      </a:r>
                    </a:p>
                  </a:txBody>
                  <a:tcPr marL="5453" marR="5453" marT="545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76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Changes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58,160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47,831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36,333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62,097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8253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BUS ESIIDs in Population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1,049,322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1,080,440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1,100,838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1,097,506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769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Percent Change 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5.7%</a:t>
                      </a:r>
                    </a:p>
                  </a:txBody>
                  <a:tcPr marL="5453" marR="5453" marT="5453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14126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53" marR="5453" marT="545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</a:t>
            </a:r>
            <a:r>
              <a:rPr lang="en-US" dirty="0"/>
              <a:t>BUS Annual Validation Yearly Compare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</a:t>
            </a:r>
            <a:r>
              <a:rPr lang="en-US" dirty="0"/>
              <a:t>BUS Annual Validation by TDSP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36550" y="1955006"/>
          <a:ext cx="8470899" cy="3076575"/>
        </p:xfrm>
        <a:graphic>
          <a:graphicData uri="http://schemas.openxmlformats.org/drawingml/2006/table">
            <a:tbl>
              <a:tblPr/>
              <a:tblGrid>
                <a:gridCol w="1486457"/>
                <a:gridCol w="724171"/>
                <a:gridCol w="1000500"/>
                <a:gridCol w="114343"/>
                <a:gridCol w="724171"/>
                <a:gridCol w="1019557"/>
                <a:gridCol w="133400"/>
                <a:gridCol w="724171"/>
                <a:gridCol w="762286"/>
                <a:gridCol w="104814"/>
                <a:gridCol w="762286"/>
                <a:gridCol w="914743"/>
              </a:tblGrid>
              <a:tr h="247650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Validation-Business Breakdown by TDSP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Point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27,241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21,090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15,937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29,571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47.62%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Sharyland-McAllen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28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Sharyland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2,951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2,445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3,869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18,593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12,456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9,943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15,199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954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2,219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1,294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2,809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Central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8,823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6,724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5,084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8,233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North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2,549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2,213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1,549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2,252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Changes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58,160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47,831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36,333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62,097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1209</Words>
  <Application>Microsoft Office PowerPoint</Application>
  <PresentationFormat>On-screen Show (4:3)</PresentationFormat>
  <Paragraphs>980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Agency FB</vt:lpstr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2017 Annual Validation Task List</vt:lpstr>
      <vt:lpstr>Summary of RES Changes by Weather Zone </vt:lpstr>
      <vt:lpstr>Residential Count Summary</vt:lpstr>
      <vt:lpstr>2017 BUS Annual Validation Yearly Compare </vt:lpstr>
      <vt:lpstr>2017 BUS Annual Validation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42</cp:revision>
  <cp:lastPrinted>2016-01-21T20:53:15Z</cp:lastPrinted>
  <dcterms:created xsi:type="dcterms:W3CDTF">2016-01-21T15:20:31Z</dcterms:created>
  <dcterms:modified xsi:type="dcterms:W3CDTF">2017-04-24T20:47:37Z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