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63" r:id="rId3"/>
    <p:sldId id="266" r:id="rId4"/>
    <p:sldId id="259" r:id="rId5"/>
    <p:sldId id="265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2098" y="-5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7706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1626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06815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9994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883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7403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25287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4464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67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049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6851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0033CC"/>
            </a:gs>
            <a:gs pos="38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4/24/2017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792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1905000"/>
            <a:ext cx="7772400" cy="1470025"/>
          </a:xfrm>
        </p:spPr>
        <p:txBody>
          <a:bodyPr/>
          <a:lstStyle/>
          <a:p>
            <a:r>
              <a:rPr lang="en-US" dirty="0" smtClean="0"/>
              <a:t>Update to RMS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May 2, </a:t>
            </a:r>
            <a:r>
              <a:rPr lang="en-US" dirty="0" smtClean="0">
                <a:solidFill>
                  <a:schemeClr val="tx1"/>
                </a:solidFill>
              </a:rPr>
              <a:t>2017</a:t>
            </a:r>
            <a:endParaRPr lang="en-US" dirty="0">
              <a:solidFill>
                <a:schemeClr val="tx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 smtClean="0"/>
              <a:t>April 2017 Meeting</a:t>
            </a:r>
            <a:endParaRPr lang="en-US" sz="4800" b="1" dirty="0" smtClean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Change </a:t>
            </a:r>
            <a:r>
              <a:rPr lang="en-US" dirty="0" smtClean="0"/>
              <a:t>Controls—Request to Change to “Approved for Future Release”</a:t>
            </a:r>
            <a:endParaRPr lang="en-US" dirty="0"/>
          </a:p>
          <a:p>
            <a:pPr marL="800100" lvl="3" indent="-342900">
              <a:defRPr/>
            </a:pPr>
            <a:r>
              <a:rPr lang="en-US" dirty="0"/>
              <a:t>2017-805, Update all the TX SET Implementation Guides to allow the receiver of the transaction containing Special Characters to determine to either accept the transaction or to respond with a valid rejection. </a:t>
            </a:r>
          </a:p>
          <a:p>
            <a:pPr marL="800100" lvl="3" indent="-342900">
              <a:defRPr/>
            </a:pPr>
            <a:r>
              <a:rPr lang="en-US" dirty="0"/>
              <a:t>2017-806, Update all the TX SET Implementation Guides to replace  “MCTDSP” with  “MOU/EC TDSP” </a:t>
            </a:r>
            <a:endParaRPr lang="en-US" dirty="0" smtClean="0"/>
          </a:p>
          <a:p>
            <a:pPr marL="342900" lvl="2" indent="-342900">
              <a:defRPr/>
            </a:pPr>
            <a:r>
              <a:rPr lang="en-US" dirty="0" smtClean="0"/>
              <a:t>Redline Implementation Guide Approval Request</a:t>
            </a:r>
          </a:p>
          <a:p>
            <a:pPr marL="800100" lvl="3" indent="-342900">
              <a:defRPr/>
            </a:pPr>
            <a:r>
              <a:rPr lang="en-US" dirty="0"/>
              <a:t>CC2017-805, Update all the TX SET Implementation Guides to allow the receiver of the transaction containing Special Characters to determine to either accept the transaction or to respond with a valid </a:t>
            </a:r>
            <a:r>
              <a:rPr lang="en-US" dirty="0" smtClean="0"/>
              <a:t>rejection.</a:t>
            </a:r>
          </a:p>
          <a:p>
            <a:pPr marL="800100" lvl="3" indent="-342900">
              <a:defRPr/>
            </a:pPr>
            <a:r>
              <a:rPr lang="en-US" dirty="0" smtClean="0"/>
              <a:t>CC2017-806</a:t>
            </a:r>
            <a:r>
              <a:rPr lang="en-US" dirty="0"/>
              <a:t>, Update all the TX SET Implementation Guides to replace  “MCTDSP” with  “MOU/EC TDSP</a:t>
            </a:r>
            <a:r>
              <a:rPr lang="en-US" dirty="0" smtClean="0"/>
              <a:t>”</a:t>
            </a:r>
          </a:p>
          <a:p>
            <a:pPr marL="342900" lvl="2" indent="-342900">
              <a:defRPr/>
            </a:pPr>
            <a:r>
              <a:rPr lang="en-US" dirty="0" smtClean="0"/>
              <a:t>Versioning Procedures Discussion</a:t>
            </a:r>
            <a:endParaRPr lang="en-US" dirty="0"/>
          </a:p>
          <a:p>
            <a:pPr marL="342900" lvl="2" indent="-342900">
              <a:defRPr/>
            </a:pPr>
            <a:r>
              <a:rPr lang="en-US" dirty="0" smtClean="0"/>
              <a:t>Flight </a:t>
            </a:r>
            <a:r>
              <a:rPr lang="en-US" dirty="0"/>
              <a:t>Update from ERCOT</a:t>
            </a:r>
          </a:p>
          <a:p>
            <a:pPr marL="342900" lvl="2" indent="-342900">
              <a:buClr>
                <a:schemeClr val="bg1"/>
              </a:buClr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0064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381000" y="196723"/>
            <a:ext cx="8510588" cy="762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75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800" b="1" dirty="0"/>
              <a:t>April 2017 Meeting</a:t>
            </a: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05882" y="841375"/>
            <a:ext cx="8540750" cy="60166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42900" lvl="2" indent="-342900">
              <a:defRPr/>
            </a:pPr>
            <a:r>
              <a:rPr lang="en-US" dirty="0"/>
              <a:t>Discussion Items</a:t>
            </a:r>
          </a:p>
          <a:p>
            <a:pPr marL="800100" lvl="3" indent="-342900">
              <a:defRPr/>
            </a:pPr>
            <a:r>
              <a:rPr lang="en-US" dirty="0" smtClean="0"/>
              <a:t>CNP </a:t>
            </a:r>
            <a:r>
              <a:rPr lang="en-US" dirty="0"/>
              <a:t>Method for grouping SAC segments under the SLN loops within their 810_02 TDSP Invoice transactions</a:t>
            </a:r>
          </a:p>
          <a:p>
            <a:pPr marL="342900" lvl="2" indent="-342900">
              <a:defRPr/>
            </a:pPr>
            <a:r>
              <a:rPr lang="en-US" dirty="0"/>
              <a:t>Issues</a:t>
            </a:r>
          </a:p>
          <a:p>
            <a:pPr marL="800100" lvl="3" indent="-342900">
              <a:defRPr/>
            </a:pPr>
            <a:r>
              <a:rPr lang="en-US" dirty="0"/>
              <a:t>2017-I145, Standardization of all 820_02’s received from CRs and their </a:t>
            </a:r>
            <a:r>
              <a:rPr lang="en-US" dirty="0" smtClean="0"/>
              <a:t>Banks—Consensus Reached on Examples; Posted on ERCOT Website</a:t>
            </a:r>
            <a:endParaRPr lang="en-US" dirty="0"/>
          </a:p>
          <a:p>
            <a:pPr marL="800100" lvl="3" indent="-342900">
              <a:defRPr/>
            </a:pPr>
            <a:r>
              <a:rPr lang="en-US" dirty="0" smtClean="0"/>
              <a:t>2017_I147, Original, cancel, and replacement transactions are being handled differently between TDSPs which is causing exceptions for the CR—Issue Closed</a:t>
            </a:r>
          </a:p>
          <a:p>
            <a:pPr marL="342900" lvl="2" indent="-342900">
              <a:defRPr/>
            </a:pPr>
            <a:r>
              <a:rPr lang="en-US" dirty="0" smtClean="0"/>
              <a:t>New Entrant Documents—Outline to be Posted on ERCOT Website</a:t>
            </a:r>
          </a:p>
          <a:p>
            <a:pPr marL="342900" lvl="2" indent="-342900">
              <a:defRPr/>
            </a:pPr>
            <a:r>
              <a:rPr lang="en-US" dirty="0" smtClean="0"/>
              <a:t>RMG </a:t>
            </a:r>
            <a:r>
              <a:rPr lang="en-US" dirty="0"/>
              <a:t>Safety NET </a:t>
            </a:r>
            <a:r>
              <a:rPr lang="en-US" dirty="0" smtClean="0"/>
              <a:t>Timelines—RMGRR Coming Soon</a:t>
            </a:r>
            <a:endParaRPr lang="en-US" dirty="0" smtClean="0"/>
          </a:p>
          <a:p>
            <a:pPr marL="800100" lvl="3" indent="-342900">
              <a:defRPr/>
            </a:pPr>
            <a:endParaRPr lang="en-US" dirty="0"/>
          </a:p>
          <a:p>
            <a:pPr marL="342900" lvl="2" indent="-342900">
              <a:defRPr/>
            </a:pPr>
            <a:endParaRPr lang="en-US" sz="2200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1800" b="1" dirty="0" smtClean="0"/>
          </a:p>
          <a:p>
            <a:pPr marL="342900" lvl="2" indent="-342900">
              <a:buClr>
                <a:schemeClr val="bg1"/>
              </a:buClr>
              <a:defRPr/>
            </a:pPr>
            <a:endParaRPr lang="en-US" sz="800" b="1" dirty="0" smtClean="0"/>
          </a:p>
          <a:p>
            <a:pPr marL="342900" lvl="2" indent="-342900">
              <a:defRPr/>
            </a:pPr>
            <a:endParaRPr lang="en-US" sz="2800" b="1" dirty="0" smtClean="0"/>
          </a:p>
          <a:p>
            <a:pPr lvl="2">
              <a:defRPr/>
            </a:pPr>
            <a:endParaRPr lang="en-US" b="1" dirty="0" smtClean="0"/>
          </a:p>
          <a:p>
            <a:pPr>
              <a:defRPr/>
            </a:pPr>
            <a:endParaRPr lang="en-US" sz="800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sz="2000" b="1" dirty="0" smtClean="0"/>
          </a:p>
          <a:p>
            <a:pPr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>
              <a:defRPr/>
            </a:pPr>
            <a:endParaRPr lang="en-US" b="1" dirty="0" smtClean="0"/>
          </a:p>
          <a:p>
            <a:pPr lvl="1">
              <a:buFont typeface="Arial" pitchFamily="34" charset="0"/>
              <a:buChar char="•"/>
              <a:defRPr/>
            </a:pPr>
            <a:endParaRPr lang="en-US" b="1" dirty="0" smtClean="0"/>
          </a:p>
          <a:p>
            <a:pPr>
              <a:buFont typeface="Agency FB" pitchFamily="34" charset="0"/>
              <a:buNone/>
              <a:defRPr/>
            </a:pPr>
            <a:endParaRPr lang="en-US" b="1" dirty="0" smtClean="0"/>
          </a:p>
          <a:p>
            <a:pPr lvl="1">
              <a:defRPr/>
            </a:pPr>
            <a:endParaRPr lang="en-US" sz="3200" b="1" dirty="0" smtClean="0"/>
          </a:p>
          <a:p>
            <a:pPr>
              <a:defRPr/>
            </a:pPr>
            <a:endParaRPr lang="en-US" sz="2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6154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4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r>
              <a:rPr lang="en-US" sz="4800" b="1" dirty="0"/>
              <a:t/>
            </a:r>
            <a:br>
              <a:rPr lang="en-US" sz="4800" b="1" dirty="0"/>
            </a:br>
            <a:r>
              <a:rPr lang="en-US" b="1" dirty="0" smtClean="0">
                <a:effectLst/>
              </a:rPr>
              <a:t>Next Meeting </a:t>
            </a:r>
            <a:r>
              <a:rPr lang="en-US" b="1" dirty="0" smtClean="0">
                <a:effectLst/>
              </a:rPr>
              <a:t>May 16, </a:t>
            </a:r>
            <a:r>
              <a:rPr lang="en-US" b="1" dirty="0" smtClean="0">
                <a:effectLst/>
              </a:rPr>
              <a:t>2017</a:t>
            </a:r>
            <a:br>
              <a:rPr lang="en-US" b="1" dirty="0" smtClean="0">
                <a:effectLst/>
              </a:rPr>
            </a:br>
            <a:r>
              <a:rPr lang="en-US" sz="4800" b="1" dirty="0" smtClean="0">
                <a:effectLst/>
              </a:rPr>
              <a:t/>
            </a:r>
            <a:br>
              <a:rPr lang="en-US" sz="4800" b="1" dirty="0" smtClean="0">
                <a:effectLst/>
              </a:rPr>
            </a:br>
            <a:endParaRPr lang="en-US" sz="4800" b="1" dirty="0" smtClean="0"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5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sz="4800" b="1" dirty="0" smtClean="0">
                <a:effectLst/>
              </a:rPr>
              <a:t>Any questions?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3657600" y="1161365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890741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706</TotalTime>
  <Words>230</Words>
  <Application>Microsoft Office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Update to RMS</vt:lpstr>
      <vt:lpstr>PowerPoint Presentation</vt:lpstr>
      <vt:lpstr>PowerPoint Presentation</vt:lpstr>
      <vt:lpstr>  Next Meeting May 16, 2017  </vt:lpstr>
      <vt:lpstr>Any questions?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TXSET04182017</cp:lastModifiedBy>
  <cp:revision>65</cp:revision>
  <dcterms:created xsi:type="dcterms:W3CDTF">2015-12-11T22:27:18Z</dcterms:created>
  <dcterms:modified xsi:type="dcterms:W3CDTF">2017-04-24T14:02:44Z</dcterms:modified>
</cp:coreProperties>
</file>