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7"/>
  </p:notesMasterIdLst>
  <p:handoutMasterIdLst>
    <p:handoutMasterId r:id="rId8"/>
  </p:handoutMasterIdLst>
  <p:sldIdLst>
    <p:sldId id="260" r:id="rId4"/>
    <p:sldId id="257" r:id="rId5"/>
    <p:sldId id="261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20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mktrules/issues/NPRR808#keydoc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CRR Activity Calendar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Carrie Bivens</a:t>
            </a:r>
            <a:endParaRPr lang="en-US" dirty="0"/>
          </a:p>
          <a:p>
            <a:r>
              <a:rPr lang="en-US" dirty="0" smtClean="0"/>
              <a:t>Manager, Forward Markets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April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- 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 smtClean="0"/>
              <a:t>ERCOT is seeking to update the calendar to accommodate the approval of </a:t>
            </a:r>
            <a:r>
              <a:rPr lang="en-US" sz="2400" dirty="0" smtClean="0">
                <a:hlinkClick r:id="rId3"/>
              </a:rPr>
              <a:t>NPRR808</a:t>
            </a:r>
            <a:r>
              <a:rPr lang="en-US" sz="2400" dirty="0" smtClean="0"/>
              <a:t>, Three Year CRR Auction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Asking for TAC approval so that NPRR808 can go into effect with the next long-term auction sequences (LTAS) – approval required by May 1</a:t>
            </a:r>
          </a:p>
          <a:p>
            <a:r>
              <a:rPr lang="en-US" sz="2400" dirty="0" smtClean="0"/>
              <a:t>Note that testing has not yet been done to verify that CMM can handle the additional inventory</a:t>
            </a:r>
          </a:p>
          <a:p>
            <a:pPr lvl="1"/>
            <a:r>
              <a:rPr lang="en-US" sz="2000" dirty="0" smtClean="0"/>
              <a:t>There are CRR and CMM upgrade projects that we need to avoid impacting</a:t>
            </a:r>
          </a:p>
          <a:p>
            <a:pPr lvl="1"/>
            <a:r>
              <a:rPr lang="en-US" sz="2000" dirty="0" smtClean="0"/>
              <a:t>There remains a risk that we won’t be able to implement NPRR808 on this timeline</a:t>
            </a:r>
          </a:p>
          <a:p>
            <a:pPr lvl="2"/>
            <a:r>
              <a:rPr lang="en-US" sz="1600" dirty="0" smtClean="0"/>
              <a:t>May need to invoke 7.5.1(4)(c)(iii), which provides that we may alter the calendar in the event of operational issues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description of changes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 smtClean="0"/>
              <a:t>Adds sequences 5 and 6 for three year </a:t>
            </a:r>
            <a:r>
              <a:rPr lang="en-US" sz="2400" dirty="0" smtClean="0"/>
              <a:t>CRRs</a:t>
            </a:r>
          </a:p>
          <a:p>
            <a:pPr lvl="1"/>
            <a:r>
              <a:rPr lang="en-US" sz="2000" dirty="0" smtClean="0"/>
              <a:t>Establishes a consistent schedule with one monthly and one LTAS auction each calendar month</a:t>
            </a:r>
            <a:endParaRPr lang="en-US" sz="2000" dirty="0" smtClean="0"/>
          </a:p>
          <a:p>
            <a:r>
              <a:rPr lang="en-US" sz="2400" dirty="0" smtClean="0"/>
              <a:t>Adds an off-cycle </a:t>
            </a:r>
            <a:r>
              <a:rPr lang="en-US" sz="2400" dirty="0" smtClean="0"/>
              <a:t>PCRR </a:t>
            </a:r>
            <a:r>
              <a:rPr lang="en-US" sz="2400" dirty="0" smtClean="0"/>
              <a:t>allocation </a:t>
            </a:r>
            <a:r>
              <a:rPr lang="en-US" sz="2400" dirty="0" smtClean="0"/>
              <a:t>for </a:t>
            </a:r>
            <a:r>
              <a:rPr lang="en-US" sz="2400" dirty="0" smtClean="0"/>
              <a:t>2020 to occur in Nov/Dec </a:t>
            </a:r>
            <a:r>
              <a:rPr lang="en-US" sz="2400" dirty="0" smtClean="0"/>
              <a:t>2017</a:t>
            </a:r>
          </a:p>
          <a:p>
            <a:pPr lvl="1"/>
            <a:r>
              <a:rPr lang="en-US" sz="2000" dirty="0" smtClean="0"/>
              <a:t>Future annual allocation activities moved from spring to summer</a:t>
            </a:r>
            <a:endParaRPr lang="en-US" sz="2000" dirty="0" smtClean="0"/>
          </a:p>
          <a:p>
            <a:pPr lvl="1"/>
            <a:r>
              <a:rPr lang="en-US" sz="2000" dirty="0" smtClean="0"/>
              <a:t>Reduces PCRR eligibility form response time to 2 </a:t>
            </a:r>
            <a:r>
              <a:rPr lang="en-US" sz="2000" dirty="0" smtClean="0"/>
              <a:t>weeks </a:t>
            </a:r>
            <a:endParaRPr lang="en-US" sz="2000" dirty="0" smtClean="0"/>
          </a:p>
          <a:p>
            <a:r>
              <a:rPr lang="en-US" sz="2400" dirty="0" smtClean="0"/>
              <a:t>Avoids auction activities between Christmas and New </a:t>
            </a:r>
            <a:r>
              <a:rPr lang="en-US" sz="2400" dirty="0" smtClean="0"/>
              <a:t>Years </a:t>
            </a:r>
            <a:endParaRPr lang="en-US" sz="2400" dirty="0" smtClean="0"/>
          </a:p>
          <a:p>
            <a:r>
              <a:rPr lang="en-US" sz="2400" dirty="0" smtClean="0"/>
              <a:t>Limits credit lock overlap to the extent </a:t>
            </a:r>
            <a:r>
              <a:rPr lang="en-US" sz="2400" dirty="0" smtClean="0"/>
              <a:t>possible</a:t>
            </a:r>
          </a:p>
          <a:p>
            <a:pPr lvl="1"/>
            <a:r>
              <a:rPr lang="en-US" sz="2000" dirty="0" smtClean="0"/>
              <a:t>Locked credit for each monthly auction will be released 1 Business Day after the credit lock occurs for each LTAS auction (except for December LTAS auctions)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237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CRR activity calendar - Overview</vt:lpstr>
      <vt:lpstr>CRR activity calendar – description of changes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2017-04-21T12:34:04Z</dcterms:modified>
</cp:coreProperties>
</file>