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5"/>
  </p:notesMasterIdLst>
  <p:handoutMasterIdLst>
    <p:handoutMasterId r:id="rId16"/>
  </p:handoutMasterIdLst>
  <p:sldIdLst>
    <p:sldId id="260" r:id="rId6"/>
    <p:sldId id="267" r:id="rId7"/>
    <p:sldId id="332" r:id="rId8"/>
    <p:sldId id="333" r:id="rId9"/>
    <p:sldId id="337" r:id="rId10"/>
    <p:sldId id="339" r:id="rId11"/>
    <p:sldId id="340" r:id="rId12"/>
    <p:sldId id="338" r:id="rId13"/>
    <p:sldId id="335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howGuides="1">
      <p:cViewPr varScale="1">
        <p:scale>
          <a:sx n="87" d="100"/>
          <a:sy n="87" d="100"/>
        </p:scale>
        <p:origin x="438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83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alendar/2017/4/25/116932-CMWG" TargetMode="External"/><Relationship Id="rId2" Type="http://schemas.openxmlformats.org/officeDocument/2006/relationships/hyperlink" Target="http://www.ercot.com/calendar/2017/4/5/108817-WMS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alendar/2017/4/13/122366-QMWG" TargetMode="External"/><Relationship Id="rId2" Type="http://schemas.openxmlformats.org/officeDocument/2006/relationships/hyperlink" Target="http://www.ercot.com/calendar/2017/4/5/108817-WMS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ercot.com/calendar/2017/5/1/113935-QMW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590800"/>
            <a:ext cx="564603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Revenue Neutrality Analysis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Presentation to CSWG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April 24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smtClean="0">
                <a:solidFill>
                  <a:schemeClr val="tx2"/>
                </a:solidFill>
              </a:rPr>
              <a:t>2017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Introduction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649" y="9144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/>
              <a:t>There has been an increase in revenue neutrality allocation in the first part of 2017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tx2"/>
                </a:solidFill>
              </a:rPr>
              <a:t>Total of about $42 million from January through March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tx2"/>
                </a:solidFill>
              </a:rPr>
              <a:t>In this period the primary cause is PTP obligation payments without offsetting energy imbalance charges</a:t>
            </a:r>
          </a:p>
          <a:p>
            <a:pPr lvl="1">
              <a:lnSpc>
                <a:spcPct val="150000"/>
              </a:lnSpc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Three Main Causes of Recent Charges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649" y="914400"/>
            <a:ext cx="8534400" cy="4876800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PUN net loads not being included in the Load Zone price calculations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Overselling of PTPs that occurs when a node is islanded under a contingency in the DAM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LDFs </a:t>
            </a:r>
            <a:r>
              <a:rPr lang="en-US" dirty="0" smtClean="0"/>
              <a:t>in the </a:t>
            </a:r>
            <a:r>
              <a:rPr lang="en-US" dirty="0" smtClean="0"/>
              <a:t>DAM not representative of load in RT</a:t>
            </a:r>
            <a:endParaRPr lang="en-US" dirty="0" smtClean="0">
              <a:solidFill>
                <a:schemeClr val="tx2"/>
              </a:solidFill>
            </a:endParaRPr>
          </a:p>
          <a:p>
            <a:pPr lvl="1">
              <a:lnSpc>
                <a:spcPct val="150000"/>
              </a:lnSpc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94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PUN Net Loads and Load Zone Prices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PUN nodal prices and net load are not included in the load zone price calculation</a:t>
            </a:r>
          </a:p>
          <a:p>
            <a:r>
              <a:rPr lang="en-US" dirty="0" smtClean="0"/>
              <a:t>PUNs </a:t>
            </a:r>
            <a:r>
              <a:rPr lang="en-US" dirty="0"/>
              <a:t>have </a:t>
            </a:r>
            <a:r>
              <a:rPr lang="en-US" dirty="0" smtClean="0"/>
              <a:t>settlement points available for Point-to-Point (PTP) transactions</a:t>
            </a:r>
          </a:p>
          <a:p>
            <a:r>
              <a:rPr lang="en-US" dirty="0" smtClean="0"/>
              <a:t>Congestion near a PUN can cause high settlement point prices at the PUN without corresponding increases in the Load Zone Price</a:t>
            </a:r>
          </a:p>
          <a:p>
            <a:r>
              <a:rPr lang="en-US" dirty="0" smtClean="0"/>
              <a:t>PTPs sinking at the PUN node can result in PTP payments without offsetting in load charges</a:t>
            </a:r>
          </a:p>
          <a:p>
            <a:r>
              <a:rPr lang="en-US" dirty="0"/>
              <a:t>Net loads at PUNs pay the relevant load zone </a:t>
            </a:r>
            <a:r>
              <a:rPr lang="en-US" dirty="0" smtClean="0"/>
              <a:t>price so they do not have an economic incentive to resolve the congestion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0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 Discussion of PUN and LZ Prices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Discussed at WMS on 4/5/2017</a:t>
            </a:r>
          </a:p>
          <a:p>
            <a:pPr lvl="1"/>
            <a:r>
              <a:rPr lang="en-US" sz="1800" dirty="0">
                <a:hlinkClick r:id="rId2"/>
              </a:rPr>
              <a:t>http://www.ercot.com/calendar/2017/4/5/108817-WMS</a:t>
            </a:r>
            <a:endParaRPr lang="en-US" sz="1800" dirty="0"/>
          </a:p>
          <a:p>
            <a:r>
              <a:rPr lang="en-US" dirty="0" smtClean="0"/>
              <a:t>Referred to CMWG</a:t>
            </a:r>
          </a:p>
          <a:p>
            <a:r>
              <a:rPr lang="en-US" dirty="0" smtClean="0"/>
              <a:t>Further discussion expected at CMWG on 4/25/2017</a:t>
            </a:r>
          </a:p>
          <a:p>
            <a:pPr lvl="1"/>
            <a:r>
              <a:rPr lang="en-US" sz="1800" dirty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www.ercot.com/calendar/2017/4/25/116932-CMWG</a:t>
            </a:r>
            <a:endParaRPr lang="en-US" sz="1800" dirty="0" smtClean="0"/>
          </a:p>
          <a:p>
            <a:r>
              <a:rPr lang="en-US" dirty="0" smtClean="0"/>
              <a:t>ERCOT is developing a proposal and will submit an NPRR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49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 Islanded under a Contingency in DAM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PTP modeling in DAM can result in overselling when a contingency disconnects one of the source or sink Settlement Points</a:t>
            </a:r>
          </a:p>
          <a:p>
            <a:r>
              <a:rPr lang="en-US" dirty="0" smtClean="0"/>
              <a:t>In the contingency case power balance is maintained by ignoring any PTPs with an islanded Settlement Point</a:t>
            </a:r>
          </a:p>
          <a:p>
            <a:r>
              <a:rPr lang="en-US" dirty="0" smtClean="0"/>
              <a:t>Ignoring these PTP flows can cause overselling of PTPs and lead to a revenue shortfall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806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 Discussion of Islanded Node PTPs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Discussed at WMS on 4/5/2017</a:t>
            </a:r>
          </a:p>
          <a:p>
            <a:pPr lvl="1"/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www.ercot.com/calendar/2017/4/5/108817-WMS</a:t>
            </a:r>
            <a:endParaRPr lang="en-US" sz="1800" dirty="0" smtClean="0"/>
          </a:p>
          <a:p>
            <a:r>
              <a:rPr lang="en-US" dirty="0"/>
              <a:t>QMWG WebEx</a:t>
            </a:r>
          </a:p>
          <a:p>
            <a:pPr lvl="1"/>
            <a:r>
              <a:rPr lang="en-US" dirty="0"/>
              <a:t>Discussion of potential design changes</a:t>
            </a:r>
          </a:p>
          <a:p>
            <a:pPr lvl="1"/>
            <a:r>
              <a:rPr lang="en-US" sz="1800" dirty="0">
                <a:hlinkClick r:id="rId3"/>
              </a:rPr>
              <a:t>http://www.ercot.com/calendar/2017/4/13/122366-QMWG</a:t>
            </a:r>
            <a:endParaRPr lang="en-US" dirty="0"/>
          </a:p>
          <a:p>
            <a:r>
              <a:rPr lang="en-US" dirty="0"/>
              <a:t>Further discussion expected at QMWG on 5/1/2017</a:t>
            </a:r>
          </a:p>
          <a:p>
            <a:pPr lvl="1"/>
            <a:r>
              <a:rPr lang="en-US" sz="1800" dirty="0">
                <a:hlinkClick r:id="rId4"/>
              </a:rPr>
              <a:t>http://www.ercot.com/calendar/2017/5/1/113935-QMWG</a:t>
            </a:r>
            <a:endParaRPr lang="en-US" sz="1800" dirty="0"/>
          </a:p>
          <a:p>
            <a:pPr lvl="1"/>
            <a:r>
              <a:rPr lang="en-US" dirty="0"/>
              <a:t>ERCOT will present analysis of how often N-1 contingencies that result in islanding are binding in DAM and how other ISOs handle this issue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576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DAM LDFs not Representative </a:t>
            </a:r>
            <a:r>
              <a:rPr lang="en-US" dirty="0"/>
              <a:t>of </a:t>
            </a:r>
            <a:r>
              <a:rPr lang="en-US" dirty="0" smtClean="0"/>
              <a:t>Load </a:t>
            </a:r>
            <a:r>
              <a:rPr lang="en-US" dirty="0"/>
              <a:t>in 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Load </a:t>
            </a:r>
            <a:r>
              <a:rPr lang="en-US" dirty="0" smtClean="0"/>
              <a:t>Distribution Factors (LDFs) in DAM model may not accurately </a:t>
            </a:r>
            <a:r>
              <a:rPr lang="en-US" dirty="0" smtClean="0"/>
              <a:t>represent load </a:t>
            </a:r>
            <a:r>
              <a:rPr lang="en-US" dirty="0" smtClean="0"/>
              <a:t>patterns in </a:t>
            </a:r>
            <a:r>
              <a:rPr lang="en-US" dirty="0" smtClean="0"/>
              <a:t>RT</a:t>
            </a:r>
            <a:endParaRPr lang="en-US" dirty="0" smtClean="0"/>
          </a:p>
          <a:p>
            <a:r>
              <a:rPr lang="en-US" dirty="0" smtClean="0"/>
              <a:t>Differences in congestion patterns between DAM and RTM can lead to higher PTP payments than energy imbalance charges and a revenue shortfall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550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Relative Market Impacts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Total </a:t>
            </a:r>
            <a:r>
              <a:rPr lang="en-US" dirty="0" smtClean="0"/>
              <a:t>Revenue Neutrality Allocation: </a:t>
            </a:r>
            <a:r>
              <a:rPr lang="en-US" dirty="0"/>
              <a:t>about $42 million from January through March</a:t>
            </a:r>
          </a:p>
          <a:p>
            <a:r>
              <a:rPr lang="en-US" dirty="0" smtClean="0"/>
              <a:t>PUN net load and LZ price calculations: about $26 million</a:t>
            </a:r>
          </a:p>
          <a:p>
            <a:r>
              <a:rPr lang="en-US" dirty="0" smtClean="0"/>
              <a:t>Resource nodes islanded under a contingency: about $10 million</a:t>
            </a:r>
          </a:p>
          <a:p>
            <a:r>
              <a:rPr lang="en-US" dirty="0" smtClean="0"/>
              <a:t>DAM LDFs not representative of RT load: </a:t>
            </a:r>
            <a:r>
              <a:rPr lang="en-US" dirty="0" smtClean="0"/>
              <a:t>a few million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7399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8186</TotalTime>
  <Words>449</Words>
  <Application>Microsoft Office PowerPoint</Application>
  <PresentationFormat>On-screen Show (4:3)</PresentationFormat>
  <Paragraphs>59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PowerPoint Presentation</vt:lpstr>
      <vt:lpstr>Introduction</vt:lpstr>
      <vt:lpstr>Three Main Causes of Recent Charges</vt:lpstr>
      <vt:lpstr>PUN Net Loads and Load Zone Prices</vt:lpstr>
      <vt:lpstr>Stakeholder Discussion of PUN and LZ Prices</vt:lpstr>
      <vt:lpstr>Node Islanded under a Contingency in DAM</vt:lpstr>
      <vt:lpstr>Stakeholder Discussion of Islanded Node PTPs</vt:lpstr>
      <vt:lpstr>DAM LDFs not Representative of Load in RT</vt:lpstr>
      <vt:lpstr>Relative Market Impacts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Townsend, Aaron</cp:lastModifiedBy>
  <cp:revision>183</cp:revision>
  <cp:lastPrinted>2016-01-21T20:53:15Z</cp:lastPrinted>
  <dcterms:created xsi:type="dcterms:W3CDTF">2016-01-21T15:20:31Z</dcterms:created>
  <dcterms:modified xsi:type="dcterms:W3CDTF">2017-04-20T14:23:09Z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