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Settlement Update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24,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2017 R2 Settlement </a:t>
            </a:r>
            <a:r>
              <a:rPr lang="en-US" sz="2000" dirty="0" smtClean="0">
                <a:solidFill>
                  <a:schemeClr val="tx2"/>
                </a:solidFill>
              </a:rPr>
              <a:t>Implementations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Effective May 11, 2017</a:t>
            </a:r>
            <a:endParaRPr lang="en-US" sz="1800" dirty="0">
              <a:solidFill>
                <a:schemeClr val="tx2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NPRR746 – </a:t>
            </a:r>
            <a:r>
              <a:rPr lang="en-US" sz="1600" i="1" dirty="0" smtClean="0">
                <a:solidFill>
                  <a:schemeClr val="tx2"/>
                </a:solidFill>
              </a:rPr>
              <a:t>Adjustments Due to Negative Load</a:t>
            </a:r>
          </a:p>
          <a:p>
            <a:pPr lvl="2">
              <a:lnSpc>
                <a:spcPct val="150000"/>
              </a:lnSpc>
            </a:pPr>
            <a:r>
              <a:rPr lang="en-US" sz="1600" dirty="0" smtClean="0"/>
              <a:t>NPRR786 </a:t>
            </a:r>
            <a:r>
              <a:rPr lang="en-US" sz="1600" dirty="0" smtClean="0">
                <a:solidFill>
                  <a:schemeClr val="tx2"/>
                </a:solidFill>
              </a:rPr>
              <a:t> - </a:t>
            </a:r>
            <a:r>
              <a:rPr lang="en-US" sz="1600" i="1" dirty="0" smtClean="0"/>
              <a:t>Consumption Data Adjustments for Negative </a:t>
            </a:r>
            <a:r>
              <a:rPr lang="en-US" sz="1600" i="1" dirty="0" smtClean="0"/>
              <a:t>Load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Effective June 1, 2017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NPRR744 – </a:t>
            </a:r>
            <a:r>
              <a:rPr lang="en-US" sz="1600" i="1" dirty="0" smtClean="0"/>
              <a:t>RUC Trigger for the Reliability Deployment Price Adder and Alignment with RUC Settlement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Adjustments Due to Negative Load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Addresses certain undesirable outcomes that follow from assigning one or more QSEs a negative Load or negative LRS.</a:t>
            </a:r>
            <a:endParaRPr lang="en-US" sz="1800" i="1" dirty="0" smtClean="0"/>
          </a:p>
          <a:p>
            <a:pPr lvl="1"/>
            <a:r>
              <a:rPr lang="en-US" sz="1600" dirty="0"/>
              <a:t>Assigning a QSE a negative Ancillary Service Obligation; </a:t>
            </a:r>
          </a:p>
          <a:p>
            <a:pPr lvl="1"/>
            <a:r>
              <a:rPr lang="en-US" sz="1600" dirty="0"/>
              <a:t>Paying, rather than charging, a QSE for Emergency Response Service (ERS);</a:t>
            </a:r>
          </a:p>
          <a:p>
            <a:pPr lvl="1"/>
            <a:r>
              <a:rPr lang="en-US" sz="1600" dirty="0"/>
              <a:t>Paying, rather than charging, a QSE for the System Administration fee; and</a:t>
            </a:r>
          </a:p>
          <a:p>
            <a:pPr lvl="1"/>
            <a:r>
              <a:rPr lang="en-US" sz="1600" dirty="0"/>
              <a:t>Paying, rather than charging, a QSE in the event of a </a:t>
            </a:r>
            <a:r>
              <a:rPr lang="en-US" sz="1600" dirty="0" smtClean="0"/>
              <a:t>default </a:t>
            </a:r>
            <a:r>
              <a:rPr lang="en-US" sz="1600" dirty="0"/>
              <a:t>uplift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Generally replaces usage of RTAML with a max(0, RTAML) in the settlement equations.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495800"/>
            <a:ext cx="63722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99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NPRR786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lnSpc>
                <a:spcPct val="150000"/>
              </a:lnSpc>
              <a:buNone/>
            </a:pPr>
            <a:r>
              <a:rPr lang="en-US" sz="2000" dirty="0"/>
              <a:t>Consumption Data Adjustments for Negative Load</a:t>
            </a:r>
          </a:p>
          <a:p>
            <a:r>
              <a:rPr lang="en-US" sz="1800" dirty="0"/>
              <a:t>C</a:t>
            </a:r>
            <a:r>
              <a:rPr lang="en-US" sz="1800" dirty="0" smtClean="0"/>
              <a:t>orrects </a:t>
            </a:r>
            <a:r>
              <a:rPr lang="en-US" sz="1800" dirty="0"/>
              <a:t>the allocation of Transmission Losses, Distribution Losses and Unaccounted for Energy (UFE) so that instances of negative Load do not result in loss or UFE allocations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Generally replaces usage of </a:t>
            </a:r>
            <a:r>
              <a:rPr lang="en-US" sz="1800" dirty="0" smtClean="0"/>
              <a:t>Load with </a:t>
            </a:r>
            <a:r>
              <a:rPr lang="en-US" sz="1800" dirty="0"/>
              <a:t>a max(0, </a:t>
            </a:r>
            <a:r>
              <a:rPr lang="en-US" sz="1800" dirty="0" smtClean="0"/>
              <a:t>Load) </a:t>
            </a:r>
            <a:r>
              <a:rPr lang="en-US" sz="1800" dirty="0"/>
              <a:t>in </a:t>
            </a:r>
            <a:r>
              <a:rPr lang="en-US" sz="1800" dirty="0" smtClean="0"/>
              <a:t>Nodal Protocol Section 11.4.5, </a:t>
            </a:r>
            <a:r>
              <a:rPr lang="en-US" sz="1800" i="1" dirty="0"/>
              <a:t>Adjustment of Consumption Data for </a:t>
            </a:r>
            <a:r>
              <a:rPr lang="en-US" sz="1800" i="1" dirty="0" smtClean="0"/>
              <a:t>Losses</a:t>
            </a:r>
            <a:r>
              <a:rPr lang="en-US" sz="1800" dirty="0" smtClean="0"/>
              <a:t>, and Section 11.4.6, </a:t>
            </a:r>
            <a:r>
              <a:rPr lang="en-US" sz="1800" i="1" dirty="0"/>
              <a:t>Unaccounted for Energy Calculation and </a:t>
            </a:r>
            <a:r>
              <a:rPr lang="en-US" sz="1800" i="1" dirty="0" smtClean="0"/>
              <a:t>Allocation.</a:t>
            </a:r>
            <a:endParaRPr lang="en-US" sz="1800" i="1" dirty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7600"/>
            <a:ext cx="7219950" cy="171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2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lnSpc>
                <a:spcPct val="150000"/>
              </a:lnSpc>
              <a:buNone/>
            </a:pPr>
            <a:r>
              <a:rPr lang="en-US" sz="1800" dirty="0"/>
              <a:t>RUC Trigger for the Reliability Deployment Price Adder and Alignment with RUC </a:t>
            </a:r>
            <a:r>
              <a:rPr lang="en-US" sz="1800" dirty="0" smtClean="0"/>
              <a:t>Settlement</a:t>
            </a:r>
          </a:p>
          <a:p>
            <a:r>
              <a:rPr lang="en-US" sz="1800" dirty="0" smtClean="0"/>
              <a:t>Not officially an R2 release item, targeted deployment date is June 1, 2017.</a:t>
            </a:r>
          </a:p>
          <a:p>
            <a:r>
              <a:rPr lang="en-US" sz="1800" dirty="0" smtClean="0"/>
              <a:t>Changes the process by which a QSE opts out or “buys back” a RUC commitment.</a:t>
            </a:r>
          </a:p>
          <a:p>
            <a:pPr lvl="1"/>
            <a:r>
              <a:rPr lang="en-US" sz="1600" b="1" dirty="0" smtClean="0"/>
              <a:t>Current process</a:t>
            </a:r>
            <a:r>
              <a:rPr lang="en-US" sz="1600" dirty="0" smtClean="0"/>
              <a:t>: QSE must change COP status to ONOPTOUT for any hour of a contiguous block of RUC-Committed hours before the end of the Adjustment Period of the first hour of that block. </a:t>
            </a:r>
          </a:p>
          <a:p>
            <a:pPr lvl="1"/>
            <a:r>
              <a:rPr lang="en-US" sz="1600" b="1" dirty="0" smtClean="0"/>
              <a:t>Future process: </a:t>
            </a:r>
            <a:r>
              <a:rPr lang="en-US" sz="1600" dirty="0" smtClean="0"/>
              <a:t>QSE must telemeter a Resource Status of ONOPTOUT for the first SCED run that the Resource is On-Line and available for SCED dispatch during the first hour of a contiguous block of RUC-Committed Hours.</a:t>
            </a: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3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NPRR744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Billing determinant, BUYBACK, will be created for all RUC-Committed Resources. </a:t>
            </a:r>
          </a:p>
          <a:p>
            <a:pPr lvl="1"/>
            <a:r>
              <a:rPr lang="en-US" sz="1600" dirty="0"/>
              <a:t>0 – Hour was not RUC-Committed for the hour.</a:t>
            </a:r>
          </a:p>
          <a:p>
            <a:pPr lvl="1"/>
            <a:r>
              <a:rPr lang="en-US" sz="1600" dirty="0"/>
              <a:t>1 – RUC-Commitment that was successfully bought back.</a:t>
            </a:r>
          </a:p>
          <a:p>
            <a:pPr lvl="1"/>
            <a:r>
              <a:rPr lang="en-US" sz="1600" dirty="0"/>
              <a:t>2 – RUC-Commitment that was not bought back or buyback was unsuccessful.</a:t>
            </a:r>
          </a:p>
          <a:p>
            <a:r>
              <a:rPr lang="en-US" sz="1800" dirty="0"/>
              <a:t>New billing determinant will inform the current process of categorizing the RUC Commitment.</a:t>
            </a:r>
          </a:p>
          <a:p>
            <a:endParaRPr lang="en-US" dirty="0" smtClean="0"/>
          </a:p>
          <a:p>
            <a:r>
              <a:rPr lang="en-US" sz="1800" dirty="0"/>
              <a:t>Market </a:t>
            </a:r>
            <a:r>
              <a:rPr lang="en-US" sz="1800" dirty="0" smtClean="0"/>
              <a:t>Training will be provided at the May 1, 2017 QMWG meeting with a follow up web-ex workshop to be provided in mid-May. The date of the workshop will be communicated at the May 1 QMWG meeting and with a market notice 2 </a:t>
            </a:r>
            <a:r>
              <a:rPr lang="en-US" sz="1800" smtClean="0"/>
              <a:t>weeks prior.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2262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1996</TotalTime>
  <Words>458</Words>
  <Application>Microsoft Office PowerPoint</Application>
  <PresentationFormat>On-screen Show (4:3)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Agenda</vt:lpstr>
      <vt:lpstr>NPRR746</vt:lpstr>
      <vt:lpstr>NPRR786</vt:lpstr>
      <vt:lpstr>NPRR744</vt:lpstr>
      <vt:lpstr>NPRR744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51</cp:revision>
  <cp:lastPrinted>2016-01-21T20:53:15Z</cp:lastPrinted>
  <dcterms:created xsi:type="dcterms:W3CDTF">2016-01-21T15:20:31Z</dcterms:created>
  <dcterms:modified xsi:type="dcterms:W3CDTF">2017-04-18T13:56:54Z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