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0" r:id="rId6"/>
    <p:sldId id="278" r:id="rId7"/>
    <p:sldId id="269" r:id="rId8"/>
    <p:sldId id="272" r:id="rId9"/>
    <p:sldId id="284" r:id="rId10"/>
    <p:sldId id="285" r:id="rId11"/>
    <p:sldId id="283" r:id="rId12"/>
    <p:sldId id="286" r:id="rId13"/>
    <p:sldId id="281" r:id="rId14"/>
    <p:sldId id="282" r:id="rId15"/>
    <p:sldId id="287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26" y="2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Weather</a:t>
            </a:r>
            <a:r>
              <a:rPr lang="en-US" baseline="0" dirty="0" smtClean="0"/>
              <a:t> 5/12/2015 at 11:00 was mild again this year.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46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78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52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current_guides/53525/02-010117.doc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334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UFLS Workshop Discussion #2</a:t>
            </a:r>
            <a:endParaRPr lang="en-US" sz="2000" b="1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Matt Mereness</a:t>
            </a:r>
          </a:p>
          <a:p>
            <a:r>
              <a:rPr lang="en-US" dirty="0" smtClean="0"/>
              <a:t>Director of Compliance </a:t>
            </a:r>
          </a:p>
          <a:p>
            <a:endParaRPr lang="en-US" dirty="0"/>
          </a:p>
          <a:p>
            <a:r>
              <a:rPr lang="en-US" dirty="0" smtClean="0"/>
              <a:t>April 20,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72200" y="1447800"/>
            <a:ext cx="990600" cy="760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1444437"/>
            <a:ext cx="990600" cy="764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1448471"/>
            <a:ext cx="990600" cy="753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0" y="1458966"/>
            <a:ext cx="990600" cy="769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5015" y="1458966"/>
            <a:ext cx="990600" cy="743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49653" y="1916096"/>
            <a:ext cx="444893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rgbClr val="FF0000"/>
                </a:solidFill>
              </a:rPr>
              <a:t>LR = 1MW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Content Placeholder 1"/>
          <p:cNvSpPr>
            <a:spLocks noGrp="1"/>
          </p:cNvSpPr>
          <p:nvPr>
            <p:ph idx="1"/>
          </p:nvPr>
        </p:nvSpPr>
        <p:spPr>
          <a:xfrm>
            <a:off x="381000" y="2650451"/>
            <a:ext cx="8398042" cy="10071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ERCOT assumption in Planning and Operations: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System Load at 60Hz		= 100 MW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9812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#2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553904" y="1224352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#4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352800" y="1247001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7154" y="119668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#5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6424774" y="1909641"/>
            <a:ext cx="485451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rgbClr val="FF0000"/>
                </a:solidFill>
              </a:rPr>
              <a:t>LR = 10MW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90761" y="784743"/>
            <a:ext cx="1803066" cy="409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TDSP</a:t>
            </a:r>
            <a:endParaRPr lang="en-US" dirty="0"/>
          </a:p>
        </p:txBody>
      </p:sp>
      <p:cxnSp>
        <p:nvCxnSpPr>
          <p:cNvPr id="28" name="Elbow Connector 27"/>
          <p:cNvCxnSpPr>
            <a:stCxn id="26" idx="2"/>
            <a:endCxn id="8" idx="0"/>
          </p:cNvCxnSpPr>
          <p:nvPr/>
        </p:nvCxnSpPr>
        <p:spPr>
          <a:xfrm rot="16200000" flipH="1">
            <a:off x="4507345" y="579682"/>
            <a:ext cx="249704" cy="14798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endCxn id="7" idx="0"/>
          </p:cNvCxnSpPr>
          <p:nvPr/>
        </p:nvCxnSpPr>
        <p:spPr>
          <a:xfrm>
            <a:off x="3878833" y="1071125"/>
            <a:ext cx="2788667" cy="37667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6" idx="1"/>
            <a:endCxn id="11" idx="0"/>
          </p:cNvCxnSpPr>
          <p:nvPr/>
        </p:nvCxnSpPr>
        <p:spPr>
          <a:xfrm rot="10800000" flipV="1">
            <a:off x="1060315" y="989738"/>
            <a:ext cx="1930446" cy="46922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6" idx="2"/>
            <a:endCxn id="9" idx="0"/>
          </p:cNvCxnSpPr>
          <p:nvPr/>
        </p:nvCxnSpPr>
        <p:spPr>
          <a:xfrm rot="5400000">
            <a:off x="3095628" y="651805"/>
            <a:ext cx="253738" cy="13395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6200000" flipH="1">
            <a:off x="3770086" y="1310847"/>
            <a:ext cx="264234" cy="320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178914" y="1865979"/>
            <a:ext cx="35618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489404" y="1828800"/>
            <a:ext cx="35618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2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Content Placeholder 1"/>
          <p:cNvSpPr txBox="1">
            <a:spLocks/>
          </p:cNvSpPr>
          <p:nvPr/>
        </p:nvSpPr>
        <p:spPr>
          <a:xfrm>
            <a:off x="381000" y="3657600"/>
            <a:ext cx="8398042" cy="1905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System Load in EEA3 or 59.7	= 100 – </a:t>
            </a:r>
            <a:r>
              <a:rPr lang="en-US" sz="1800" dirty="0" smtClean="0">
                <a:solidFill>
                  <a:srgbClr val="FF0000"/>
                </a:solidFill>
              </a:rPr>
              <a:t>11MW LR  </a:t>
            </a:r>
            <a:r>
              <a:rPr lang="en-US" sz="1800" dirty="0" smtClean="0"/>
              <a:t>= 89 MW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#1 armed at 59.3 	= 20MW shed (20/89 = 22%)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#2 armed at 58.9 	= 20MW shed (20/89 = 22%)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#3 armed at 58.5 	= 20MW shed (20/89 = 22%)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820479" y="1371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Load 19MW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----------------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96000" y="1371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Load 10MW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-----------------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9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3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Load Resource data to be provided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TDSP shown on Registration Form</a:t>
            </a:r>
          </a:p>
          <a:p>
            <a:pPr lvl="1"/>
            <a:r>
              <a:rPr lang="en-US" sz="1600" dirty="0"/>
              <a:t>TDSP Duns</a:t>
            </a:r>
          </a:p>
          <a:p>
            <a:r>
              <a:rPr lang="en-US" sz="2000" dirty="0"/>
              <a:t>From the Load Resource Asset Registration Form</a:t>
            </a:r>
          </a:p>
          <a:p>
            <a:pPr lvl="1"/>
            <a:r>
              <a:rPr lang="en-US" sz="1600" dirty="0"/>
              <a:t>Dispatch Asset Code</a:t>
            </a:r>
          </a:p>
          <a:p>
            <a:pPr lvl="1"/>
            <a:r>
              <a:rPr lang="en-US" sz="1600" dirty="0"/>
              <a:t>ESIID (Load Resources for NOIEs will have a non-settlement ESIID)</a:t>
            </a:r>
          </a:p>
          <a:p>
            <a:pPr lvl="1"/>
            <a:r>
              <a:rPr lang="en-US" sz="1600" dirty="0"/>
              <a:t>Station the Load Resource is mapped to in the Network Operations Model</a:t>
            </a:r>
          </a:p>
          <a:p>
            <a:pPr lvl="1"/>
            <a:r>
              <a:rPr lang="en-US" sz="1600" dirty="0"/>
              <a:t>PTI Number</a:t>
            </a:r>
          </a:p>
          <a:p>
            <a:pPr lvl="1"/>
            <a:r>
              <a:rPr lang="en-US" sz="1600" dirty="0"/>
              <a:t>Transmission Transformer Load Name</a:t>
            </a:r>
          </a:p>
          <a:p>
            <a:pPr lvl="1"/>
            <a:r>
              <a:rPr lang="en-US" sz="1600" dirty="0"/>
              <a:t>Maximum Registered Interruptible Load</a:t>
            </a:r>
          </a:p>
          <a:p>
            <a:endParaRPr lang="en-US" sz="2000" dirty="0"/>
          </a:p>
          <a:p>
            <a:r>
              <a:rPr lang="en-US" sz="2000" dirty="0"/>
              <a:t>Historical Data </a:t>
            </a:r>
            <a:r>
              <a:rPr lang="en-US" sz="2000" dirty="0" smtClean="0"/>
              <a:t>(more analysis needed)</a:t>
            </a:r>
            <a:endParaRPr lang="en-US" sz="2000" dirty="0"/>
          </a:p>
          <a:p>
            <a:pPr lvl="1"/>
            <a:r>
              <a:rPr lang="en-US" sz="1600" dirty="0"/>
              <a:t>Average hourly RRS Responsibility for LR during a predefined date </a:t>
            </a:r>
            <a:r>
              <a:rPr lang="en-US" sz="1600" dirty="0" smtClean="0"/>
              <a:t>range</a:t>
            </a:r>
            <a:endParaRPr lang="en-US" sz="1600" dirty="0"/>
          </a:p>
          <a:p>
            <a:pPr lvl="1"/>
            <a:r>
              <a:rPr lang="en-US" sz="1600" dirty="0"/>
              <a:t>Maximum RRS Responsibility during the same time period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7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UFLS Discussion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Antitrust </a:t>
            </a:r>
            <a:r>
              <a:rPr lang="en-US" sz="2000" dirty="0" smtClean="0"/>
              <a:t>Admonition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Recap of Workshop #1 Feb 20, 2017</a:t>
            </a:r>
          </a:p>
          <a:p>
            <a:pPr lvl="1"/>
            <a:r>
              <a:rPr lang="en-US" sz="1600" dirty="0" smtClean="0"/>
              <a:t>Background </a:t>
            </a:r>
            <a:r>
              <a:rPr lang="en-US" sz="1600" dirty="0"/>
              <a:t>on issues being considered regarding the UFLS Compliance Survey and the Operations/Planning expectations </a:t>
            </a:r>
            <a:endParaRPr lang="en-US" sz="1600" dirty="0" smtClean="0"/>
          </a:p>
          <a:p>
            <a:endParaRPr lang="en-US" sz="2000" dirty="0" smtClean="0"/>
          </a:p>
          <a:p>
            <a:r>
              <a:rPr lang="en-US" sz="2000" dirty="0" smtClean="0"/>
              <a:t>Review ERCOT NOGRR draft language</a:t>
            </a:r>
          </a:p>
          <a:p>
            <a:endParaRPr lang="en-US" sz="2000" dirty="0"/>
          </a:p>
          <a:p>
            <a:r>
              <a:rPr lang="en-US" sz="2000" dirty="0" smtClean="0"/>
              <a:t>Appendix </a:t>
            </a:r>
          </a:p>
          <a:p>
            <a:pPr lvl="1"/>
            <a:r>
              <a:rPr lang="en-US" sz="1600" dirty="0"/>
              <a:t>NERC requirement excerpt</a:t>
            </a:r>
          </a:p>
          <a:p>
            <a:pPr lvl="1"/>
            <a:r>
              <a:rPr lang="en-US" sz="1600" dirty="0"/>
              <a:t>UFLS examples</a:t>
            </a:r>
          </a:p>
          <a:p>
            <a:pPr lvl="1"/>
            <a:r>
              <a:rPr lang="en-US" sz="1600" dirty="0"/>
              <a:t>Potential Load Resource data to provide</a:t>
            </a:r>
          </a:p>
          <a:p>
            <a:pPr lvl="1"/>
            <a:endParaRPr lang="en-US" sz="1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8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Background on UFLS Survey Requirement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95600"/>
            <a:ext cx="8037322" cy="241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1"/>
          <p:cNvSpPr>
            <a:spLocks noGrp="1"/>
          </p:cNvSpPr>
          <p:nvPr>
            <p:ph idx="1"/>
          </p:nvPr>
        </p:nvSpPr>
        <p:spPr>
          <a:xfrm>
            <a:off x="266700" y="1043779"/>
            <a:ext cx="8686800" cy="5052221"/>
          </a:xfrm>
        </p:spPr>
        <p:txBody>
          <a:bodyPr>
            <a:normAutofit/>
          </a:bodyPr>
          <a:lstStyle/>
          <a:p>
            <a:r>
              <a:rPr lang="en-US" sz="1800" dirty="0" smtClean="0"/>
              <a:t>ERCOT Compliance coordinates </a:t>
            </a:r>
            <a:r>
              <a:rPr lang="en-US" sz="1800" dirty="0"/>
              <a:t>and </a:t>
            </a:r>
            <a:r>
              <a:rPr lang="en-US" sz="1800" dirty="0" smtClean="0"/>
              <a:t>conducts </a:t>
            </a:r>
            <a:r>
              <a:rPr lang="en-US" sz="1800" dirty="0"/>
              <a:t>an annual survey </a:t>
            </a:r>
            <a:r>
              <a:rPr lang="en-US" sz="1800" dirty="0" smtClean="0"/>
              <a:t>with </a:t>
            </a:r>
            <a:r>
              <a:rPr lang="en-US" sz="1800" dirty="0"/>
              <a:t>the TSPs and DSPs to ensure that the required automatic under-frequency load shed circuits </a:t>
            </a:r>
            <a:r>
              <a:rPr lang="en-US" sz="1800" dirty="0" smtClean="0"/>
              <a:t>are </a:t>
            </a:r>
            <a:r>
              <a:rPr lang="en-US" sz="1800" dirty="0"/>
              <a:t>configured to provide the appropriate load relief in an under-frequency event as required by table below from </a:t>
            </a:r>
            <a:r>
              <a:rPr lang="en-US" sz="1800" dirty="0">
                <a:hlinkClick r:id="rId3"/>
              </a:rPr>
              <a:t>Operating Guides 2.6.1(1</a:t>
            </a:r>
            <a:r>
              <a:rPr lang="en-US" sz="1800" dirty="0" smtClean="0">
                <a:hlinkClick r:id="rId3"/>
              </a:rPr>
              <a:t>) </a:t>
            </a:r>
            <a:r>
              <a:rPr lang="en-US" sz="1800" dirty="0"/>
              <a:t>Requirements for Under-Frequency Load </a:t>
            </a:r>
            <a:r>
              <a:rPr lang="en-US" sz="1800" dirty="0" smtClean="0"/>
              <a:t>Shedding: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2016 results were 7.2% / 12.2% / 12.6%  for total of 31.23% </a:t>
            </a:r>
          </a:p>
          <a:p>
            <a:endParaRPr lang="en-US" sz="1800" dirty="0" smtClean="0"/>
          </a:p>
          <a:p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07757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066800"/>
            <a:ext cx="88392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ERCOT Compliance has been asked questions (at OWG) that may point to clarifying the assumptions for measurement of UFLS in the survey, as well as emerging operational concerns.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u="sng" dirty="0" smtClean="0"/>
              <a:t>For reference:</a:t>
            </a:r>
          </a:p>
          <a:p>
            <a:r>
              <a:rPr lang="en-US" sz="1600" dirty="0" smtClean="0"/>
              <a:t>NERC </a:t>
            </a:r>
            <a:r>
              <a:rPr lang="en-US" sz="1600" dirty="0"/>
              <a:t>Requirements reflect </a:t>
            </a:r>
            <a:r>
              <a:rPr lang="en-US" sz="1600" dirty="0" smtClean="0"/>
              <a:t>Planning Coordinator shall </a:t>
            </a:r>
            <a:r>
              <a:rPr lang="en-US" sz="1600" dirty="0"/>
              <a:t>have a </a:t>
            </a:r>
            <a:r>
              <a:rPr lang="en-US" sz="1600" dirty="0" smtClean="0"/>
              <a:t>“</a:t>
            </a:r>
            <a:r>
              <a:rPr lang="en-US" sz="1600" dirty="0">
                <a:solidFill>
                  <a:srgbClr val="FF0000"/>
                </a:solidFill>
              </a:rPr>
              <a:t>UFLS program </a:t>
            </a:r>
            <a:r>
              <a:rPr lang="en-US" sz="1600" dirty="0" smtClean="0">
                <a:solidFill>
                  <a:srgbClr val="FF0000"/>
                </a:solidFill>
              </a:rPr>
              <a:t>design</a:t>
            </a:r>
            <a:r>
              <a:rPr lang="en-US" sz="1600" dirty="0" smtClean="0"/>
              <a:t>”  </a:t>
            </a:r>
          </a:p>
          <a:p>
            <a:pPr lvl="1"/>
            <a:r>
              <a:rPr lang="en-US" sz="1200" dirty="0" smtClean="0"/>
              <a:t>See Appendix for NERC details</a:t>
            </a:r>
          </a:p>
          <a:p>
            <a:r>
              <a:rPr lang="en-US" sz="1600" dirty="0" smtClean="0"/>
              <a:t>Operating Guide 2.6.1 is the design of ERCOT Automatic Load Shedding</a:t>
            </a:r>
          </a:p>
          <a:p>
            <a:pPr lvl="1"/>
            <a:r>
              <a:rPr lang="en-US" sz="1200" dirty="0" smtClean="0"/>
              <a:t>In </a:t>
            </a:r>
            <a:r>
              <a:rPr lang="en-US" sz="1200" dirty="0"/>
              <a:t>effect since </a:t>
            </a:r>
            <a:r>
              <a:rPr lang="en-US" sz="1200" dirty="0" smtClean="0"/>
              <a:t>zonal </a:t>
            </a:r>
            <a:r>
              <a:rPr lang="en-US" sz="1200" dirty="0"/>
              <a:t>Operating Guides in 2010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marL="0" lvl="0" indent="0">
              <a:buNone/>
            </a:pPr>
            <a:r>
              <a:rPr lang="en-US" sz="1600" u="sng" dirty="0" smtClean="0"/>
              <a:t>Issues:</a:t>
            </a:r>
          </a:p>
          <a:p>
            <a:pPr lvl="0"/>
            <a:r>
              <a:rPr lang="en-US" sz="1600" dirty="0" smtClean="0"/>
              <a:t>For the survey just reviewed, current </a:t>
            </a:r>
            <a:r>
              <a:rPr lang="en-US" sz="1600" dirty="0" err="1" smtClean="0"/>
              <a:t>OpGuide</a:t>
            </a:r>
            <a:r>
              <a:rPr lang="en-US" sz="1600" dirty="0" smtClean="0"/>
              <a:t> language reflects the approach of “</a:t>
            </a:r>
            <a:r>
              <a:rPr lang="en-US" sz="1400" dirty="0"/>
              <a:t>At least 25% of the ERCOT System Load </a:t>
            </a:r>
            <a:r>
              <a:rPr lang="en-US" sz="1400" u="sng" dirty="0">
                <a:solidFill>
                  <a:srgbClr val="FF0000"/>
                </a:solidFill>
              </a:rPr>
              <a:t>that is not equipped with high-set under-frequency </a:t>
            </a:r>
            <a:r>
              <a:rPr lang="en-US" sz="1400" u="sng" dirty="0" smtClean="0">
                <a:solidFill>
                  <a:srgbClr val="FF0000"/>
                </a:solidFill>
              </a:rPr>
              <a:t>relays</a:t>
            </a:r>
            <a:r>
              <a:rPr lang="en-US" sz="1400" dirty="0" smtClean="0"/>
              <a:t> shall </a:t>
            </a:r>
            <a:r>
              <a:rPr lang="en-US" sz="1400" dirty="0"/>
              <a:t>be equipped at all times with provisions for automatic under-frequency load shedding.</a:t>
            </a:r>
            <a:r>
              <a:rPr lang="en-US" sz="1600" dirty="0" smtClean="0"/>
              <a:t>”</a:t>
            </a:r>
          </a:p>
          <a:p>
            <a:pPr lvl="1"/>
            <a:r>
              <a:rPr lang="en-US" sz="1200" dirty="0" smtClean="0"/>
              <a:t>Survey data collected does not identify or align circuits with Load Resources for exclusion</a:t>
            </a:r>
          </a:p>
          <a:p>
            <a:pPr lvl="0"/>
            <a:endParaRPr lang="en-US" sz="1600" dirty="0"/>
          </a:p>
          <a:p>
            <a:pPr lvl="0"/>
            <a:r>
              <a:rPr lang="en-US" sz="1600" dirty="0" smtClean="0"/>
              <a:t>There has also been some “double-counting” discussions over whether Load Resources that deploy at 59.7 Hz can be counted towards the UFLS response at 59.3Hz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Current Issues with UFLS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4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066800"/>
            <a:ext cx="8839200" cy="4724400"/>
          </a:xfrm>
        </p:spPr>
        <p:txBody>
          <a:bodyPr>
            <a:noAutofit/>
          </a:bodyPr>
          <a:lstStyle/>
          <a:p>
            <a:r>
              <a:rPr lang="en-US" sz="1800" dirty="0" smtClean="0"/>
              <a:t>Consider in 2 phases</a:t>
            </a:r>
          </a:p>
          <a:p>
            <a:pPr lvl="1"/>
            <a:r>
              <a:rPr lang="en-US" sz="1400" dirty="0" smtClean="0"/>
              <a:t>Short-term/Phase 1 address operational risk under ROS</a:t>
            </a:r>
          </a:p>
          <a:p>
            <a:pPr lvl="1"/>
            <a:r>
              <a:rPr lang="en-US" sz="1400" dirty="0" smtClean="0"/>
              <a:t>Longer-term/Phase 2 address emerging issues and market impacts (DERS, ERS, </a:t>
            </a:r>
            <a:r>
              <a:rPr lang="en-US" sz="1400" dirty="0" err="1" smtClean="0"/>
              <a:t>etc</a:t>
            </a:r>
            <a:r>
              <a:rPr lang="en-US" sz="1400" dirty="0" smtClean="0"/>
              <a:t>)</a:t>
            </a:r>
          </a:p>
          <a:p>
            <a:pPr lvl="1"/>
            <a:endParaRPr lang="en-US" sz="1400" dirty="0" smtClean="0"/>
          </a:p>
          <a:p>
            <a:r>
              <a:rPr lang="en-US" sz="1800" dirty="0" smtClean="0"/>
              <a:t>Short-term/Phase 1:</a:t>
            </a:r>
          </a:p>
          <a:p>
            <a:pPr lvl="1"/>
            <a:r>
              <a:rPr lang="en-US" sz="1400" dirty="0" smtClean="0"/>
              <a:t>Agree the goal is to restore frequency without overloading system</a:t>
            </a:r>
          </a:p>
          <a:p>
            <a:pPr lvl="1"/>
            <a:r>
              <a:rPr lang="en-US" sz="1400" dirty="0" smtClean="0"/>
              <a:t>ERCOT to provide draft NOGRR language to provide Ops/Planning expectations</a:t>
            </a:r>
          </a:p>
          <a:p>
            <a:pPr lvl="1"/>
            <a:r>
              <a:rPr lang="en-US" sz="1400" dirty="0" smtClean="0"/>
              <a:t>Also Compliance Survey language to match expectations</a:t>
            </a:r>
          </a:p>
          <a:p>
            <a:endParaRPr lang="en-US" sz="1800" dirty="0" smtClean="0"/>
          </a:p>
          <a:p>
            <a:r>
              <a:rPr lang="en-US" sz="1800" dirty="0" smtClean="0"/>
              <a:t>Other discussion points</a:t>
            </a:r>
          </a:p>
          <a:p>
            <a:pPr lvl="1"/>
            <a:r>
              <a:rPr lang="en-US" sz="1400" dirty="0"/>
              <a:t>At least two scenarios of different UFLS where </a:t>
            </a:r>
            <a:r>
              <a:rPr lang="en-US" sz="1400" dirty="0" smtClean="0"/>
              <a:t>event occurs during </a:t>
            </a:r>
            <a:r>
              <a:rPr lang="en-US" sz="1400" dirty="0"/>
              <a:t>normal operations, versus </a:t>
            </a:r>
            <a:r>
              <a:rPr lang="en-US" sz="1400" dirty="0" smtClean="0"/>
              <a:t>EEA operations</a:t>
            </a:r>
            <a:endParaRPr lang="en-US" sz="1400" dirty="0"/>
          </a:p>
          <a:p>
            <a:pPr lvl="1"/>
            <a:r>
              <a:rPr lang="en-US" sz="1400" dirty="0" smtClean="0"/>
              <a:t>Request ERCOT provide Load Resource details in DSP footprint with </a:t>
            </a:r>
            <a:r>
              <a:rPr lang="en-US" sz="1400" dirty="0" smtClean="0"/>
              <a:t>survey (details in Appendix)</a:t>
            </a:r>
            <a:endParaRPr lang="en-US" sz="1400" dirty="0" smtClean="0"/>
          </a:p>
          <a:p>
            <a:pPr lvl="1"/>
            <a:r>
              <a:rPr lang="en-US" sz="1400" dirty="0" smtClean="0"/>
              <a:t>How to consider equipped versus armed Load Resources</a:t>
            </a:r>
          </a:p>
          <a:p>
            <a:pPr lvl="1"/>
            <a:r>
              <a:rPr lang="en-US" sz="1400" dirty="0" smtClean="0"/>
              <a:t>Complexities with ERS- but much lower MW amount than Load Resources</a:t>
            </a:r>
          </a:p>
          <a:p>
            <a:pPr lvl="1"/>
            <a:endParaRPr lang="en-US" sz="1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Key discussion points at last workshop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24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066800"/>
            <a:ext cx="8839200" cy="4724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Review Draft NOGRR </a:t>
            </a:r>
            <a:endParaRPr lang="en-US" sz="2000" dirty="0"/>
          </a:p>
          <a:p>
            <a:pPr lvl="1"/>
            <a:r>
              <a:rPr lang="en-US" sz="1600" dirty="0" smtClean="0"/>
              <a:t>Consider approach and the four areas of change proposed</a:t>
            </a:r>
          </a:p>
          <a:p>
            <a:pPr lvl="2"/>
            <a:r>
              <a:rPr lang="en-US" sz="1400" dirty="0" smtClean="0"/>
              <a:t>Removing </a:t>
            </a:r>
            <a:r>
              <a:rPr lang="en-US" sz="1400" dirty="0"/>
              <a:t>this exclusion of Load Resources equipped with high-set underfrequency relays to preserve the expected system-wide 25% response in an underfrequency event,</a:t>
            </a:r>
          </a:p>
          <a:p>
            <a:pPr lvl="2"/>
            <a:r>
              <a:rPr lang="en-US" sz="1400" dirty="0" smtClean="0"/>
              <a:t>ERCOT </a:t>
            </a:r>
            <a:r>
              <a:rPr lang="en-US" sz="1400" dirty="0"/>
              <a:t>to provide an inventory to the DSP of the registered Load Resources in the DSP footprint prior to each annual </a:t>
            </a:r>
            <a:r>
              <a:rPr lang="en-US" sz="1400" dirty="0" smtClean="0"/>
              <a:t>survey (details in Appendix), </a:t>
            </a:r>
            <a:endParaRPr lang="en-US" sz="1400" dirty="0"/>
          </a:p>
          <a:p>
            <a:pPr lvl="2"/>
            <a:r>
              <a:rPr lang="en-US" sz="1400" dirty="0" smtClean="0"/>
              <a:t>Retire </a:t>
            </a:r>
            <a:r>
              <a:rPr lang="en-US" sz="1400" dirty="0"/>
              <a:t>Summer 2001 five year study reference to avoid any conflicts with current NERC PRC-006.  </a:t>
            </a:r>
          </a:p>
          <a:p>
            <a:pPr lvl="2"/>
            <a:r>
              <a:rPr lang="en-US" sz="1400" dirty="0" smtClean="0"/>
              <a:t>Add </a:t>
            </a:r>
            <a:r>
              <a:rPr lang="en-US" sz="1400" dirty="0"/>
              <a:t>clarification that in the case of a UFLS activation, </a:t>
            </a:r>
            <a:r>
              <a:rPr lang="en-US" sz="1400" dirty="0" smtClean="0"/>
              <a:t>DSP load relief would </a:t>
            </a:r>
            <a:r>
              <a:rPr lang="en-US" sz="1400" dirty="0"/>
              <a:t>not include amounts of Load Resource and ERS already deployed prior to UFLS activation.</a:t>
            </a:r>
          </a:p>
          <a:p>
            <a:pPr lvl="1"/>
            <a:r>
              <a:rPr lang="en-US" sz="1600" dirty="0" smtClean="0"/>
              <a:t>Other issues to be addressed?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Goal for this workshop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0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APPENDIX:</a:t>
            </a:r>
          </a:p>
          <a:p>
            <a:pPr>
              <a:buFontTx/>
              <a:buChar char="-"/>
            </a:pPr>
            <a:r>
              <a:rPr lang="en-US" sz="2000" dirty="0" smtClean="0"/>
              <a:t>NERC requirement excerpt</a:t>
            </a:r>
          </a:p>
          <a:p>
            <a:pPr>
              <a:buFontTx/>
              <a:buChar char="-"/>
            </a:pPr>
            <a:r>
              <a:rPr lang="en-US" sz="2000" dirty="0" smtClean="0"/>
              <a:t>UFLS examples</a:t>
            </a:r>
          </a:p>
          <a:p>
            <a:pPr>
              <a:buFontTx/>
              <a:buChar char="-"/>
            </a:pPr>
            <a:r>
              <a:rPr lang="en-US" sz="2000" dirty="0" smtClean="0"/>
              <a:t>Potential Load Resource data to provide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1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Appendix-</a:t>
            </a:r>
            <a:r>
              <a:rPr lang="en-US" dirty="0" smtClean="0"/>
              <a:t> NERC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 smtClean="0"/>
              <a:t>NERC standard </a:t>
            </a:r>
            <a:r>
              <a:rPr lang="en-US" sz="1600" b="1" dirty="0"/>
              <a:t>PRC-006-2 — Automatic </a:t>
            </a:r>
            <a:r>
              <a:rPr lang="en-US" sz="1600" b="1" dirty="0" err="1"/>
              <a:t>Underfrequency</a:t>
            </a:r>
            <a:r>
              <a:rPr lang="en-US" sz="1600" b="1" dirty="0"/>
              <a:t> Load Shedding</a:t>
            </a:r>
            <a:r>
              <a:rPr lang="en-US" sz="1600" dirty="0" smtClean="0"/>
              <a:t>:</a:t>
            </a:r>
          </a:p>
          <a:p>
            <a:endParaRPr lang="en-US" sz="1600" dirty="0" smtClean="0"/>
          </a:p>
          <a:p>
            <a:r>
              <a:rPr lang="en-US" sz="1600" dirty="0" smtClean="0"/>
              <a:t>Requirement 9</a:t>
            </a:r>
            <a:r>
              <a:rPr lang="en-US" sz="1600" dirty="0"/>
              <a:t>. Each UFLS entity shall provide automatic tripping of Load in accordance with the </a:t>
            </a:r>
            <a:r>
              <a:rPr lang="en-US" sz="1600" dirty="0" smtClean="0">
                <a:solidFill>
                  <a:srgbClr val="FF0000"/>
                </a:solidFill>
              </a:rPr>
              <a:t>UFLS program </a:t>
            </a:r>
            <a:r>
              <a:rPr lang="en-US" sz="1600" dirty="0">
                <a:solidFill>
                  <a:srgbClr val="FF0000"/>
                </a:solidFill>
              </a:rPr>
              <a:t>design and schedule </a:t>
            </a:r>
            <a:r>
              <a:rPr lang="en-US" sz="1600" dirty="0"/>
              <a:t>for implementation, including any Corrective Action Plan</a:t>
            </a:r>
            <a:r>
              <a:rPr lang="en-US" sz="1600" dirty="0" smtClean="0"/>
              <a:t>, </a:t>
            </a:r>
            <a:r>
              <a:rPr lang="en-US" sz="1600" dirty="0" smtClean="0">
                <a:solidFill>
                  <a:srgbClr val="FF0000"/>
                </a:solidFill>
              </a:rPr>
              <a:t>as </a:t>
            </a:r>
            <a:r>
              <a:rPr lang="en-US" sz="1600" dirty="0">
                <a:solidFill>
                  <a:srgbClr val="FF0000"/>
                </a:solidFill>
              </a:rPr>
              <a:t>determined by its Planning Coordinator(s) in each Planning Coordinator area </a:t>
            </a:r>
            <a:r>
              <a:rPr lang="en-US" sz="1600" dirty="0" smtClean="0"/>
              <a:t>in which </a:t>
            </a:r>
            <a:r>
              <a:rPr lang="en-US" sz="1600" dirty="0"/>
              <a:t>it owns assets. [VRF: High][Time Horizon: Long-term Planning]</a:t>
            </a:r>
          </a:p>
          <a:p>
            <a:endParaRPr lang="en-US" sz="1600" dirty="0" smtClean="0"/>
          </a:p>
          <a:p>
            <a:r>
              <a:rPr lang="en-US" sz="1600" dirty="0" smtClean="0"/>
              <a:t>Measurement 9</a:t>
            </a:r>
            <a:r>
              <a:rPr lang="en-US" sz="1600" dirty="0"/>
              <a:t>. Each UFLS Entity shall have dated evidence such as spreadsheets summarizing </a:t>
            </a:r>
            <a:r>
              <a:rPr lang="en-US" sz="1600" dirty="0" smtClean="0"/>
              <a:t>feeder load </a:t>
            </a:r>
            <a:r>
              <a:rPr lang="en-US" sz="1600" dirty="0"/>
              <a:t>armed with UFLS relays, spreadsheets with UFLS relay settings, or other </a:t>
            </a:r>
            <a:r>
              <a:rPr lang="en-US" sz="1600" dirty="0" smtClean="0"/>
              <a:t>dated documentation </a:t>
            </a:r>
            <a:r>
              <a:rPr lang="en-US" sz="1600" dirty="0"/>
              <a:t>that it provided automatic tripping of load </a:t>
            </a:r>
            <a:r>
              <a:rPr lang="en-US" sz="1600" dirty="0">
                <a:solidFill>
                  <a:srgbClr val="FF0000"/>
                </a:solidFill>
              </a:rPr>
              <a:t>in accordance with the </a:t>
            </a:r>
            <a:r>
              <a:rPr lang="en-US" sz="1600" dirty="0" smtClean="0">
                <a:solidFill>
                  <a:srgbClr val="FF0000"/>
                </a:solidFill>
              </a:rPr>
              <a:t>UFLS program </a:t>
            </a:r>
            <a:r>
              <a:rPr lang="en-US" sz="1600" dirty="0">
                <a:solidFill>
                  <a:srgbClr val="FF0000"/>
                </a:solidFill>
              </a:rPr>
              <a:t>design</a:t>
            </a:r>
            <a:r>
              <a:rPr lang="en-US" sz="1600" dirty="0"/>
              <a:t> and schedule for </a:t>
            </a:r>
            <a:r>
              <a:rPr lang="en-US" sz="1600" dirty="0" smtClean="0"/>
              <a:t>implementation, </a:t>
            </a:r>
            <a:r>
              <a:rPr lang="en-US" sz="1600" dirty="0"/>
              <a:t>including any Corrective </a:t>
            </a:r>
            <a:r>
              <a:rPr lang="en-US" sz="1600" dirty="0" smtClean="0"/>
              <a:t>Action Plan</a:t>
            </a:r>
            <a:r>
              <a:rPr lang="en-US" sz="1600" dirty="0"/>
              <a:t>, per Requirement R9.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3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72200" y="1447800"/>
            <a:ext cx="990600" cy="760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1444437"/>
            <a:ext cx="990600" cy="764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1448471"/>
            <a:ext cx="990600" cy="753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0" y="1458966"/>
            <a:ext cx="990600" cy="7496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5015" y="1458966"/>
            <a:ext cx="990600" cy="743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49653" y="1916096"/>
            <a:ext cx="444893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rgbClr val="FF0000"/>
                </a:solidFill>
              </a:rPr>
              <a:t>LR = 1MW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Content Placeholder 1"/>
          <p:cNvSpPr>
            <a:spLocks noGrp="1"/>
          </p:cNvSpPr>
          <p:nvPr>
            <p:ph idx="1"/>
          </p:nvPr>
        </p:nvSpPr>
        <p:spPr>
          <a:xfrm>
            <a:off x="381000" y="2650451"/>
            <a:ext cx="8398042" cy="10071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Current Annual Survey language could imply this methodology: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Actual System Load 		= 100 MW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9812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#2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553904" y="1224352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#4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352800" y="1247001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7154" y="119668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#5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6424774" y="1909641"/>
            <a:ext cx="485451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rgbClr val="FF0000"/>
                </a:solidFill>
              </a:rPr>
              <a:t>LR = 10MW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90761" y="784743"/>
            <a:ext cx="1803066" cy="409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TDSP</a:t>
            </a:r>
            <a:endParaRPr lang="en-US" dirty="0"/>
          </a:p>
        </p:txBody>
      </p:sp>
      <p:cxnSp>
        <p:nvCxnSpPr>
          <p:cNvPr id="28" name="Elbow Connector 27"/>
          <p:cNvCxnSpPr>
            <a:stCxn id="26" idx="2"/>
            <a:endCxn id="8" idx="0"/>
          </p:cNvCxnSpPr>
          <p:nvPr/>
        </p:nvCxnSpPr>
        <p:spPr>
          <a:xfrm rot="16200000" flipH="1">
            <a:off x="4507345" y="579682"/>
            <a:ext cx="249704" cy="14798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endCxn id="7" idx="0"/>
          </p:cNvCxnSpPr>
          <p:nvPr/>
        </p:nvCxnSpPr>
        <p:spPr>
          <a:xfrm>
            <a:off x="3878833" y="1071125"/>
            <a:ext cx="2788667" cy="37667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6" idx="1"/>
            <a:endCxn id="11" idx="0"/>
          </p:cNvCxnSpPr>
          <p:nvPr/>
        </p:nvCxnSpPr>
        <p:spPr>
          <a:xfrm rot="10800000" flipV="1">
            <a:off x="1060315" y="989738"/>
            <a:ext cx="1930446" cy="46922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6" idx="2"/>
            <a:endCxn id="9" idx="0"/>
          </p:cNvCxnSpPr>
          <p:nvPr/>
        </p:nvCxnSpPr>
        <p:spPr>
          <a:xfrm rot="5400000">
            <a:off x="3095628" y="651805"/>
            <a:ext cx="253738" cy="13395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6200000" flipH="1">
            <a:off x="3770086" y="1310847"/>
            <a:ext cx="264234" cy="320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044554" y="1438870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344333" y="1420485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Content Placeholder 1"/>
          <p:cNvSpPr txBox="1">
            <a:spLocks/>
          </p:cNvSpPr>
          <p:nvPr/>
        </p:nvSpPr>
        <p:spPr>
          <a:xfrm>
            <a:off x="381000" y="3657600"/>
            <a:ext cx="8398042" cy="1905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Survey System Load	 	= 100 – </a:t>
            </a:r>
            <a:r>
              <a:rPr lang="en-US" sz="1800" dirty="0" smtClean="0">
                <a:solidFill>
                  <a:srgbClr val="FF0000"/>
                </a:solidFill>
              </a:rPr>
              <a:t>40 (Feeders with any LR)</a:t>
            </a:r>
            <a:r>
              <a:rPr lang="en-US" sz="1800" dirty="0" smtClean="0"/>
              <a:t> = 60 MW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#1 armed at 59.3 	= 20MW shed (20/60 = 33%)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#2 armed at 58.9 	= 20MW shed (20/60 = 33%)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#3 armed at 58.5 	= 20MW shed (20/60 = 33%)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99455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</TotalTime>
  <Words>876</Words>
  <Application>Microsoft Office PowerPoint</Application>
  <PresentationFormat>On-screen Show (4:3)</PresentationFormat>
  <Paragraphs>155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PowerPoint Presentation</vt:lpstr>
      <vt:lpstr>UFLS Discussion outline</vt:lpstr>
      <vt:lpstr>Background on UFLS Survey Requirement</vt:lpstr>
      <vt:lpstr>Current Issues with UFLS</vt:lpstr>
      <vt:lpstr>Key discussion points at last workshop</vt:lpstr>
      <vt:lpstr>Goal for this workshop</vt:lpstr>
      <vt:lpstr>PowerPoint Presentation</vt:lpstr>
      <vt:lpstr>Appendix- NERC Requirement</vt:lpstr>
      <vt:lpstr>Example</vt:lpstr>
      <vt:lpstr>Example</vt:lpstr>
      <vt:lpstr>Potential Load Resource data to be provided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69</cp:revision>
  <cp:lastPrinted>2016-01-21T20:53:15Z</cp:lastPrinted>
  <dcterms:created xsi:type="dcterms:W3CDTF">2016-01-21T15:20:31Z</dcterms:created>
  <dcterms:modified xsi:type="dcterms:W3CDTF">2017-04-19T19:39:01Z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