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5"/>
  </p:notesMasterIdLst>
  <p:handoutMasterIdLst>
    <p:handoutMasterId r:id="rId16"/>
  </p:handoutMasterIdLst>
  <p:sldIdLst>
    <p:sldId id="260" r:id="rId7"/>
    <p:sldId id="257" r:id="rId8"/>
    <p:sldId id="266" r:id="rId9"/>
    <p:sldId id="263" r:id="rId10"/>
    <p:sldId id="265" r:id="rId11"/>
    <p:sldId id="261" r:id="rId12"/>
    <p:sldId id="267" r:id="rId13"/>
    <p:sldId id="264"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4/19/2017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4/19/2017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2440302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2982008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2718043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1846659"/>
          </a:xfrm>
          <a:prstGeom prst="rect">
            <a:avLst/>
          </a:prstGeom>
          <a:noFill/>
        </p:spPr>
        <p:txBody>
          <a:bodyPr wrap="square" rtlCol="0">
            <a:spAutoFit/>
          </a:bodyPr>
          <a:lstStyle/>
          <a:p>
            <a:pPr>
              <a:spcBef>
                <a:spcPct val="0"/>
              </a:spcBef>
            </a:pPr>
            <a:r>
              <a:rPr lang="en-US" altLang="en-US" sz="2400" b="1" dirty="0"/>
              <a:t>Credit Updates</a:t>
            </a:r>
          </a:p>
          <a:p>
            <a:r>
              <a:rPr lang="en-US" dirty="0" smtClean="0"/>
              <a:t>Vanessa Spells</a:t>
            </a:r>
          </a:p>
          <a:p>
            <a:endParaRPr lang="en-US" dirty="0"/>
          </a:p>
          <a:p>
            <a:r>
              <a:rPr lang="en-US" dirty="0"/>
              <a:t>Credit Work Group</a:t>
            </a:r>
          </a:p>
          <a:p>
            <a:r>
              <a:rPr lang="en-US" dirty="0"/>
              <a:t>ERCOT Public</a:t>
            </a:r>
          </a:p>
          <a:p>
            <a:r>
              <a:rPr lang="en-US" dirty="0" smtClean="0"/>
              <a:t>April 19, 2017</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
        <p:nvSpPr>
          <p:cNvPr id="7" name="Content Placeholder 2"/>
          <p:cNvSpPr>
            <a:spLocks noGrp="1"/>
          </p:cNvSpPr>
          <p:nvPr>
            <p:ph idx="1"/>
          </p:nvPr>
        </p:nvSpPr>
        <p:spPr>
          <a:xfrm>
            <a:off x="457200" y="609600"/>
            <a:ext cx="8229600" cy="5715000"/>
          </a:xfrm>
        </p:spPr>
        <p:txBody>
          <a:bodyPr>
            <a:normAutofit/>
          </a:bodyPr>
          <a:lstStyle/>
          <a:p>
            <a:pPr marL="0" indent="0">
              <a:buNone/>
            </a:pPr>
            <a:r>
              <a:rPr lang="en-US" sz="1600" dirty="0" smtClean="0"/>
              <a:t>Approved Revision / Change Requests</a:t>
            </a:r>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smtClean="0"/>
          </a:p>
          <a:p>
            <a:pPr marL="0" indent="0">
              <a:buNone/>
            </a:pPr>
            <a:r>
              <a:rPr lang="en-US" sz="1600" i="1" dirty="0" smtClean="0"/>
              <a:t>* </a:t>
            </a:r>
            <a:r>
              <a:rPr lang="en-US" sz="1100" i="1" dirty="0" smtClean="0"/>
              <a:t>Estimated Target Release Date is May 2018 (not firmed up until the project moves to Execution (E) phase</a:t>
            </a:r>
            <a:r>
              <a:rPr lang="en-US" sz="1100" dirty="0"/>
              <a:t>)</a:t>
            </a:r>
            <a:r>
              <a:rPr lang="en-US" sz="1100" dirty="0" smtClean="0"/>
              <a:t> </a:t>
            </a:r>
            <a:endParaRPr lang="en-US" sz="1100" dirty="0"/>
          </a:p>
          <a:p>
            <a:pPr marL="0" indent="0">
              <a:buNone/>
            </a:pPr>
            <a:endParaRPr lang="en-US" sz="1600" dirty="0"/>
          </a:p>
          <a:p>
            <a:pPr marL="0" indent="0">
              <a:buNone/>
            </a:pPr>
            <a:endParaRPr lang="en-US" sz="1600" dirty="0" smtClean="0"/>
          </a:p>
          <a:p>
            <a:endParaRPr lang="en-US" sz="1600" dirty="0" smtClean="0"/>
          </a:p>
          <a:p>
            <a:endParaRPr lang="en-US" sz="1200" dirty="0" smtClean="0"/>
          </a:p>
          <a:p>
            <a:pPr lvl="1"/>
            <a:endParaRPr lang="en-US" sz="1200" dirty="0"/>
          </a:p>
          <a:p>
            <a:pPr lvl="1"/>
            <a:endParaRPr lang="en-US" sz="1200" dirty="0" smtClean="0"/>
          </a:p>
          <a:p>
            <a:pPr lvl="1"/>
            <a:endParaRPr lang="en-US" sz="1200" dirty="0"/>
          </a:p>
        </p:txBody>
      </p:sp>
      <p:sp>
        <p:nvSpPr>
          <p:cNvPr id="9" name="TextBox 21"/>
          <p:cNvSpPr txBox="1">
            <a:spLocks noChangeArrowheads="1"/>
          </p:cNvSpPr>
          <p:nvPr/>
        </p:nvSpPr>
        <p:spPr bwMode="auto">
          <a:xfrm>
            <a:off x="748698" y="5821233"/>
            <a:ext cx="7640522"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r>
              <a:rPr lang="en-US" sz="900" b="0" dirty="0" smtClean="0"/>
              <a:t>Project Status Codes: NS = Not Started, I = Initiation, P = Planning, E = Execution, H = On Hold</a:t>
            </a:r>
          </a:p>
          <a:p>
            <a:pPr eaLnBrk="1" hangingPunct="1"/>
            <a:r>
              <a:rPr lang="en-US" sz="900" b="0" dirty="0" smtClean="0"/>
              <a:t>TBD = To Be Determined</a:t>
            </a:r>
          </a:p>
        </p:txBody>
      </p:sp>
      <p:pic>
        <p:nvPicPr>
          <p:cNvPr id="4" name="Picture 3"/>
          <p:cNvPicPr>
            <a:picLocks noChangeAspect="1"/>
          </p:cNvPicPr>
          <p:nvPr/>
        </p:nvPicPr>
        <p:blipFill>
          <a:blip r:embed="rId3"/>
          <a:stretch>
            <a:fillRect/>
          </a:stretch>
        </p:blipFill>
        <p:spPr>
          <a:xfrm>
            <a:off x="533400" y="1143000"/>
            <a:ext cx="5795108" cy="4002446"/>
          </a:xfrm>
          <a:prstGeom prst="rect">
            <a:avLst/>
          </a:prstGeom>
        </p:spPr>
      </p:pic>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43682"/>
            <a:ext cx="8458200" cy="518318"/>
          </a:xfrm>
        </p:spPr>
        <p:txBody>
          <a:bodyPr/>
          <a:lstStyle/>
          <a:p>
            <a:r>
              <a:rPr lang="en-US" dirty="0" smtClean="0"/>
              <a:t>Credit Updates</a:t>
            </a:r>
            <a:endParaRPr lang="en-US" dirty="0"/>
          </a:p>
        </p:txBody>
      </p:sp>
      <p:sp>
        <p:nvSpPr>
          <p:cNvPr id="3" name="Content Placeholder 2"/>
          <p:cNvSpPr>
            <a:spLocks noGrp="1"/>
          </p:cNvSpPr>
          <p:nvPr>
            <p:ph idx="1"/>
          </p:nvPr>
        </p:nvSpPr>
        <p:spPr>
          <a:xfrm>
            <a:off x="304800" y="914400"/>
            <a:ext cx="8534400" cy="5334000"/>
          </a:xfrm>
        </p:spPr>
        <p:txBody>
          <a:bodyPr/>
          <a:lstStyle/>
          <a:p>
            <a:pPr marL="0" indent="0">
              <a:buNone/>
            </a:pPr>
            <a:endParaRPr lang="en-US" sz="2000" i="1" dirty="0" smtClean="0"/>
          </a:p>
          <a:p>
            <a:pPr lvl="1"/>
            <a:r>
              <a:rPr lang="en-US" sz="1600" dirty="0" smtClean="0"/>
              <a:t>CMM Tech Refresh</a:t>
            </a:r>
          </a:p>
          <a:p>
            <a:pPr lvl="2"/>
            <a:r>
              <a:rPr lang="en-US" sz="1200" dirty="0" smtClean="0"/>
              <a:t>Project (phrase 1) execution in process </a:t>
            </a:r>
          </a:p>
          <a:p>
            <a:pPr lvl="2"/>
            <a:r>
              <a:rPr lang="en-US" sz="1200" dirty="0" smtClean="0"/>
              <a:t>Project (phrase 2) planning in process</a:t>
            </a:r>
          </a:p>
          <a:p>
            <a:pPr lvl="2"/>
            <a:endParaRPr lang="en-US" sz="1200" dirty="0" smtClean="0"/>
          </a:p>
          <a:p>
            <a:pPr lvl="1"/>
            <a:r>
              <a:rPr lang="en-US" sz="1600" dirty="0" smtClean="0"/>
              <a:t>Audited financials and Standard Form Agreement Attachment A required by April 30</a:t>
            </a:r>
            <a:r>
              <a:rPr lang="en-US" sz="1600" baseline="30000" dirty="0" smtClean="0"/>
              <a:t>th</a:t>
            </a:r>
            <a:r>
              <a:rPr lang="en-US" sz="1600" dirty="0" smtClean="0"/>
              <a:t> for Counter-Parties with December 31, 2015 financial year ends</a:t>
            </a:r>
          </a:p>
          <a:p>
            <a:pPr marL="457200" lvl="1" indent="0">
              <a:buNone/>
            </a:pPr>
            <a:endParaRPr lang="en-US" sz="1600" dirty="0" smtClean="0"/>
          </a:p>
          <a:p>
            <a:pPr lvl="1"/>
            <a:r>
              <a:rPr lang="en-US" sz="1600" dirty="0" smtClean="0"/>
              <a:t>Regular CWG/MCWG update at June F&amp;A/Board</a:t>
            </a:r>
          </a:p>
          <a:p>
            <a:pPr marL="457200" lvl="1" indent="0">
              <a:buNone/>
            </a:pPr>
            <a:endParaRPr lang="en-US" sz="1600" dirty="0" smtClean="0"/>
          </a:p>
          <a:p>
            <a:pPr lvl="1"/>
            <a:r>
              <a:rPr lang="en-US" sz="1600" dirty="0" smtClean="0"/>
              <a:t>Seasonal Adjustment Factor (SAF) revision: </a:t>
            </a:r>
          </a:p>
          <a:p>
            <a:pPr lvl="2"/>
            <a:r>
              <a:rPr lang="en-US" sz="1200" dirty="0" smtClean="0"/>
              <a:t>June 110%</a:t>
            </a:r>
          </a:p>
          <a:p>
            <a:pPr lvl="2"/>
            <a:r>
              <a:rPr lang="en-US" sz="1200" dirty="0" smtClean="0"/>
              <a:t>July 125%</a:t>
            </a:r>
          </a:p>
          <a:p>
            <a:pPr lvl="2"/>
            <a:r>
              <a:rPr lang="en-US" sz="1200" dirty="0" smtClean="0"/>
              <a:t>August 200%</a:t>
            </a:r>
          </a:p>
          <a:p>
            <a:pPr lvl="2"/>
            <a:r>
              <a:rPr lang="en-US" sz="1200" dirty="0" smtClean="0"/>
              <a:t>September 100%</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403961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dirty="0"/>
          </a:p>
        </p:txBody>
      </p:sp>
      <p:sp>
        <p:nvSpPr>
          <p:cNvPr id="7" name="Content Placeholder 2"/>
          <p:cNvSpPr txBox="1">
            <a:spLocks/>
          </p:cNvSpPr>
          <p:nvPr/>
        </p:nvSpPr>
        <p:spPr bwMode="auto">
          <a:xfrm>
            <a:off x="455341"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Implemented Change Requests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673 - Correction to Estimated Aggregate Liability (EAL) for a QSE that 			                  Represents Neither Load nor Generation </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671 – Incorporation of DAM Credit Parameters into Protocols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670 – Clarification of Portfolio-Weighted Auction Clearing Price (PWACP)</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612 – Reduction of Cure Period Subsequent to Event of Default</a:t>
            </a:r>
            <a:r>
              <a:rPr kumimoji="0" lang="en-US" sz="1600" b="1" i="0" u="none" strike="noStrike" kern="1200" cap="none" spc="0" normalizeH="0" baseline="0" noProof="0" dirty="0" smtClean="0">
                <a:ln>
                  <a:noFill/>
                </a:ln>
                <a:solidFill>
                  <a:sysClr val="windowText" lastClr="000000"/>
                </a:solidFill>
                <a:effectLst/>
                <a:uLnTx/>
                <a:uFillTx/>
                <a:latin typeface="Arial"/>
                <a:ea typeface="+mn-ea"/>
                <a:cs typeface="+mn-cs"/>
              </a:rPr>
              <a:t> </a:t>
            </a: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 </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SCR   778 – Credit Exposure Calculations for NOIE Options Linked to RTM PTP 				  Obligations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559 – Revisions to MCE Calculation</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597 - Utilize Initial Estimated Liability (IEL) Only During Initial Market Activity</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601 - Inclusion of Incremental Exposure in Mass Transitions to Counter-				  Parties that are Registered as QSEs and LSEs and Provide POLR              			  Service</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639 - Correction to Minimum Current Exposure</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690 – Incorporation of Creditworthiness Standards in Protocols</a:t>
            </a:r>
            <a:endParaRPr kumimoji="0" lang="en-US" sz="12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692 – Removal of MIS Posting Requirement of DAM Credit Parameters</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728  - Removal of Language Related to NPRR484, Revisions to Congestion 			  Revenue Rights Credit Calculations and Payments, and NPRR554,  				  Clarification of Future Credit Exposure Calculation</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      </a:t>
            </a:r>
            <a:r>
              <a:rPr kumimoji="0" lang="en-US" sz="1050" b="0" i="0" u="none" strike="noStrike" kern="1200" cap="none" spc="0" normalizeH="0" baseline="0" noProof="0" dirty="0" smtClean="0">
                <a:ln>
                  <a:noFill/>
                </a:ln>
                <a:solidFill>
                  <a:sysClr val="windowText" lastClr="000000"/>
                </a:solidFill>
                <a:effectLst/>
                <a:uLnTx/>
                <a:uFillTx/>
                <a:latin typeface="Arial"/>
                <a:ea typeface="+mn-ea"/>
                <a:cs typeface="+mn-cs"/>
              </a:rPr>
              <a:t>ERCOT Public</a:t>
            </a:r>
            <a:endParaRPr kumimoji="0" lang="en-US" sz="1050" b="0" i="0" u="none" strike="noStrike" kern="1200" cap="none" spc="0" normalizeH="0" baseline="0" noProof="0" dirty="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4108778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Credit Updates</a:t>
            </a:r>
            <a:endParaRPr lang="en-US" dirty="0"/>
          </a:p>
        </p:txBody>
      </p:sp>
      <p:sp>
        <p:nvSpPr>
          <p:cNvPr id="3" name="Content Placeholder 2"/>
          <p:cNvSpPr>
            <a:spLocks noGrp="1"/>
          </p:cNvSpPr>
          <p:nvPr>
            <p:ph idx="1"/>
          </p:nvPr>
        </p:nvSpPr>
        <p:spPr>
          <a:xfrm>
            <a:off x="457200" y="990600"/>
            <a:ext cx="8153400" cy="4929433"/>
          </a:xfrm>
        </p:spPr>
        <p:txBody>
          <a:bodyPr/>
          <a:lstStyle/>
          <a:p>
            <a:pPr marL="0" lvl="0" indent="0" defTabSz="457200" eaLnBrk="0" fontAlgn="base" hangingPunct="0">
              <a:spcAft>
                <a:spcPct val="0"/>
              </a:spcAft>
              <a:buNone/>
              <a:defRPr/>
            </a:pPr>
            <a:r>
              <a:rPr lang="en-US" sz="1600" dirty="0" smtClean="0">
                <a:solidFill>
                  <a:sysClr val="windowText" lastClr="000000"/>
                </a:solidFill>
              </a:rPr>
              <a:t>Implemented </a:t>
            </a:r>
            <a:r>
              <a:rPr lang="en-US" sz="1600" dirty="0">
                <a:solidFill>
                  <a:sysClr val="windowText" lastClr="000000"/>
                </a:solidFill>
              </a:rPr>
              <a:t>Change </a:t>
            </a:r>
            <a:r>
              <a:rPr lang="en-US" sz="1600" dirty="0" smtClean="0">
                <a:solidFill>
                  <a:sysClr val="windowText" lastClr="000000"/>
                </a:solidFill>
              </a:rPr>
              <a:t>Requests</a:t>
            </a:r>
          </a:p>
          <a:p>
            <a:pPr defTabSz="457200" eaLnBrk="0" fontAlgn="base" hangingPunct="0">
              <a:spcAft>
                <a:spcPct val="0"/>
              </a:spcAft>
              <a:defRPr/>
            </a:pPr>
            <a:r>
              <a:rPr lang="en-US" sz="1600" dirty="0" smtClean="0"/>
              <a:t>NPRR </a:t>
            </a:r>
            <a:r>
              <a:rPr lang="en-US" sz="1600" dirty="0"/>
              <a:t>741</a:t>
            </a:r>
            <a:r>
              <a:rPr lang="en-US" sz="1600" dirty="0" smtClean="0">
                <a:solidFill>
                  <a:sysClr val="windowText" lastClr="000000"/>
                </a:solidFill>
              </a:rPr>
              <a:t> </a:t>
            </a:r>
            <a:r>
              <a:rPr lang="en-US" sz="1600" dirty="0">
                <a:solidFill>
                  <a:sysClr val="windowText" lastClr="000000"/>
                </a:solidFill>
              </a:rPr>
              <a:t>- </a:t>
            </a:r>
            <a:r>
              <a:rPr lang="en-US" sz="1600" dirty="0"/>
              <a:t>Clarifications to TPE and </a:t>
            </a:r>
            <a:r>
              <a:rPr lang="en-US" sz="1600" dirty="0" smtClean="0"/>
              <a:t>EAL Credit Exposure Calculations</a:t>
            </a:r>
          </a:p>
          <a:p>
            <a:pPr lvl="1" defTabSz="457200" eaLnBrk="0" fontAlgn="base" hangingPunct="0">
              <a:spcAft>
                <a:spcPct val="0"/>
              </a:spcAft>
              <a:defRPr/>
            </a:pPr>
            <a:r>
              <a:rPr lang="en-US" sz="1200" dirty="0" smtClean="0"/>
              <a:t>Implemented only language clarifications part</a:t>
            </a:r>
          </a:p>
          <a:p>
            <a:pPr lvl="1" defTabSz="457200" eaLnBrk="0" fontAlgn="base" hangingPunct="0">
              <a:spcAft>
                <a:spcPct val="0"/>
              </a:spcAft>
              <a:defRPr/>
            </a:pPr>
            <a:r>
              <a:rPr lang="en-US" sz="1200" dirty="0"/>
              <a:t>C</a:t>
            </a:r>
            <a:r>
              <a:rPr lang="en-US" sz="1200" dirty="0" smtClean="0"/>
              <a:t>hange for removal of “abs” from MCE formula is not yet implemented</a:t>
            </a:r>
          </a:p>
          <a:p>
            <a:pPr defTabSz="457200" eaLnBrk="0" fontAlgn="base" hangingPunct="0">
              <a:spcAft>
                <a:spcPct val="0"/>
              </a:spcAft>
              <a:defRPr/>
            </a:pPr>
            <a:r>
              <a:rPr lang="en-US" sz="1600" dirty="0"/>
              <a:t>N</a:t>
            </a:r>
            <a:r>
              <a:rPr lang="en-US" sz="1600" dirty="0" smtClean="0"/>
              <a:t>PRR 773 – Broadening Scope of Acceptable Letter of Credit Issuers</a:t>
            </a:r>
          </a:p>
          <a:p>
            <a:pPr defTabSz="457200" eaLnBrk="0" fontAlgn="base" hangingPunct="0">
              <a:spcAft>
                <a:spcPct val="0"/>
              </a:spcAft>
              <a:defRPr/>
            </a:pPr>
            <a:r>
              <a:rPr lang="en-US" sz="1600" dirty="0" smtClean="0"/>
              <a:t>NPRR 791 – Clarifications to IEL, MCE, and Aggregate Amount Owed by Breaching Party</a:t>
            </a:r>
          </a:p>
          <a:p>
            <a:pPr defTabSz="457200" eaLnBrk="0" fontAlgn="base" hangingPunct="0">
              <a:spcAft>
                <a:spcPct val="0"/>
              </a:spcAft>
              <a:defRPr/>
            </a:pPr>
            <a:r>
              <a:rPr lang="en-US" sz="1600" dirty="0" smtClean="0"/>
              <a:t>NPRR 803 – Remove Grey-boxed Language from NPRR 439, Updating a Counter-Party’s Credit Limit for Current Day DAM</a:t>
            </a:r>
          </a:p>
          <a:p>
            <a:pPr marL="0" indent="0" defTabSz="457200" eaLnBrk="0" fontAlgn="base" hangingPunct="0">
              <a:spcAft>
                <a:spcPct val="0"/>
              </a:spcAft>
              <a:buNone/>
              <a:defRPr/>
            </a:pPr>
            <a:endParaRPr lang="en-US" sz="1600" dirty="0" smtClean="0"/>
          </a:p>
          <a:p>
            <a:pPr marL="0" indent="0" defTabSz="457200" eaLnBrk="0" fontAlgn="base" hangingPunct="0">
              <a:spcAft>
                <a:spcPct val="0"/>
              </a:spcAft>
              <a:buNone/>
              <a:defRPr/>
            </a:pPr>
            <a:endParaRPr lang="en-US" sz="1600" dirty="0"/>
          </a:p>
          <a:p>
            <a:pPr marL="0" indent="0" defTabSz="457200" eaLnBrk="0" fontAlgn="base" hangingPunct="0">
              <a:spcAft>
                <a:spcPct val="0"/>
              </a:spcAft>
              <a:buNone/>
              <a:defRPr/>
            </a:pPr>
            <a:r>
              <a:rPr lang="en-US" sz="1600" dirty="0" smtClean="0"/>
              <a:t>Withdrawn Change Requests</a:t>
            </a:r>
            <a:endParaRPr lang="en-US" sz="1600" dirty="0"/>
          </a:p>
          <a:p>
            <a:pPr defTabSz="457200" eaLnBrk="0" fontAlgn="base" hangingPunct="0">
              <a:spcAft>
                <a:spcPct val="0"/>
              </a:spcAft>
              <a:defRPr/>
            </a:pPr>
            <a:r>
              <a:rPr lang="en-US" sz="1600" dirty="0"/>
              <a:t>SCR 785 – Update RTL calculation to include Real-Time Reserve Price Adder-based </a:t>
            </a:r>
            <a:r>
              <a:rPr lang="en-US" sz="1600" dirty="0" smtClean="0"/>
              <a:t>components</a:t>
            </a:r>
          </a:p>
          <a:p>
            <a:pPr defTabSz="457200" eaLnBrk="0" fontAlgn="base" hangingPunct="0">
              <a:spcAft>
                <a:spcPct val="0"/>
              </a:spcAft>
              <a:defRPr/>
            </a:pPr>
            <a:r>
              <a:rPr lang="en-US" sz="1600" dirty="0" smtClean="0"/>
              <a:t>NPRR 811 – Two Day Cure Period for Foreign Market Participant Guarantee Agreements </a:t>
            </a:r>
            <a:endParaRPr lang="en-US" sz="1600" dirty="0"/>
          </a:p>
          <a:p>
            <a:pPr defTabSz="457200" eaLnBrk="0" fontAlgn="base" hangingPunct="0">
              <a:spcAft>
                <a:spcPct val="0"/>
              </a:spcAft>
              <a:defRPr/>
            </a:pPr>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1010250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2017 Credit Working Group Goals </a:t>
            </a:r>
            <a:endParaRPr lang="en-US"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dirty="0"/>
          </a:p>
        </p:txBody>
      </p:sp>
      <p:sp>
        <p:nvSpPr>
          <p:cNvPr id="7" name="Content Placeholder 2"/>
          <p:cNvSpPr>
            <a:spLocks noGrp="1"/>
          </p:cNvSpPr>
          <p:nvPr>
            <p:ph idx="1"/>
          </p:nvPr>
        </p:nvSpPr>
        <p:spPr>
          <a:xfrm>
            <a:off x="457200" y="1386682"/>
            <a:ext cx="8229600" cy="4739481"/>
          </a:xfrm>
        </p:spPr>
        <p:txBody>
          <a:bodyPr>
            <a:noAutofit/>
          </a:bodyPr>
          <a:lstStyle/>
          <a:p>
            <a:r>
              <a:rPr lang="en-US" sz="2000" dirty="0" smtClean="0">
                <a:latin typeface="+mj-lt"/>
              </a:rPr>
              <a:t>Provide support to the ERCOT stakeholder process incorporating a forward price curve-based methodology (NPRR800) in collateral requirement calculations</a:t>
            </a:r>
          </a:p>
          <a:p>
            <a:r>
              <a:rPr lang="en-US" sz="2000" dirty="0" smtClean="0">
                <a:latin typeface="+mj-lt"/>
              </a:rPr>
              <a:t>Clarify the market’s risk tolerance/appetite level and provide regular updates on credit exposure to the ERCOT Board</a:t>
            </a:r>
          </a:p>
          <a:p>
            <a:r>
              <a:rPr lang="en-US" sz="2000" dirty="0" smtClean="0">
                <a:latin typeface="+mj-lt"/>
              </a:rPr>
              <a:t>Evaluate and quantify potential market risk under current credit rules and examine a framework for reviewing rules in flight</a:t>
            </a:r>
          </a:p>
          <a:p>
            <a:r>
              <a:rPr lang="en-US" sz="2000" dirty="0" smtClean="0">
                <a:latin typeface="+mj-lt"/>
              </a:rPr>
              <a:t>Explore methodologies to  incorporate Counter-Party specific ratings into ERCOT collateral requirement calculations</a:t>
            </a:r>
          </a:p>
          <a:p>
            <a:r>
              <a:rPr lang="en-US" sz="2000" dirty="0" smtClean="0">
                <a:latin typeface="+mj-lt"/>
              </a:rPr>
              <a:t>Participate in TAC/WMS-lead discussions related to credit in the event of a market continuity business interruption</a:t>
            </a:r>
          </a:p>
          <a:p>
            <a:r>
              <a:rPr lang="en-US" sz="2000" dirty="0" smtClean="0">
                <a:latin typeface="+mj-lt"/>
              </a:rPr>
              <a:t>Explore potential usage of letter of credit/credit </a:t>
            </a:r>
            <a:r>
              <a:rPr lang="en-US" sz="2000" dirty="0" smtClean="0">
                <a:latin typeface="+mj-lt"/>
              </a:rPr>
              <a:t>insurance</a:t>
            </a:r>
          </a:p>
        </p:txBody>
      </p:sp>
    </p:spTree>
    <p:extLst>
      <p:ext uri="{BB962C8B-B14F-4D97-AF65-F5344CB8AC3E}">
        <p14:creationId xmlns:p14="http://schemas.microsoft.com/office/powerpoint/2010/main" val="2826358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2017 Credit Working Group Goals </a:t>
            </a:r>
            <a:endParaRPr lang="en-US" dirty="0"/>
          </a:p>
        </p:txBody>
      </p:sp>
      <p:sp>
        <p:nvSpPr>
          <p:cNvPr id="3" name="Content Placeholder 2"/>
          <p:cNvSpPr>
            <a:spLocks noGrp="1"/>
          </p:cNvSpPr>
          <p:nvPr>
            <p:ph idx="1"/>
          </p:nvPr>
        </p:nvSpPr>
        <p:spPr/>
        <p:txBody>
          <a:bodyPr/>
          <a:lstStyle/>
          <a:p>
            <a:r>
              <a:rPr lang="en-US" sz="2000" dirty="0"/>
              <a:t>Pursue a calculator to allow market participants to calculate their requirements for CRR auctions</a:t>
            </a:r>
          </a:p>
          <a:p>
            <a:pPr marL="742950" lvl="2" indent="-342900"/>
            <a:r>
              <a:rPr lang="en-US" sz="1800" dirty="0" smtClean="0"/>
              <a:t>ERCOT’s </a:t>
            </a:r>
            <a:r>
              <a:rPr lang="en-US" sz="1800" dirty="0"/>
              <a:t>comments: Prior to the auction, the CRR Calculator would estimate the collateral needed to participate in the CRR auction. The CRR Calculator would require an SCR for implementation. Also, the SCR would allow for an IA to estimate the cost of the application. </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1063730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dirty="0"/>
          </a:p>
        </p:txBody>
      </p:sp>
      <p:sp>
        <p:nvSpPr>
          <p:cNvPr id="7" name="Content Placeholder 2"/>
          <p:cNvSpPr>
            <a:spLocks noGrp="1"/>
          </p:cNvSpPr>
          <p:nvPr>
            <p:ph idx="1"/>
          </p:nvPr>
        </p:nvSpPr>
        <p:spPr>
          <a:xfrm>
            <a:off x="2661711" y="2708275"/>
            <a:ext cx="3820577" cy="719241"/>
          </a:xfrm>
        </p:spPr>
        <p:txBody>
          <a:bodyPr/>
          <a:lstStyle/>
          <a:p>
            <a:pPr marL="0" indent="0" algn="ctr" eaLnBrk="1" hangingPunct="1">
              <a:buFont typeface="Arial" charset="0"/>
              <a:buNone/>
              <a:defRPr/>
            </a:pPr>
            <a:r>
              <a:rPr lang="en-US" altLang="en-US" sz="2000" dirty="0" smtClean="0"/>
              <a:t>Questions</a:t>
            </a:r>
          </a:p>
        </p:txBody>
      </p:sp>
    </p:spTree>
    <p:extLst>
      <p:ext uri="{BB962C8B-B14F-4D97-AF65-F5344CB8AC3E}">
        <p14:creationId xmlns:p14="http://schemas.microsoft.com/office/powerpoint/2010/main" val="183607975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schemas.microsoft.com/office/2006/metadata/properties"/>
    <ds:schemaRef ds:uri="http://purl.org/dc/elements/1.1/"/>
    <ds:schemaRef ds:uri="http://schemas.microsoft.com/office/infopath/2007/PartnerControls"/>
    <ds:schemaRef ds:uri="http://purl.org/dc/dcmitype/"/>
    <ds:schemaRef ds:uri="http://schemas.microsoft.com/office/2006/documentManagement/types"/>
    <ds:schemaRef ds:uri="http://schemas.openxmlformats.org/package/2006/metadata/core-properties"/>
    <ds:schemaRef ds:uri="c34af464-7aa1-4edd-9be4-83dffc1cb92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706</TotalTime>
  <Words>452</Words>
  <Application>Microsoft Office PowerPoint</Application>
  <PresentationFormat>On-screen Show (4:3)</PresentationFormat>
  <Paragraphs>101</Paragraphs>
  <Slides>8</Slides>
  <Notes>4</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8</vt:i4>
      </vt:variant>
    </vt:vector>
  </HeadingPairs>
  <TitlesOfParts>
    <vt:vector size="13" baseType="lpstr">
      <vt:lpstr>Arial</vt:lpstr>
      <vt:lpstr>Calibri</vt:lpstr>
      <vt:lpstr>1_Custom Design</vt:lpstr>
      <vt:lpstr>Office Theme</vt:lpstr>
      <vt:lpstr>Custom Design</vt:lpstr>
      <vt:lpstr>PowerPoint Presentation</vt:lpstr>
      <vt:lpstr>Credit Updates</vt:lpstr>
      <vt:lpstr>Credit Updates</vt:lpstr>
      <vt:lpstr>Credit Updates</vt:lpstr>
      <vt:lpstr>Credit Updates</vt:lpstr>
      <vt:lpstr>2017 Credit Working Group Goals </vt:lpstr>
      <vt:lpstr>2017 Credit Working Group Goals </vt:lpstr>
      <vt:lpstr>Credit Updates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97</cp:revision>
  <cp:lastPrinted>2017-02-14T17:04:55Z</cp:lastPrinted>
  <dcterms:created xsi:type="dcterms:W3CDTF">2016-01-21T15:20:31Z</dcterms:created>
  <dcterms:modified xsi:type="dcterms:W3CDTF">2017-04-19T16:02:57Z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