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2"/>
  </p:notesMasterIdLst>
  <p:handoutMasterIdLst>
    <p:handoutMasterId r:id="rId13"/>
  </p:handoutMasterIdLst>
  <p:sldIdLst>
    <p:sldId id="260" r:id="rId6"/>
    <p:sldId id="284" r:id="rId7"/>
    <p:sldId id="280" r:id="rId8"/>
    <p:sldId id="282" r:id="rId9"/>
    <p:sldId id="281" r:id="rId10"/>
    <p:sldId id="28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84560" autoAdjust="0"/>
  </p:normalViewPr>
  <p:slideViewPr>
    <p:cSldViewPr showGuides="1">
      <p:cViewPr varScale="1">
        <p:scale>
          <a:sx n="63" d="100"/>
          <a:sy n="63" d="100"/>
        </p:scale>
        <p:origin x="188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7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9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"Credible information is our most valuable currency."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2819400"/>
            <a:ext cx="56460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ERCOT Stakeholder User </a:t>
            </a:r>
            <a:r>
              <a:rPr lang="en-US" sz="2000" dirty="0" smtClean="0"/>
              <a:t>Personae Update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Apri</a:t>
            </a:r>
            <a:r>
              <a:rPr lang="en-US" sz="2000" dirty="0" err="1" smtClean="0"/>
              <a:t>i</a:t>
            </a:r>
            <a:r>
              <a:rPr lang="en-US" sz="2000" dirty="0" smtClean="0"/>
              <a:t> 24, </a:t>
            </a:r>
            <a:r>
              <a:rPr lang="en-US" sz="2000" dirty="0" smtClean="0"/>
              <a:t>2017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April 24, 2017 Update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ERCOT Client Services provided User </a:t>
            </a:r>
            <a:r>
              <a:rPr lang="en-US" sz="2400" dirty="0" smtClean="0"/>
              <a:t>Experience team with </a:t>
            </a:r>
            <a:r>
              <a:rPr lang="en-US" sz="2400" dirty="0" smtClean="0"/>
              <a:t>roughly 40 contacts. Big thanks to that team!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Team has started screening process to ensure that we have the right representation.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Once screening is complete, will begin to schedule interviews.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/>
              <a:t>Notice sent to Notice_general@lists.ercot.com on </a:t>
            </a:r>
            <a:r>
              <a:rPr lang="en-US" sz="2400"/>
              <a:t>April </a:t>
            </a:r>
            <a:r>
              <a:rPr lang="en-US" sz="2400" smtClean="0"/>
              <a:t>17.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4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User-Centered Design </a:t>
            </a:r>
          </a:p>
        </p:txBody>
      </p:sp>
      <p:pic>
        <p:nvPicPr>
          <p:cNvPr id="1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37141"/>
            <a:ext cx="6774782" cy="523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ross 5"/>
          <p:cNvSpPr/>
          <p:nvPr/>
        </p:nvSpPr>
        <p:spPr>
          <a:xfrm rot="2127098">
            <a:off x="3611438" y="3700202"/>
            <a:ext cx="596922" cy="557127"/>
          </a:xfrm>
          <a:prstGeom prst="plus">
            <a:avLst>
              <a:gd name="adj" fmla="val 36905"/>
            </a:avLst>
          </a:prstGeom>
          <a:solidFill>
            <a:srgbClr val="C71900"/>
          </a:solidFill>
          <a:ln>
            <a:solidFill>
              <a:schemeClr val="bg2">
                <a:lumMod val="50000"/>
                <a:alpha val="7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ross 6"/>
          <p:cNvSpPr/>
          <p:nvPr/>
        </p:nvSpPr>
        <p:spPr>
          <a:xfrm rot="2127098">
            <a:off x="3122300" y="2063116"/>
            <a:ext cx="417476" cy="389644"/>
          </a:xfrm>
          <a:prstGeom prst="plus">
            <a:avLst>
              <a:gd name="adj" fmla="val 36905"/>
            </a:avLst>
          </a:prstGeom>
          <a:solidFill>
            <a:srgbClr val="C71900">
              <a:alpha val="38824"/>
            </a:srgbClr>
          </a:solidFill>
          <a:ln>
            <a:solidFill>
              <a:schemeClr val="bg2">
                <a:lumMod val="50000"/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What is the first step?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an effort to understand the needs and goals of users who interact with ERCOT systems, </a:t>
            </a:r>
            <a:r>
              <a:rPr lang="en-US" sz="2400" dirty="0" smtClean="0"/>
              <a:t>the ERCOT User Experience (UX) team is </a:t>
            </a:r>
            <a:r>
              <a:rPr lang="en-US" sz="2400" dirty="0"/>
              <a:t>working to identify a broad spectrum of MPs that can be interviewed </a:t>
            </a:r>
            <a:r>
              <a:rPr lang="en-US" sz="2400" dirty="0" smtClean="0"/>
              <a:t>to develop user personas.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83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User Persona?</a:t>
            </a:r>
            <a:endParaRPr lang="en-US" dirty="0"/>
          </a:p>
        </p:txBody>
      </p:sp>
      <p:sp>
        <p:nvSpPr>
          <p:cNvPr id="6" name="Cross 5"/>
          <p:cNvSpPr/>
          <p:nvPr/>
        </p:nvSpPr>
        <p:spPr>
          <a:xfrm rot="2127098">
            <a:off x="3611438" y="3700202"/>
            <a:ext cx="596922" cy="557127"/>
          </a:xfrm>
          <a:prstGeom prst="plus">
            <a:avLst>
              <a:gd name="adj" fmla="val 36905"/>
            </a:avLst>
          </a:prstGeom>
          <a:solidFill>
            <a:srgbClr val="C71900"/>
          </a:solidFill>
          <a:ln>
            <a:solidFill>
              <a:schemeClr val="bg2">
                <a:lumMod val="50000"/>
                <a:alpha val="7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ross 6"/>
          <p:cNvSpPr/>
          <p:nvPr/>
        </p:nvSpPr>
        <p:spPr>
          <a:xfrm rot="2127098">
            <a:off x="3122300" y="2063116"/>
            <a:ext cx="417476" cy="389644"/>
          </a:xfrm>
          <a:prstGeom prst="plus">
            <a:avLst>
              <a:gd name="adj" fmla="val 36905"/>
            </a:avLst>
          </a:prstGeom>
          <a:solidFill>
            <a:srgbClr val="C71900">
              <a:alpha val="38824"/>
            </a:srgbClr>
          </a:solidFill>
          <a:ln>
            <a:solidFill>
              <a:schemeClr val="bg2">
                <a:lumMod val="50000"/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26628"/>
            <a:ext cx="6959768" cy="52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8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What’s the Ask?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"Credible information is our most valuable currency."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Interview </a:t>
            </a:r>
            <a:r>
              <a:rPr lang="en-US" sz="2400" dirty="0"/>
              <a:t>subjects (25-35 MPs) should collectively represent the full span of MP activities and come from different sized companies. </a:t>
            </a:r>
          </a:p>
          <a:p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30-60 minute interviews will be conducted over the  </a:t>
            </a:r>
            <a:r>
              <a:rPr lang="en-US" sz="2400" dirty="0"/>
              <a:t>phone or in person </a:t>
            </a:r>
            <a:r>
              <a:rPr lang="en-US" sz="2400" dirty="0" smtClean="0"/>
              <a:t>and may </a:t>
            </a:r>
            <a:r>
              <a:rPr lang="en-US" sz="2400" dirty="0"/>
              <a:t>be followed </a:t>
            </a:r>
            <a:r>
              <a:rPr lang="en-US" sz="2400" dirty="0" smtClean="0"/>
              <a:t>up with requests </a:t>
            </a:r>
            <a:r>
              <a:rPr lang="en-US" sz="2400" dirty="0"/>
              <a:t>for </a:t>
            </a:r>
            <a:r>
              <a:rPr lang="en-US" sz="2400" dirty="0" smtClean="0"/>
              <a:t>online feedback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3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purl.org/dc/elements/1.1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7002</TotalTime>
  <Words>168</Words>
  <Application>Microsoft Office PowerPoint</Application>
  <PresentationFormat>On-screen Show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1_Custom Design</vt:lpstr>
      <vt:lpstr>Office Theme</vt:lpstr>
      <vt:lpstr>PowerPoint Presentation</vt:lpstr>
      <vt:lpstr>April 24, 2017 Update</vt:lpstr>
      <vt:lpstr>User-Centered Design </vt:lpstr>
      <vt:lpstr>What is the first step?</vt:lpstr>
      <vt:lpstr>What is a User Persona?</vt:lpstr>
      <vt:lpstr>What’s the Ask?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Hale, Aubrey</cp:lastModifiedBy>
  <cp:revision>82</cp:revision>
  <cp:lastPrinted>2016-10-26T14:41:31Z</cp:lastPrinted>
  <dcterms:created xsi:type="dcterms:W3CDTF">2016-01-21T15:20:31Z</dcterms:created>
  <dcterms:modified xsi:type="dcterms:W3CDTF">2017-04-18T13:48:11Z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