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8"/>
  </p:notesMasterIdLst>
  <p:handoutMasterIdLst>
    <p:handoutMasterId r:id="rId29"/>
  </p:handoutMasterIdLst>
  <p:sldIdLst>
    <p:sldId id="260" r:id="rId7"/>
    <p:sldId id="258" r:id="rId8"/>
    <p:sldId id="318" r:id="rId9"/>
    <p:sldId id="307" r:id="rId10"/>
    <p:sldId id="327" r:id="rId11"/>
    <p:sldId id="310" r:id="rId12"/>
    <p:sldId id="311" r:id="rId13"/>
    <p:sldId id="326" r:id="rId14"/>
    <p:sldId id="328" r:id="rId15"/>
    <p:sldId id="330" r:id="rId16"/>
    <p:sldId id="331" r:id="rId17"/>
    <p:sldId id="294" r:id="rId18"/>
    <p:sldId id="308" r:id="rId19"/>
    <p:sldId id="309" r:id="rId20"/>
    <p:sldId id="319" r:id="rId21"/>
    <p:sldId id="320" r:id="rId22"/>
    <p:sldId id="321" r:id="rId23"/>
    <p:sldId id="322" r:id="rId24"/>
    <p:sldId id="323" r:id="rId25"/>
    <p:sldId id="324" r:id="rId26"/>
    <p:sldId id="32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115" d="100"/>
          <a:sy n="115" d="100"/>
        </p:scale>
        <p:origin x="10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'All data'!$P$1</c:f>
              <c:strCache>
                <c:ptCount val="1"/>
                <c:pt idx="0">
                  <c:v>Actual Variance from IA Estimate Range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multiLvlStrRef>
              <c:f>'[DRAFT IA Statistics Annual Report_2016.xlsx]All data'!$A$2:$P$100</c:f>
              <c:multiLvlStrCache>
                <c:ptCount val="29"/>
                <c:lvl>
                  <c:pt idx="0">
                    <c:v>$0</c:v>
                  </c:pt>
                  <c:pt idx="1">
                    <c:v>$0</c:v>
                  </c:pt>
                  <c:pt idx="2">
                    <c:v>$20,350</c:v>
                  </c:pt>
                  <c:pt idx="3">
                    <c:v>-$771</c:v>
                  </c:pt>
                  <c:pt idx="4">
                    <c:v>-$102,412</c:v>
                  </c:pt>
                  <c:pt idx="5">
                    <c:v>$0</c:v>
                  </c:pt>
                  <c:pt idx="6">
                    <c:v>$0</c:v>
                  </c:pt>
                  <c:pt idx="7">
                    <c:v>-$44,756</c:v>
                  </c:pt>
                  <c:pt idx="8">
                    <c:v>-$15,669</c:v>
                  </c:pt>
                  <c:pt idx="9">
                    <c:v>$0</c:v>
                  </c:pt>
                  <c:pt idx="10">
                    <c:v>-$9,429</c:v>
                  </c:pt>
                  <c:pt idx="11">
                    <c:v>-$22,356</c:v>
                  </c:pt>
                  <c:pt idx="12">
                    <c:v>-$4,033</c:v>
                  </c:pt>
                  <c:pt idx="13">
                    <c:v>-$90,557</c:v>
                  </c:pt>
                  <c:pt idx="14">
                    <c:v>$0</c:v>
                  </c:pt>
                  <c:pt idx="15">
                    <c:v>-$35,983</c:v>
                  </c:pt>
                  <c:pt idx="16">
                    <c:v>$233,095</c:v>
                  </c:pt>
                  <c:pt idx="17">
                    <c:v>$130,550</c:v>
                  </c:pt>
                  <c:pt idx="18">
                    <c:v>-$11,824</c:v>
                  </c:pt>
                  <c:pt idx="19">
                    <c:v>-$3,391</c:v>
                  </c:pt>
                  <c:pt idx="20">
                    <c:v>$49,955</c:v>
                  </c:pt>
                  <c:pt idx="21">
                    <c:v>-$12,318</c:v>
                  </c:pt>
                  <c:pt idx="22">
                    <c:v>$0</c:v>
                  </c:pt>
                  <c:pt idx="23">
                    <c:v>$0</c:v>
                  </c:pt>
                  <c:pt idx="24">
                    <c:v>-$70,697</c:v>
                  </c:pt>
                  <c:pt idx="25">
                    <c:v>$43,734</c:v>
                  </c:pt>
                  <c:pt idx="26">
                    <c:v>$72,991</c:v>
                  </c:pt>
                  <c:pt idx="27">
                    <c:v>$102,533</c:v>
                  </c:pt>
                  <c:pt idx="28">
                    <c:v>$104,868</c:v>
                  </c:pt>
                </c:lvl>
                <c:lvl>
                  <c:pt idx="0">
                    <c:v>Yes</c:v>
                  </c:pt>
                  <c:pt idx="1">
                    <c:v>Yes</c:v>
                  </c:pt>
                  <c:pt idx="2">
                    <c:v>No</c:v>
                  </c:pt>
                  <c:pt idx="3">
                    <c:v>No</c:v>
                  </c:pt>
                  <c:pt idx="4">
                    <c:v>No</c:v>
                  </c:pt>
                  <c:pt idx="5">
                    <c:v>Yes</c:v>
                  </c:pt>
                  <c:pt idx="6">
                    <c:v>Yes</c:v>
                  </c:pt>
                  <c:pt idx="7">
                    <c:v>No</c:v>
                  </c:pt>
                  <c:pt idx="8">
                    <c:v>No</c:v>
                  </c:pt>
                  <c:pt idx="9">
                    <c:v>Yes</c:v>
                  </c:pt>
                  <c:pt idx="10">
                    <c:v>No</c:v>
                  </c:pt>
                  <c:pt idx="11">
                    <c:v>No</c:v>
                  </c:pt>
                  <c:pt idx="12">
                    <c:v>No</c:v>
                  </c:pt>
                  <c:pt idx="13">
                    <c:v>No</c:v>
                  </c:pt>
                  <c:pt idx="14">
                    <c:v>Yes</c:v>
                  </c:pt>
                  <c:pt idx="15">
                    <c:v>No</c:v>
                  </c:pt>
                  <c:pt idx="16">
                    <c:v>No</c:v>
                  </c:pt>
                  <c:pt idx="17">
                    <c:v>No</c:v>
                  </c:pt>
                  <c:pt idx="18">
                    <c:v>No</c:v>
                  </c:pt>
                  <c:pt idx="19">
                    <c:v>No</c:v>
                  </c:pt>
                  <c:pt idx="20">
                    <c:v>No</c:v>
                  </c:pt>
                  <c:pt idx="21">
                    <c:v>No</c:v>
                  </c:pt>
                  <c:pt idx="22">
                    <c:v>Yes</c:v>
                  </c:pt>
                  <c:pt idx="23">
                    <c:v>Yes</c:v>
                  </c:pt>
                  <c:pt idx="24">
                    <c:v>No</c:v>
                  </c:pt>
                  <c:pt idx="25">
                    <c:v>No</c:v>
                  </c:pt>
                  <c:pt idx="26">
                    <c:v>No</c:v>
                  </c:pt>
                  <c:pt idx="27">
                    <c:v>No</c:v>
                  </c:pt>
                  <c:pt idx="28">
                    <c:v>No</c:v>
                  </c:pt>
                </c:lvl>
                <c:lvl>
                  <c:pt idx="0">
                    <c:v> $38,341 </c:v>
                  </c:pt>
                  <c:pt idx="1">
                    <c:v> $48,900 </c:v>
                  </c:pt>
                  <c:pt idx="2">
                    <c:v> $70,350 </c:v>
                  </c:pt>
                  <c:pt idx="3">
                    <c:v> $99,230 </c:v>
                  </c:pt>
                  <c:pt idx="4">
                    <c:v> $147,588 </c:v>
                  </c:pt>
                  <c:pt idx="5">
                    <c:v> $252,453 </c:v>
                  </c:pt>
                  <c:pt idx="6">
                    <c:v> $1,631,461 </c:v>
                  </c:pt>
                  <c:pt idx="7">
                    <c:v> $15,244 </c:v>
                  </c:pt>
                  <c:pt idx="8">
                    <c:v> $24,331 </c:v>
                  </c:pt>
                  <c:pt idx="9">
                    <c:v> $25,807 </c:v>
                  </c:pt>
                  <c:pt idx="10">
                    <c:v> $40,571 </c:v>
                  </c:pt>
                  <c:pt idx="11">
                    <c:v> $57,644 </c:v>
                  </c:pt>
                  <c:pt idx="12">
                    <c:v> $60,967 </c:v>
                  </c:pt>
                  <c:pt idx="13">
                    <c:v> $119,443 </c:v>
                  </c:pt>
                  <c:pt idx="14">
                    <c:v> $153,152 </c:v>
                  </c:pt>
                  <c:pt idx="15">
                    <c:v> $189,017 </c:v>
                  </c:pt>
                  <c:pt idx="16">
                    <c:v> $533,095 </c:v>
                  </c:pt>
                  <c:pt idx="17">
                    <c:v> $840,550 </c:v>
                  </c:pt>
                  <c:pt idx="18">
                    <c:v> $18,176 </c:v>
                  </c:pt>
                  <c:pt idx="19">
                    <c:v> $21,609 </c:v>
                  </c:pt>
                  <c:pt idx="20">
                    <c:v> $79,955 </c:v>
                  </c:pt>
                  <c:pt idx="21">
                    <c:v> $87,682 </c:v>
                  </c:pt>
                  <c:pt idx="22">
                    <c:v> $93,731 </c:v>
                  </c:pt>
                  <c:pt idx="23">
                    <c:v> $104,965 </c:v>
                  </c:pt>
                  <c:pt idx="24">
                    <c:v> $114,303 </c:v>
                  </c:pt>
                  <c:pt idx="25">
                    <c:v> $153,734 </c:v>
                  </c:pt>
                  <c:pt idx="26">
                    <c:v> $357,991 </c:v>
                  </c:pt>
                  <c:pt idx="27">
                    <c:v> $367,533 </c:v>
                  </c:pt>
                  <c:pt idx="28">
                    <c:v> $1,329,868 </c:v>
                  </c:pt>
                </c:lvl>
                <c:lvl>
                  <c:pt idx="0">
                    <c:v>No</c:v>
                  </c:pt>
                  <c:pt idx="1">
                    <c:v>No</c:v>
                  </c:pt>
                  <c:pt idx="2">
                    <c:v>No</c:v>
                  </c:pt>
                  <c:pt idx="3">
                    <c:v>No</c:v>
                  </c:pt>
                  <c:pt idx="4">
                    <c:v>No</c:v>
                  </c:pt>
                  <c:pt idx="5">
                    <c:v>No</c:v>
                  </c:pt>
                  <c:pt idx="6">
                    <c:v>No</c:v>
                  </c:pt>
                  <c:pt idx="7">
                    <c:v>No</c:v>
                  </c:pt>
                  <c:pt idx="8">
                    <c:v>No</c:v>
                  </c:pt>
                  <c:pt idx="9">
                    <c:v>No</c:v>
                  </c:pt>
                  <c:pt idx="10">
                    <c:v>No</c:v>
                  </c:pt>
                  <c:pt idx="11">
                    <c:v>No</c:v>
                  </c:pt>
                  <c:pt idx="12">
                    <c:v>No</c:v>
                  </c:pt>
                  <c:pt idx="13">
                    <c:v>Yes</c:v>
                  </c:pt>
                  <c:pt idx="14">
                    <c:v>No</c:v>
                  </c:pt>
                  <c:pt idx="15">
                    <c:v>No</c:v>
                  </c:pt>
                  <c:pt idx="16">
                    <c:v>Yes, 2 change controls. Added scope</c:v>
                  </c:pt>
                  <c:pt idx="17">
                    <c:v>Yes, one change control. Two NPRRs removed from scope</c:v>
                  </c:pt>
                  <c:pt idx="18">
                    <c:v>No</c:v>
                  </c:pt>
                  <c:pt idx="19">
                    <c:v>No</c:v>
                  </c:pt>
                  <c:pt idx="20">
                    <c:v>No</c:v>
                  </c:pt>
                  <c:pt idx="21">
                    <c:v>No</c:v>
                  </c:pt>
                  <c:pt idx="22">
                    <c:v>No</c:v>
                  </c:pt>
                  <c:pt idx="23">
                    <c:v>No</c:v>
                  </c:pt>
                  <c:pt idx="24">
                    <c:v>No</c:v>
                  </c:pt>
                  <c:pt idx="25">
                    <c:v>No</c:v>
                  </c:pt>
                  <c:pt idx="26">
                    <c:v>No</c:v>
                  </c:pt>
                  <c:pt idx="27">
                    <c:v>No</c:v>
                  </c:pt>
                  <c:pt idx="28">
                    <c:v>No</c:v>
                  </c:pt>
                </c:lvl>
                <c:lvl>
                  <c:pt idx="0">
                    <c:v>1 - Less than $50k</c:v>
                  </c:pt>
                  <c:pt idx="1">
                    <c:v>2 - $50k to $100k</c:v>
                  </c:pt>
                  <c:pt idx="2">
                    <c:v>1 - Less than $50k</c:v>
                  </c:pt>
                  <c:pt idx="3">
                    <c:v>3 - $100k to $250k</c:v>
                  </c:pt>
                  <c:pt idx="4">
                    <c:v>4 - $250k to $500k</c:v>
                  </c:pt>
                  <c:pt idx="5">
                    <c:v>4 - $250k to $500k</c:v>
                  </c:pt>
                  <c:pt idx="6">
                    <c:v>6 - $1M to $5M</c:v>
                  </c:pt>
                  <c:pt idx="7">
                    <c:v>2 - $50k to $100k</c:v>
                  </c:pt>
                  <c:pt idx="8">
                    <c:v>2 - $50k to $100k</c:v>
                  </c:pt>
                  <c:pt idx="9">
                    <c:v>1 - Less than $50k</c:v>
                  </c:pt>
                  <c:pt idx="10">
                    <c:v>2 - $50k to $100k</c:v>
                  </c:pt>
                  <c:pt idx="11">
                    <c:v>2 - $50k to $100k</c:v>
                  </c:pt>
                  <c:pt idx="12">
                    <c:v>2 - $50k to $100k</c:v>
                  </c:pt>
                  <c:pt idx="13">
                    <c:v>4 - $250k to $500k</c:v>
                  </c:pt>
                  <c:pt idx="14">
                    <c:v>3 - $100k to $250k</c:v>
                  </c:pt>
                  <c:pt idx="15">
                    <c:v>4 - $250k to $500k</c:v>
                  </c:pt>
                  <c:pt idx="16">
                    <c:v>4 - $250k to $500k</c:v>
                  </c:pt>
                  <c:pt idx="17">
                    <c:v>5 - $500k to $1M</c:v>
                  </c:pt>
                  <c:pt idx="18">
                    <c:v>1 - Less than $50k</c:v>
                  </c:pt>
                  <c:pt idx="19">
                    <c:v>1 - Less than $50k</c:v>
                  </c:pt>
                  <c:pt idx="20">
                    <c:v>1 - Less than $50k</c:v>
                  </c:pt>
                  <c:pt idx="21">
                    <c:v>3 - $100k to $250k</c:v>
                  </c:pt>
                  <c:pt idx="22">
                    <c:v>2 - $50k to $100k</c:v>
                  </c:pt>
                  <c:pt idx="23">
                    <c:v>2 - $50k to $100k</c:v>
                  </c:pt>
                  <c:pt idx="24">
                    <c:v>3 - $100k to $250k</c:v>
                  </c:pt>
                  <c:pt idx="25">
                    <c:v>2 - $50k to $100k</c:v>
                  </c:pt>
                  <c:pt idx="26">
                    <c:v>4 - $250k to $500k</c:v>
                  </c:pt>
                  <c:pt idx="27">
                    <c:v>3 - $100k to $250k</c:v>
                  </c:pt>
                  <c:pt idx="28">
                    <c:v>6 - $1M to $5M</c:v>
                  </c:pt>
                </c:lvl>
                <c:lvl>
                  <c:pt idx="0">
                    <c:v> $10,000 </c:v>
                  </c:pt>
                  <c:pt idx="1">
                    <c:v> $15,000 </c:v>
                  </c:pt>
                  <c:pt idx="2">
                    <c:v> $15,000 </c:v>
                  </c:pt>
                  <c:pt idx="3">
                    <c:v> $10,000 </c:v>
                  </c:pt>
                  <c:pt idx="4">
                    <c:v> $100,000 </c:v>
                  </c:pt>
                  <c:pt idx="5">
                    <c:v> $35,000 </c:v>
                  </c:pt>
                  <c:pt idx="6">
                    <c:v> $460,000 </c:v>
                  </c:pt>
                  <c:pt idx="7">
                    <c:v> $15,000 </c:v>
                  </c:pt>
                  <c:pt idx="8">
                    <c:v> $20,000 </c:v>
                  </c:pt>
                  <c:pt idx="9">
                    <c:v> $10,000 </c:v>
                  </c:pt>
                  <c:pt idx="10">
                    <c:v> $25,000 </c:v>
                  </c:pt>
                  <c:pt idx="11">
                    <c:v> $10,000 </c:v>
                  </c:pt>
                  <c:pt idx="12">
                    <c:v> $30,000 </c:v>
                  </c:pt>
                  <c:pt idx="13">
                    <c:v> $90,000 </c:v>
                  </c:pt>
                  <c:pt idx="14">
                    <c:v> $60,000 </c:v>
                  </c:pt>
                  <c:pt idx="15">
                    <c:v> $50,000 </c:v>
                  </c:pt>
                  <c:pt idx="16">
                    <c:v> $50,000 </c:v>
                  </c:pt>
                  <c:pt idx="17">
                    <c:v> $230,000 </c:v>
                  </c:pt>
                  <c:pt idx="18">
                    <c:v> $20,000 </c:v>
                  </c:pt>
                  <c:pt idx="19">
                    <c:v> $20,000 </c:v>
                  </c:pt>
                  <c:pt idx="20">
                    <c:v> $5,000 </c:v>
                  </c:pt>
                  <c:pt idx="21">
                    <c:v> $50,000 </c:v>
                  </c:pt>
                  <c:pt idx="22">
                    <c:v> $30,000 </c:v>
                  </c:pt>
                  <c:pt idx="23">
                    <c:v> $40,000 </c:v>
                  </c:pt>
                  <c:pt idx="24">
                    <c:v> $50,000 </c:v>
                  </c:pt>
                  <c:pt idx="25">
                    <c:v> $30,000 </c:v>
                  </c:pt>
                  <c:pt idx="26">
                    <c:v> $25,000 </c:v>
                  </c:pt>
                  <c:pt idx="27">
                    <c:v> $80,000 </c:v>
                  </c:pt>
                  <c:pt idx="28">
                    <c:v> $310,000 </c:v>
                  </c:pt>
                </c:lvl>
                <c:lvl>
                  <c:pt idx="0">
                    <c:v> $40,000 </c:v>
                  </c:pt>
                  <c:pt idx="1">
                    <c:v> $60,000 </c:v>
                  </c:pt>
                  <c:pt idx="2">
                    <c:v> $50,000 </c:v>
                  </c:pt>
                  <c:pt idx="3">
                    <c:v> $110,000 </c:v>
                  </c:pt>
                  <c:pt idx="4">
                    <c:v> $350,000 </c:v>
                  </c:pt>
                  <c:pt idx="5">
                    <c:v> $280,000 </c:v>
                  </c:pt>
                  <c:pt idx="6">
                    <c:v> $1,935,000 </c:v>
                  </c:pt>
                  <c:pt idx="7">
                    <c:v> $75,000 </c:v>
                  </c:pt>
                  <c:pt idx="8">
                    <c:v> $60,000 </c:v>
                  </c:pt>
                  <c:pt idx="9">
                    <c:v> $30,000 </c:v>
                  </c:pt>
                  <c:pt idx="10">
                    <c:v> $75,000 </c:v>
                  </c:pt>
                  <c:pt idx="11">
                    <c:v> $90,000 </c:v>
                  </c:pt>
                  <c:pt idx="12">
                    <c:v> $95,000 </c:v>
                  </c:pt>
                  <c:pt idx="13">
                    <c:v> $300,000 </c:v>
                  </c:pt>
                  <c:pt idx="14">
                    <c:v> $180,000 </c:v>
                  </c:pt>
                  <c:pt idx="15">
                    <c:v> $275,000 </c:v>
                  </c:pt>
                  <c:pt idx="16">
                    <c:v> $300,000 </c:v>
                  </c:pt>
                  <c:pt idx="17">
                    <c:v> $710,000 </c:v>
                  </c:pt>
                  <c:pt idx="18">
                    <c:v> $50,000 </c:v>
                  </c:pt>
                  <c:pt idx="19">
                    <c:v> $45,000 </c:v>
                  </c:pt>
                  <c:pt idx="20">
                    <c:v> $30,000 </c:v>
                  </c:pt>
                  <c:pt idx="21">
                    <c:v> $150,000 </c:v>
                  </c:pt>
                  <c:pt idx="22">
                    <c:v> $100,000 </c:v>
                  </c:pt>
                  <c:pt idx="23">
                    <c:v> $120,000 </c:v>
                  </c:pt>
                  <c:pt idx="24">
                    <c:v> $235,000 </c:v>
                  </c:pt>
                  <c:pt idx="25">
                    <c:v> $110,000 </c:v>
                  </c:pt>
                  <c:pt idx="26">
                    <c:v> $285,000 </c:v>
                  </c:pt>
                  <c:pt idx="27">
                    <c:v> $265,000 </c:v>
                  </c:pt>
                  <c:pt idx="28">
                    <c:v> $1,225,000 </c:v>
                  </c:pt>
                </c:lvl>
                <c:lvl>
                  <c:pt idx="0">
                    <c:v> $35,000 </c:v>
                  </c:pt>
                  <c:pt idx="1">
                    <c:v> $52,500 </c:v>
                  </c:pt>
                  <c:pt idx="2">
                    <c:v> $42,500 </c:v>
                  </c:pt>
                  <c:pt idx="3">
                    <c:v> $105,000 </c:v>
                  </c:pt>
                  <c:pt idx="4">
                    <c:v> $300,000 </c:v>
                  </c:pt>
                  <c:pt idx="5">
                    <c:v> $262,500 </c:v>
                  </c:pt>
                  <c:pt idx="6">
                    <c:v> $1,705,000 </c:v>
                  </c:pt>
                  <c:pt idx="7">
                    <c:v> $67,500 </c:v>
                  </c:pt>
                  <c:pt idx="8">
                    <c:v> $50,000 </c:v>
                  </c:pt>
                  <c:pt idx="9">
                    <c:v> $25,000 </c:v>
                  </c:pt>
                  <c:pt idx="10">
                    <c:v> $62,500 </c:v>
                  </c:pt>
                  <c:pt idx="11">
                    <c:v> $85,000 </c:v>
                  </c:pt>
                  <c:pt idx="12">
                    <c:v> $80,000 </c:v>
                  </c:pt>
                  <c:pt idx="13">
                    <c:v> $255,000 </c:v>
                  </c:pt>
                  <c:pt idx="14">
                    <c:v> $150,000 </c:v>
                  </c:pt>
                  <c:pt idx="15">
                    <c:v> $250,000 </c:v>
                  </c:pt>
                  <c:pt idx="16">
                    <c:v> $275,000 </c:v>
                  </c:pt>
                  <c:pt idx="17">
                    <c:v> $595,000 </c:v>
                  </c:pt>
                  <c:pt idx="18">
                    <c:v> $40,000 </c:v>
                  </c:pt>
                  <c:pt idx="19">
                    <c:v> $35,000 </c:v>
                  </c:pt>
                  <c:pt idx="20">
                    <c:v> $27,500 </c:v>
                  </c:pt>
                  <c:pt idx="21">
                    <c:v> $125,000 </c:v>
                  </c:pt>
                  <c:pt idx="22">
                    <c:v> $85,000 </c:v>
                  </c:pt>
                  <c:pt idx="23">
                    <c:v> $100,000 </c:v>
                  </c:pt>
                  <c:pt idx="24">
                    <c:v> $210,000 </c:v>
                  </c:pt>
                  <c:pt idx="25">
                    <c:v> $95,000 </c:v>
                  </c:pt>
                  <c:pt idx="26">
                    <c:v> $272,500 </c:v>
                  </c:pt>
                  <c:pt idx="27">
                    <c:v> $225,000 </c:v>
                  </c:pt>
                  <c:pt idx="28">
                    <c:v> $1,070,000 </c:v>
                  </c:pt>
                </c:lvl>
                <c:lvl>
                  <c:pt idx="0">
                    <c:v> $30,000 </c:v>
                  </c:pt>
                  <c:pt idx="1">
                    <c:v> $45,000 </c:v>
                  </c:pt>
                  <c:pt idx="2">
                    <c:v> $35,000 </c:v>
                  </c:pt>
                  <c:pt idx="3">
                    <c:v> $100,000 </c:v>
                  </c:pt>
                  <c:pt idx="4">
                    <c:v> $250,000 </c:v>
                  </c:pt>
                  <c:pt idx="5">
                    <c:v> $245,000 </c:v>
                  </c:pt>
                  <c:pt idx="6">
                    <c:v> $1,475,000 </c:v>
                  </c:pt>
                  <c:pt idx="7">
                    <c:v> $60,000 </c:v>
                  </c:pt>
                  <c:pt idx="8">
                    <c:v> $40,000 </c:v>
                  </c:pt>
                  <c:pt idx="9">
                    <c:v> $20,000 </c:v>
                  </c:pt>
                  <c:pt idx="10">
                    <c:v> $50,000 </c:v>
                  </c:pt>
                  <c:pt idx="11">
                    <c:v> $80,000 </c:v>
                  </c:pt>
                  <c:pt idx="12">
                    <c:v> $65,000 </c:v>
                  </c:pt>
                  <c:pt idx="13">
                    <c:v> $210,000 </c:v>
                  </c:pt>
                  <c:pt idx="14">
                    <c:v> $120,000 </c:v>
                  </c:pt>
                  <c:pt idx="15">
                    <c:v> $225,000 </c:v>
                  </c:pt>
                  <c:pt idx="16">
                    <c:v> $250,000 </c:v>
                  </c:pt>
                  <c:pt idx="17">
                    <c:v> $480,000 </c:v>
                  </c:pt>
                  <c:pt idx="18">
                    <c:v> $30,000 </c:v>
                  </c:pt>
                  <c:pt idx="19">
                    <c:v> $25,000 </c:v>
                  </c:pt>
                  <c:pt idx="20">
                    <c:v> $25,000 </c:v>
                  </c:pt>
                  <c:pt idx="21">
                    <c:v> $100,000 </c:v>
                  </c:pt>
                  <c:pt idx="22">
                    <c:v> $70,000 </c:v>
                  </c:pt>
                  <c:pt idx="23">
                    <c:v> $80,000 </c:v>
                  </c:pt>
                  <c:pt idx="24">
                    <c:v> $185,000 </c:v>
                  </c:pt>
                  <c:pt idx="25">
                    <c:v> $80,000 </c:v>
                  </c:pt>
                  <c:pt idx="26">
                    <c:v> $260,000 </c:v>
                  </c:pt>
                  <c:pt idx="27">
                    <c:v> $185,000 </c:v>
                  </c:pt>
                  <c:pt idx="28">
                    <c:v> $915,000 </c:v>
                  </c:pt>
                </c:lvl>
                <c:lvl>
                  <c:pt idx="0">
                    <c:v>Market</c:v>
                  </c:pt>
                  <c:pt idx="1">
                    <c:v>Market</c:v>
                  </c:pt>
                  <c:pt idx="2">
                    <c:v>Market</c:v>
                  </c:pt>
                  <c:pt idx="3">
                    <c:v>Market</c:v>
                  </c:pt>
                  <c:pt idx="4">
                    <c:v>ERCOT</c:v>
                  </c:pt>
                  <c:pt idx="5">
                    <c:v>Market</c:v>
                  </c:pt>
                  <c:pt idx="6">
                    <c:v>Both</c:v>
                  </c:pt>
                  <c:pt idx="7">
                    <c:v>Market</c:v>
                  </c:pt>
                  <c:pt idx="8">
                    <c:v>Market</c:v>
                  </c:pt>
                  <c:pt idx="9">
                    <c:v>ERCOT</c:v>
                  </c:pt>
                  <c:pt idx="10">
                    <c:v>Market</c:v>
                  </c:pt>
                  <c:pt idx="11">
                    <c:v>Market</c:v>
                  </c:pt>
                  <c:pt idx="12">
                    <c:v>Market</c:v>
                  </c:pt>
                  <c:pt idx="13">
                    <c:v>Both</c:v>
                  </c:pt>
                  <c:pt idx="14">
                    <c:v>Both</c:v>
                  </c:pt>
                  <c:pt idx="15">
                    <c:v>ERCOT</c:v>
                  </c:pt>
                  <c:pt idx="16">
                    <c:v>Market</c:v>
                  </c:pt>
                  <c:pt idx="17">
                    <c:v>Both</c:v>
                  </c:pt>
                  <c:pt idx="18">
                    <c:v>Market</c:v>
                  </c:pt>
                  <c:pt idx="19">
                    <c:v>ERCOT</c:v>
                  </c:pt>
                  <c:pt idx="20">
                    <c:v>ERCOT</c:v>
                  </c:pt>
                  <c:pt idx="21">
                    <c:v>Market</c:v>
                  </c:pt>
                  <c:pt idx="22">
                    <c:v>Market</c:v>
                  </c:pt>
                  <c:pt idx="23">
                    <c:v>Market</c:v>
                  </c:pt>
                  <c:pt idx="24">
                    <c:v>Both</c:v>
                  </c:pt>
                  <c:pt idx="25">
                    <c:v>Market</c:v>
                  </c:pt>
                  <c:pt idx="26">
                    <c:v>ERCOT</c:v>
                  </c:pt>
                  <c:pt idx="27">
                    <c:v>Market</c:v>
                  </c:pt>
                  <c:pt idx="28">
                    <c:v>Both</c:v>
                  </c:pt>
                </c:lvl>
                <c:lvl>
                  <c:pt idx="0">
                    <c:v>NOGRR105</c:v>
                  </c:pt>
                  <c:pt idx="1">
                    <c:v>NPRR476</c:v>
                  </c:pt>
                  <c:pt idx="2">
                    <c:v>NPRR586</c:v>
                  </c:pt>
                  <c:pt idx="3">
                    <c:v>SCR769</c:v>
                  </c:pt>
                  <c:pt idx="4">
                    <c:v>NPRR425</c:v>
                  </c:pt>
                  <c:pt idx="5">
                    <c:v>NPRR416
NPRR575</c:v>
                  </c:pt>
                  <c:pt idx="6">
                    <c:v>NPRR240, NPRR555, NPRR532, NPRR598, NPRR564, NPRR568</c:v>
                  </c:pt>
                  <c:pt idx="7">
                    <c:v>NPRR500</c:v>
                  </c:pt>
                  <c:pt idx="8">
                    <c:v>NPRR543</c:v>
                  </c:pt>
                  <c:pt idx="9">
                    <c:v>NPRR680</c:v>
                  </c:pt>
                  <c:pt idx="10">
                    <c:v>SCR775</c:v>
                  </c:pt>
                  <c:pt idx="11">
                    <c:v>SCR772</c:v>
                  </c:pt>
                  <c:pt idx="12">
                    <c:v>NPRR556</c:v>
                  </c:pt>
                  <c:pt idx="13">
                    <c:v>NPRR698, NPRR595, NPRR706, NPRR710</c:v>
                  </c:pt>
                  <c:pt idx="14">
                    <c:v>NPRR559, NPRR597, NPRR601, NPRR639, SCR778</c:v>
                  </c:pt>
                  <c:pt idx="15">
                    <c:v>SCR779</c:v>
                  </c:pt>
                  <c:pt idx="16">
                    <c:v>SCR756</c:v>
                  </c:pt>
                  <c:pt idx="17">
                    <c:v>NPRR665, NPRR626, OBD, NPRR645</c:v>
                  </c:pt>
                  <c:pt idx="18">
                    <c:v>SCR788</c:v>
                  </c:pt>
                  <c:pt idx="19">
                    <c:v>NPRR754</c:v>
                  </c:pt>
                  <c:pt idx="20">
                    <c:v>NPRR419</c:v>
                  </c:pt>
                  <c:pt idx="21">
                    <c:v>SCR786</c:v>
                  </c:pt>
                  <c:pt idx="22">
                    <c:v>NOGRR147, SCR787</c:v>
                  </c:pt>
                  <c:pt idx="23">
                    <c:v>NPRR662</c:v>
                  </c:pt>
                  <c:pt idx="24">
                    <c:v>NPRR495, NPRR736, NPRR770</c:v>
                  </c:pt>
                  <c:pt idx="25">
                    <c:v>NPRR617, NPRR700</c:v>
                  </c:pt>
                  <c:pt idx="26">
                    <c:v>NPRR515</c:v>
                  </c:pt>
                  <c:pt idx="27">
                    <c:v>NPRR588, NPRR615</c:v>
                  </c:pt>
                  <c:pt idx="28">
                    <c:v>NPRR219, SCR783, NOGRR050</c:v>
                  </c:pt>
                </c:lvl>
                <c:lvl>
                  <c:pt idx="0">
                    <c:v>Yes</c:v>
                  </c:pt>
                  <c:pt idx="1">
                    <c:v>Yes</c:v>
                  </c:pt>
                  <c:pt idx="2">
                    <c:v>Yes</c:v>
                  </c:pt>
                  <c:pt idx="3">
                    <c:v>Yes</c:v>
                  </c:pt>
                  <c:pt idx="4">
                    <c:v>Yes</c:v>
                  </c:pt>
                  <c:pt idx="5">
                    <c:v>Yes</c:v>
                  </c:pt>
                  <c:pt idx="6">
                    <c:v>Yes</c:v>
                  </c:pt>
                  <c:pt idx="7">
                    <c:v>Yes</c:v>
                  </c:pt>
                  <c:pt idx="8">
                    <c:v>Yes</c:v>
                  </c:pt>
                  <c:pt idx="9">
                    <c:v>Yes</c:v>
                  </c:pt>
                  <c:pt idx="10">
                    <c:v>Yes</c:v>
                  </c:pt>
                  <c:pt idx="11">
                    <c:v>Yes</c:v>
                  </c:pt>
                  <c:pt idx="12">
                    <c:v>Yes</c:v>
                  </c:pt>
                  <c:pt idx="13">
                    <c:v>Yes</c:v>
                  </c:pt>
                  <c:pt idx="14">
                    <c:v>Yes</c:v>
                  </c:pt>
                  <c:pt idx="15">
                    <c:v>Yes</c:v>
                  </c:pt>
                  <c:pt idx="16">
                    <c:v>Yes</c:v>
                  </c:pt>
                  <c:pt idx="17">
                    <c:v>Yes</c:v>
                  </c:pt>
                  <c:pt idx="18">
                    <c:v>Yes</c:v>
                  </c:pt>
                  <c:pt idx="19">
                    <c:v>Yes</c:v>
                  </c:pt>
                  <c:pt idx="20">
                    <c:v>Yes</c:v>
                  </c:pt>
                  <c:pt idx="21">
                    <c:v>Yes</c:v>
                  </c:pt>
                  <c:pt idx="22">
                    <c:v>Yes</c:v>
                  </c:pt>
                  <c:pt idx="23">
                    <c:v>Yes</c:v>
                  </c:pt>
                  <c:pt idx="24">
                    <c:v>Yes</c:v>
                  </c:pt>
                  <c:pt idx="25">
                    <c:v>Yes</c:v>
                  </c:pt>
                  <c:pt idx="26">
                    <c:v>Yes</c:v>
                  </c:pt>
                  <c:pt idx="27">
                    <c:v>Yes</c:v>
                  </c:pt>
                  <c:pt idx="28">
                    <c:v>Yes</c:v>
                  </c:pt>
                </c:lvl>
                <c:lvl>
                  <c:pt idx="0">
                    <c:v>No</c:v>
                  </c:pt>
                  <c:pt idx="1">
                    <c:v>No</c:v>
                  </c:pt>
                  <c:pt idx="2">
                    <c:v>No</c:v>
                  </c:pt>
                  <c:pt idx="3">
                    <c:v>No</c:v>
                  </c:pt>
                  <c:pt idx="4">
                    <c:v>No</c:v>
                  </c:pt>
                  <c:pt idx="5">
                    <c:v>Yes</c:v>
                  </c:pt>
                  <c:pt idx="6">
                    <c:v>Yes</c:v>
                  </c:pt>
                  <c:pt idx="7">
                    <c:v>No</c:v>
                  </c:pt>
                  <c:pt idx="8">
                    <c:v>No</c:v>
                  </c:pt>
                  <c:pt idx="9">
                    <c:v>No</c:v>
                  </c:pt>
                  <c:pt idx="10">
                    <c:v>No</c:v>
                  </c:pt>
                  <c:pt idx="11">
                    <c:v>No</c:v>
                  </c:pt>
                  <c:pt idx="12">
                    <c:v>No</c:v>
                  </c:pt>
                  <c:pt idx="13">
                    <c:v>Yes</c:v>
                  </c:pt>
                  <c:pt idx="14">
                    <c:v>Yes</c:v>
                  </c:pt>
                  <c:pt idx="15">
                    <c:v>No</c:v>
                  </c:pt>
                  <c:pt idx="16">
                    <c:v>No</c:v>
                  </c:pt>
                  <c:pt idx="17">
                    <c:v>Yes</c:v>
                  </c:pt>
                  <c:pt idx="18">
                    <c:v>No</c:v>
                  </c:pt>
                  <c:pt idx="19">
                    <c:v>No</c:v>
                  </c:pt>
                  <c:pt idx="20">
                    <c:v>No</c:v>
                  </c:pt>
                  <c:pt idx="21">
                    <c:v>No</c:v>
                  </c:pt>
                  <c:pt idx="22">
                    <c:v>Yes</c:v>
                  </c:pt>
                  <c:pt idx="23">
                    <c:v>No</c:v>
                  </c:pt>
                  <c:pt idx="24">
                    <c:v>Yes</c:v>
                  </c:pt>
                  <c:pt idx="25">
                    <c:v>Yes</c:v>
                  </c:pt>
                  <c:pt idx="26">
                    <c:v>No</c:v>
                  </c:pt>
                  <c:pt idx="27">
                    <c:v>Yes</c:v>
                  </c:pt>
                  <c:pt idx="28">
                    <c:v>Yes</c:v>
                  </c:pt>
                </c:lvl>
                <c:lvl>
                  <c:pt idx="0">
                    <c:v>Generation Resource Frequency Response Test Procedure</c:v>
                  </c:pt>
                  <c:pt idx="1">
                    <c:v>Market Submitted Energy Offer Curves Disclosures</c:v>
                  </c:pt>
                  <c:pt idx="2">
                    <c:v>Align Credit Lock for CRR Auctions with Transaction Submission Deadline</c:v>
                  </c:pt>
                  <c:pt idx="3">
                    <c:v>CRRAH Digital Certificate New Role for Read Only Access</c:v>
                  </c:pt>
                  <c:pt idx="4">
                    <c:v>Creation of a WGR Group for GREDP and Base Point Deviation Evaluation</c:v>
                  </c:pt>
                  <c:pt idx="5">
                    <c:v>PR078-01</c:v>
                  </c:pt>
                  <c:pt idx="6">
                    <c:v>2014 Market System Enhancements</c:v>
                  </c:pt>
                  <c:pt idx="7">
                    <c:v>Posting of Generation that is Off but Available</c:v>
                  </c:pt>
                  <c:pt idx="8">
                    <c:v>Message for Confirmed E-Tags</c:v>
                  </c:pt>
                  <c:pt idx="9">
                    <c:v>Allow QSEs to Self-Arrange AS Quantities Greater Than Their AS Obligation</c:v>
                  </c:pt>
                  <c:pt idx="10">
                    <c:v>Posting Results of Real-Time Data in a Display Format</c:v>
                  </c:pt>
                  <c:pt idx="11">
                    <c:v>New Extract for Five Minute Interval Settlement Data</c:v>
                  </c:pt>
                  <c:pt idx="12">
                    <c:v>Resource Adequacy During Transmission Equipment Outage</c:v>
                  </c:pt>
                  <c:pt idx="13">
                    <c:v>Clarifications to NPRR595, RRS Load Resource Treatment In ORDC</c:v>
                  </c:pt>
                  <c:pt idx="14">
                    <c:v>2014 CMM NPRRs and SCRs</c:v>
                  </c:pt>
                  <c:pt idx="15">
                    <c:v>Increase to the CRR Auction Transaction Limit</c:v>
                  </c:pt>
                  <c:pt idx="16">
                    <c:v>MarkeTrak Enhancements - Remaining SCR756 Items</c:v>
                  </c:pt>
                  <c:pt idx="17">
                    <c:v>Market System Enhancements 2015</c:v>
                  </c:pt>
                  <c:pt idx="18">
                    <c:v>SCR788 Addition of Integral ACE Feedback to GTBD Calculation</c:v>
                  </c:pt>
                  <c:pt idx="19">
                    <c:v>Revise Load Distribution Factors Report Posting Frequency</c:v>
                  </c:pt>
                  <c:pt idx="20">
                    <c:v>NPRR419 Revise Real Time Energy Imbalance and RMR Adjustment Charge</c:v>
                  </c:pt>
                  <c:pt idx="21">
                    <c:v>Retail Market Test Environment</c:v>
                  </c:pt>
                  <c:pt idx="22">
                    <c:v>NOGRR147 and SCR787 NDCRC Enhancement</c:v>
                  </c:pt>
                  <c:pt idx="23">
                    <c:v>NPRR662 Proxy Energy Offer Curves</c:v>
                  </c:pt>
                  <c:pt idx="24">
                    <c:v>NPRR495 and NPRR736 Changes to Ancillary Services Capacity Monitor</c:v>
                  </c:pt>
                  <c:pt idx="25">
                    <c:v>NPRR617 and 700 Implementation</c:v>
                  </c:pt>
                  <c:pt idx="26">
                    <c:v>NPRR515 Day-Ahead Market Self-Commitment of Generation Resources</c:v>
                  </c:pt>
                  <c:pt idx="27">
                    <c:v>NPRRs 588 and 615</c:v>
                  </c:pt>
                  <c:pt idx="28">
                    <c:v>2015 Outage Scheduler Enhancements</c:v>
                  </c:pt>
                </c:lvl>
                <c:lvl>
                  <c:pt idx="0">
                    <c:v>112-01</c:v>
                  </c:pt>
                  <c:pt idx="1">
                    <c:v>093-01</c:v>
                  </c:pt>
                  <c:pt idx="2">
                    <c:v>136-01</c:v>
                  </c:pt>
                  <c:pt idx="3">
                    <c:v>124-01</c:v>
                  </c:pt>
                  <c:pt idx="4">
                    <c:v>087-01</c:v>
                  </c:pt>
                  <c:pt idx="5">
                    <c:v>078-01</c:v>
                  </c:pt>
                  <c:pt idx="6">
                    <c:v>117-01</c:v>
                  </c:pt>
                  <c:pt idx="7">
                    <c:v>151-01</c:v>
                  </c:pt>
                  <c:pt idx="8">
                    <c:v>152-01</c:v>
                  </c:pt>
                  <c:pt idx="9">
                    <c:v>178-01</c:v>
                  </c:pt>
                  <c:pt idx="10">
                    <c:v>160-01</c:v>
                  </c:pt>
                  <c:pt idx="11">
                    <c:v>126-01</c:v>
                  </c:pt>
                  <c:pt idx="12">
                    <c:v>176-01</c:v>
                  </c:pt>
                  <c:pt idx="13">
                    <c:v>149-02</c:v>
                  </c:pt>
                  <c:pt idx="14">
                    <c:v>154-01</c:v>
                  </c:pt>
                  <c:pt idx="15">
                    <c:v>138-01</c:v>
                  </c:pt>
                  <c:pt idx="16">
                    <c:v>010-03</c:v>
                  </c:pt>
                  <c:pt idx="17">
                    <c:v>149-01</c:v>
                  </c:pt>
                  <c:pt idx="18">
                    <c:v>208-01</c:v>
                  </c:pt>
                  <c:pt idx="19">
                    <c:v>204-01</c:v>
                  </c:pt>
                  <c:pt idx="20">
                    <c:v>182-01</c:v>
                  </c:pt>
                  <c:pt idx="21">
                    <c:v>192-01</c:v>
                  </c:pt>
                  <c:pt idx="22">
                    <c:v>199-01</c:v>
                  </c:pt>
                  <c:pt idx="23">
                    <c:v>186-01</c:v>
                  </c:pt>
                  <c:pt idx="24">
                    <c:v>195-01</c:v>
                  </c:pt>
                  <c:pt idx="25">
                    <c:v>184-01</c:v>
                  </c:pt>
                  <c:pt idx="26">
                    <c:v>175-01</c:v>
                  </c:pt>
                  <c:pt idx="27">
                    <c:v>161-01</c:v>
                  </c:pt>
                  <c:pt idx="28">
                    <c:v>174-01</c:v>
                  </c:pt>
                </c:lvl>
                <c:lvl>
                  <c:pt idx="0">
                    <c:v>2014</c:v>
                  </c:pt>
                  <c:pt idx="1">
                    <c:v>2014</c:v>
                  </c:pt>
                  <c:pt idx="2">
                    <c:v>2014</c:v>
                  </c:pt>
                  <c:pt idx="3">
                    <c:v>2014</c:v>
                  </c:pt>
                  <c:pt idx="4">
                    <c:v>2014</c:v>
                  </c:pt>
                  <c:pt idx="5">
                    <c:v>2014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2015</c:v>
                  </c:pt>
                  <c:pt idx="9">
                    <c:v>2015</c:v>
                  </c:pt>
                  <c:pt idx="10">
                    <c:v>2015</c:v>
                  </c:pt>
                  <c:pt idx="11">
                    <c:v>2015</c:v>
                  </c:pt>
                  <c:pt idx="12">
                    <c:v>2015</c:v>
                  </c:pt>
                  <c:pt idx="13">
                    <c:v>2015</c:v>
                  </c:pt>
                  <c:pt idx="14">
                    <c:v>2015</c:v>
                  </c:pt>
                  <c:pt idx="15">
                    <c:v>2015</c:v>
                  </c:pt>
                  <c:pt idx="16">
                    <c:v>2015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2016</c:v>
                  </c:pt>
                  <c:pt idx="20">
                    <c:v>2016</c:v>
                  </c:pt>
                  <c:pt idx="21">
                    <c:v>2016</c:v>
                  </c:pt>
                  <c:pt idx="22">
                    <c:v>2016</c:v>
                  </c:pt>
                  <c:pt idx="23">
                    <c:v>2016</c:v>
                  </c:pt>
                  <c:pt idx="24">
                    <c:v>2016</c:v>
                  </c:pt>
                  <c:pt idx="25">
                    <c:v>2016</c:v>
                  </c:pt>
                  <c:pt idx="26">
                    <c:v>2016</c:v>
                  </c:pt>
                  <c:pt idx="27">
                    <c:v>2016</c:v>
                  </c:pt>
                  <c:pt idx="28">
                    <c:v>2016</c:v>
                  </c:pt>
                </c:lvl>
              </c:multiLvlStrCache>
            </c:multiLvlStrRef>
          </c:xVal>
          <c:yVal>
            <c:numRef>
              <c:f>'All data'!$P$2:$P$100</c:f>
              <c:numCache>
                <c:formatCode>"$"#,##0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20350</c:v>
                </c:pt>
                <c:pt idx="3">
                  <c:v>-770.5</c:v>
                </c:pt>
                <c:pt idx="4">
                  <c:v>-102411.54000000001</c:v>
                </c:pt>
                <c:pt idx="5">
                  <c:v>0</c:v>
                </c:pt>
                <c:pt idx="6">
                  <c:v>0</c:v>
                </c:pt>
                <c:pt idx="7">
                  <c:v>-44756.07</c:v>
                </c:pt>
                <c:pt idx="8">
                  <c:v>-15668.75</c:v>
                </c:pt>
                <c:pt idx="9">
                  <c:v>0</c:v>
                </c:pt>
                <c:pt idx="10">
                  <c:v>-9429.489999999998</c:v>
                </c:pt>
                <c:pt idx="11">
                  <c:v>-22356.25</c:v>
                </c:pt>
                <c:pt idx="12">
                  <c:v>-4033</c:v>
                </c:pt>
                <c:pt idx="13">
                  <c:v>-90556.94</c:v>
                </c:pt>
                <c:pt idx="14">
                  <c:v>0</c:v>
                </c:pt>
                <c:pt idx="15">
                  <c:v>-35982.810000000027</c:v>
                </c:pt>
                <c:pt idx="16">
                  <c:v>233094.58000000007</c:v>
                </c:pt>
                <c:pt idx="17">
                  <c:v>130549.9800000001</c:v>
                </c:pt>
                <c:pt idx="18">
                  <c:v>-11823.529999999999</c:v>
                </c:pt>
                <c:pt idx="19">
                  <c:v>-3391.34</c:v>
                </c:pt>
                <c:pt idx="20">
                  <c:v>49954.86</c:v>
                </c:pt>
                <c:pt idx="21">
                  <c:v>-12318</c:v>
                </c:pt>
                <c:pt idx="22">
                  <c:v>0</c:v>
                </c:pt>
                <c:pt idx="23">
                  <c:v>0</c:v>
                </c:pt>
                <c:pt idx="24">
                  <c:v>-70696.800000000003</c:v>
                </c:pt>
                <c:pt idx="25">
                  <c:v>43734.23000000001</c:v>
                </c:pt>
                <c:pt idx="26">
                  <c:v>72990.799999999988</c:v>
                </c:pt>
                <c:pt idx="27">
                  <c:v>102533.38</c:v>
                </c:pt>
                <c:pt idx="28">
                  <c:v>104867.86999999988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650160"/>
        <c:axId val="245669632"/>
      </c:scatterChart>
      <c:valAx>
        <c:axId val="247650160"/>
        <c:scaling>
          <c:orientation val="minMax"/>
          <c:max val="30"/>
        </c:scaling>
        <c:delete val="1"/>
        <c:axPos val="b"/>
        <c:majorTickMark val="none"/>
        <c:minorTickMark val="none"/>
        <c:tickLblPos val="nextTo"/>
        <c:crossAx val="245669632"/>
        <c:crosses val="autoZero"/>
        <c:crossBetween val="midCat"/>
      </c:valAx>
      <c:valAx>
        <c:axId val="24566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650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'All data'!$AF$1</c:f>
              <c:strCache>
                <c:ptCount val="1"/>
                <c:pt idx="0">
                  <c:v>Actual Variance from IA Duration Range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multiLvlStrRef>
              <c:f>'[DRAFT IA Statistics Annual Report_2016.xlsx]All data'!$A$2:$Q$100</c:f>
              <c:multiLvlStrCache>
                <c:ptCount val="28"/>
                <c:lvl>
                  <c:pt idx="0">
                    <c:v>2</c:v>
                  </c:pt>
                  <c:pt idx="1">
                    <c:v>3</c:v>
                  </c:pt>
                  <c:pt idx="2">
                    <c:v>5</c:v>
                  </c:pt>
                  <c:pt idx="3">
                    <c:v>12</c:v>
                  </c:pt>
                  <c:pt idx="4">
                    <c:v>16</c:v>
                  </c:pt>
                  <c:pt idx="5">
                    <c:v>18</c:v>
                  </c:pt>
                  <c:pt idx="6">
                    <c:v>28</c:v>
                  </c:pt>
                  <c:pt idx="7">
                    <c:v>29</c:v>
                  </c:pt>
                  <c:pt idx="8">
                    <c:v>30</c:v>
                  </c:pt>
                  <c:pt idx="9">
                    <c:v>31</c:v>
                  </c:pt>
                  <c:pt idx="10">
                    <c:v>32</c:v>
                  </c:pt>
                  <c:pt idx="11">
                    <c:v>34</c:v>
                  </c:pt>
                  <c:pt idx="12">
                    <c:v>37</c:v>
                  </c:pt>
                  <c:pt idx="13">
                    <c:v>39</c:v>
                  </c:pt>
                  <c:pt idx="14">
                    <c:v>42</c:v>
                  </c:pt>
                  <c:pt idx="15">
                    <c:v>47</c:v>
                  </c:pt>
                  <c:pt idx="16">
                    <c:v>52</c:v>
                  </c:pt>
                  <c:pt idx="17">
                    <c:v>56</c:v>
                  </c:pt>
                  <c:pt idx="18">
                    <c:v>57</c:v>
                  </c:pt>
                  <c:pt idx="19">
                    <c:v>60</c:v>
                  </c:pt>
                  <c:pt idx="20">
                    <c:v>61</c:v>
                  </c:pt>
                  <c:pt idx="21">
                    <c:v>63</c:v>
                  </c:pt>
                  <c:pt idx="22">
                    <c:v>65</c:v>
                  </c:pt>
                  <c:pt idx="23">
                    <c:v>66</c:v>
                  </c:pt>
                  <c:pt idx="24">
                    <c:v>67</c:v>
                  </c:pt>
                  <c:pt idx="25">
                    <c:v>70</c:v>
                  </c:pt>
                  <c:pt idx="26">
                    <c:v>72</c:v>
                  </c:pt>
                  <c:pt idx="27">
                    <c:v>78</c:v>
                  </c:pt>
                </c:lvl>
                <c:lvl>
                  <c:pt idx="0">
                    <c:v>$0</c:v>
                  </c:pt>
                  <c:pt idx="1">
                    <c:v>$0</c:v>
                  </c:pt>
                  <c:pt idx="2">
                    <c:v>$20,350</c:v>
                  </c:pt>
                  <c:pt idx="3">
                    <c:v>-$771</c:v>
                  </c:pt>
                  <c:pt idx="4">
                    <c:v>-$102,412</c:v>
                  </c:pt>
                  <c:pt idx="5">
                    <c:v>$0</c:v>
                  </c:pt>
                  <c:pt idx="6">
                    <c:v>-$44,756</c:v>
                  </c:pt>
                  <c:pt idx="7">
                    <c:v>-$15,669</c:v>
                  </c:pt>
                  <c:pt idx="8">
                    <c:v>$0</c:v>
                  </c:pt>
                  <c:pt idx="9">
                    <c:v>-$9,429</c:v>
                  </c:pt>
                  <c:pt idx="10">
                    <c:v>-$22,356</c:v>
                  </c:pt>
                  <c:pt idx="11">
                    <c:v>-$4,033</c:v>
                  </c:pt>
                  <c:pt idx="12">
                    <c:v>-$90,557</c:v>
                  </c:pt>
                  <c:pt idx="13">
                    <c:v>$0</c:v>
                  </c:pt>
                  <c:pt idx="14">
                    <c:v>-$35,983</c:v>
                  </c:pt>
                  <c:pt idx="15">
                    <c:v>$233,095</c:v>
                  </c:pt>
                  <c:pt idx="16">
                    <c:v>$130,550</c:v>
                  </c:pt>
                  <c:pt idx="17">
                    <c:v>-$11,824</c:v>
                  </c:pt>
                  <c:pt idx="18">
                    <c:v>-$3,391</c:v>
                  </c:pt>
                  <c:pt idx="19">
                    <c:v>$49,955</c:v>
                  </c:pt>
                  <c:pt idx="20">
                    <c:v>-$12,318</c:v>
                  </c:pt>
                  <c:pt idx="21">
                    <c:v>$0</c:v>
                  </c:pt>
                  <c:pt idx="22">
                    <c:v>$0</c:v>
                  </c:pt>
                  <c:pt idx="23">
                    <c:v>-$70,697</c:v>
                  </c:pt>
                  <c:pt idx="24">
                    <c:v>$43,734</c:v>
                  </c:pt>
                  <c:pt idx="25">
                    <c:v>$72,991</c:v>
                  </c:pt>
                  <c:pt idx="26">
                    <c:v>$102,533</c:v>
                  </c:pt>
                  <c:pt idx="27">
                    <c:v>$104,868</c:v>
                  </c:pt>
                </c:lvl>
                <c:lvl>
                  <c:pt idx="0">
                    <c:v>Yes</c:v>
                  </c:pt>
                  <c:pt idx="1">
                    <c:v>Yes</c:v>
                  </c:pt>
                  <c:pt idx="2">
                    <c:v>No</c:v>
                  </c:pt>
                  <c:pt idx="3">
                    <c:v>No</c:v>
                  </c:pt>
                  <c:pt idx="4">
                    <c:v>No</c:v>
                  </c:pt>
                  <c:pt idx="5">
                    <c:v>Yes</c:v>
                  </c:pt>
                  <c:pt idx="6">
                    <c:v>No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No</c:v>
                  </c:pt>
                  <c:pt idx="11">
                    <c:v>No</c:v>
                  </c:pt>
                  <c:pt idx="12">
                    <c:v>No</c:v>
                  </c:pt>
                  <c:pt idx="13">
                    <c:v>Yes</c:v>
                  </c:pt>
                  <c:pt idx="14">
                    <c:v>No</c:v>
                  </c:pt>
                  <c:pt idx="15">
                    <c:v>No</c:v>
                  </c:pt>
                  <c:pt idx="16">
                    <c:v>No</c:v>
                  </c:pt>
                  <c:pt idx="17">
                    <c:v>No</c:v>
                  </c:pt>
                  <c:pt idx="18">
                    <c:v>No</c:v>
                  </c:pt>
                  <c:pt idx="19">
                    <c:v>No</c:v>
                  </c:pt>
                  <c:pt idx="20">
                    <c:v>No</c:v>
                  </c:pt>
                  <c:pt idx="21">
                    <c:v>Yes</c:v>
                  </c:pt>
                  <c:pt idx="22">
                    <c:v>Yes</c:v>
                  </c:pt>
                  <c:pt idx="23">
                    <c:v>No</c:v>
                  </c:pt>
                  <c:pt idx="24">
                    <c:v>No</c:v>
                  </c:pt>
                  <c:pt idx="25">
                    <c:v>No</c:v>
                  </c:pt>
                  <c:pt idx="26">
                    <c:v>No</c:v>
                  </c:pt>
                  <c:pt idx="27">
                    <c:v>No</c:v>
                  </c:pt>
                </c:lvl>
                <c:lvl>
                  <c:pt idx="0">
                    <c:v> $38,341 </c:v>
                  </c:pt>
                  <c:pt idx="1">
                    <c:v> $48,900 </c:v>
                  </c:pt>
                  <c:pt idx="2">
                    <c:v> $70,350 </c:v>
                  </c:pt>
                  <c:pt idx="3">
                    <c:v> $99,230 </c:v>
                  </c:pt>
                  <c:pt idx="4">
                    <c:v> $147,588 </c:v>
                  </c:pt>
                  <c:pt idx="5">
                    <c:v> $252,453 </c:v>
                  </c:pt>
                  <c:pt idx="6">
                    <c:v> $15,244 </c:v>
                  </c:pt>
                  <c:pt idx="7">
                    <c:v> $24,331 </c:v>
                  </c:pt>
                  <c:pt idx="8">
                    <c:v> $25,807 </c:v>
                  </c:pt>
                  <c:pt idx="9">
                    <c:v> $40,571 </c:v>
                  </c:pt>
                  <c:pt idx="10">
                    <c:v> $57,644 </c:v>
                  </c:pt>
                  <c:pt idx="11">
                    <c:v> $60,967 </c:v>
                  </c:pt>
                  <c:pt idx="12">
                    <c:v> $119,443 </c:v>
                  </c:pt>
                  <c:pt idx="13">
                    <c:v> $153,152 </c:v>
                  </c:pt>
                  <c:pt idx="14">
                    <c:v> $189,017 </c:v>
                  </c:pt>
                  <c:pt idx="15">
                    <c:v> $533,095 </c:v>
                  </c:pt>
                  <c:pt idx="16">
                    <c:v> $840,550 </c:v>
                  </c:pt>
                  <c:pt idx="17">
                    <c:v> $18,176 </c:v>
                  </c:pt>
                  <c:pt idx="18">
                    <c:v> $21,609 </c:v>
                  </c:pt>
                  <c:pt idx="19">
                    <c:v> $79,955 </c:v>
                  </c:pt>
                  <c:pt idx="20">
                    <c:v> $87,682 </c:v>
                  </c:pt>
                  <c:pt idx="21">
                    <c:v> $93,731 </c:v>
                  </c:pt>
                  <c:pt idx="22">
                    <c:v> $104,965 </c:v>
                  </c:pt>
                  <c:pt idx="23">
                    <c:v> $114,303 </c:v>
                  </c:pt>
                  <c:pt idx="24">
                    <c:v> $153,734 </c:v>
                  </c:pt>
                  <c:pt idx="25">
                    <c:v> $357,991 </c:v>
                  </c:pt>
                  <c:pt idx="26">
                    <c:v> $367,533 </c:v>
                  </c:pt>
                  <c:pt idx="27">
                    <c:v> $1,329,868 </c:v>
                  </c:pt>
                </c:lvl>
                <c:lvl>
                  <c:pt idx="0">
                    <c:v>No</c:v>
                  </c:pt>
                  <c:pt idx="1">
                    <c:v>No</c:v>
                  </c:pt>
                  <c:pt idx="2">
                    <c:v>No</c:v>
                  </c:pt>
                  <c:pt idx="3">
                    <c:v>No</c:v>
                  </c:pt>
                  <c:pt idx="4">
                    <c:v>No</c:v>
                  </c:pt>
                  <c:pt idx="5">
                    <c:v>No</c:v>
                  </c:pt>
                  <c:pt idx="6">
                    <c:v>No</c:v>
                  </c:pt>
                  <c:pt idx="7">
                    <c:v>No</c:v>
                  </c:pt>
                  <c:pt idx="8">
                    <c:v>No</c:v>
                  </c:pt>
                  <c:pt idx="9">
                    <c:v>No</c:v>
                  </c:pt>
                  <c:pt idx="10">
                    <c:v>No</c:v>
                  </c:pt>
                  <c:pt idx="11">
                    <c:v>No</c:v>
                  </c:pt>
                  <c:pt idx="12">
                    <c:v>Yes</c:v>
                  </c:pt>
                  <c:pt idx="13">
                    <c:v>No</c:v>
                  </c:pt>
                  <c:pt idx="14">
                    <c:v>No</c:v>
                  </c:pt>
                  <c:pt idx="15">
                    <c:v>Yes, 2 change controls. Added scope</c:v>
                  </c:pt>
                  <c:pt idx="16">
                    <c:v>Yes, one change control. Two NPRRs removed from scope</c:v>
                  </c:pt>
                  <c:pt idx="17">
                    <c:v>No</c:v>
                  </c:pt>
                  <c:pt idx="18">
                    <c:v>No</c:v>
                  </c:pt>
                  <c:pt idx="19">
                    <c:v>No</c:v>
                  </c:pt>
                  <c:pt idx="20">
                    <c:v>No</c:v>
                  </c:pt>
                  <c:pt idx="21">
                    <c:v>No</c:v>
                  </c:pt>
                  <c:pt idx="22">
                    <c:v>No</c:v>
                  </c:pt>
                  <c:pt idx="23">
                    <c:v>No</c:v>
                  </c:pt>
                  <c:pt idx="24">
                    <c:v>No</c:v>
                  </c:pt>
                  <c:pt idx="25">
                    <c:v>No</c:v>
                  </c:pt>
                  <c:pt idx="26">
                    <c:v>No</c:v>
                  </c:pt>
                  <c:pt idx="27">
                    <c:v>No</c:v>
                  </c:pt>
                </c:lvl>
                <c:lvl>
                  <c:pt idx="0">
                    <c:v>1 - Less than $50k</c:v>
                  </c:pt>
                  <c:pt idx="1">
                    <c:v>2 - $50k to $100k</c:v>
                  </c:pt>
                  <c:pt idx="2">
                    <c:v>1 - Less than $50k</c:v>
                  </c:pt>
                  <c:pt idx="3">
                    <c:v>3 - $100k to $250k</c:v>
                  </c:pt>
                  <c:pt idx="4">
                    <c:v>4 - $250k to $500k</c:v>
                  </c:pt>
                  <c:pt idx="5">
                    <c:v>4 - $250k to $500k</c:v>
                  </c:pt>
                  <c:pt idx="6">
                    <c:v>2 - $50k to $100k</c:v>
                  </c:pt>
                  <c:pt idx="7">
                    <c:v>2 - $50k to $100k</c:v>
                  </c:pt>
                  <c:pt idx="8">
                    <c:v>1 - Less than $50k</c:v>
                  </c:pt>
                  <c:pt idx="9">
                    <c:v>2 - $50k to $100k</c:v>
                  </c:pt>
                  <c:pt idx="10">
                    <c:v>2 - $50k to $100k</c:v>
                  </c:pt>
                  <c:pt idx="11">
                    <c:v>2 - $50k to $100k</c:v>
                  </c:pt>
                  <c:pt idx="12">
                    <c:v>4 - $250k to $500k</c:v>
                  </c:pt>
                  <c:pt idx="13">
                    <c:v>3 - $100k to $250k</c:v>
                  </c:pt>
                  <c:pt idx="14">
                    <c:v>4 - $250k to $500k</c:v>
                  </c:pt>
                  <c:pt idx="15">
                    <c:v>4 - $250k to $500k</c:v>
                  </c:pt>
                  <c:pt idx="16">
                    <c:v>5 - $500k to $1M</c:v>
                  </c:pt>
                  <c:pt idx="17">
                    <c:v>1 - Less than $50k</c:v>
                  </c:pt>
                  <c:pt idx="18">
                    <c:v>1 - Less than $50k</c:v>
                  </c:pt>
                  <c:pt idx="19">
                    <c:v>1 - Less than $50k</c:v>
                  </c:pt>
                  <c:pt idx="20">
                    <c:v>3 - $100k to $250k</c:v>
                  </c:pt>
                  <c:pt idx="21">
                    <c:v>2 - $50k to $100k</c:v>
                  </c:pt>
                  <c:pt idx="22">
                    <c:v>2 - $50k to $100k</c:v>
                  </c:pt>
                  <c:pt idx="23">
                    <c:v>3 - $100k to $250k</c:v>
                  </c:pt>
                  <c:pt idx="24">
                    <c:v>2 - $50k to $100k</c:v>
                  </c:pt>
                  <c:pt idx="25">
                    <c:v>4 - $250k to $500k</c:v>
                  </c:pt>
                  <c:pt idx="26">
                    <c:v>3 - $100k to $250k</c:v>
                  </c:pt>
                  <c:pt idx="27">
                    <c:v>6 - $1M to $5M</c:v>
                  </c:pt>
                </c:lvl>
                <c:lvl>
                  <c:pt idx="0">
                    <c:v> $10,000 </c:v>
                  </c:pt>
                  <c:pt idx="1">
                    <c:v> $15,000 </c:v>
                  </c:pt>
                  <c:pt idx="2">
                    <c:v> $15,000 </c:v>
                  </c:pt>
                  <c:pt idx="3">
                    <c:v> $10,000 </c:v>
                  </c:pt>
                  <c:pt idx="4">
                    <c:v> $100,000 </c:v>
                  </c:pt>
                  <c:pt idx="5">
                    <c:v> $35,000 </c:v>
                  </c:pt>
                  <c:pt idx="6">
                    <c:v> $15,000 </c:v>
                  </c:pt>
                  <c:pt idx="7">
                    <c:v> $20,000 </c:v>
                  </c:pt>
                  <c:pt idx="8">
                    <c:v> $10,000 </c:v>
                  </c:pt>
                  <c:pt idx="9">
                    <c:v> $25,000 </c:v>
                  </c:pt>
                  <c:pt idx="10">
                    <c:v> $10,000 </c:v>
                  </c:pt>
                  <c:pt idx="11">
                    <c:v> $30,000 </c:v>
                  </c:pt>
                  <c:pt idx="12">
                    <c:v> $90,000 </c:v>
                  </c:pt>
                  <c:pt idx="13">
                    <c:v> $60,000 </c:v>
                  </c:pt>
                  <c:pt idx="14">
                    <c:v> $50,000 </c:v>
                  </c:pt>
                  <c:pt idx="15">
                    <c:v> $50,000 </c:v>
                  </c:pt>
                  <c:pt idx="16">
                    <c:v> $230,000 </c:v>
                  </c:pt>
                  <c:pt idx="17">
                    <c:v> $20,000 </c:v>
                  </c:pt>
                  <c:pt idx="18">
                    <c:v> $20,000 </c:v>
                  </c:pt>
                  <c:pt idx="19">
                    <c:v> $5,000 </c:v>
                  </c:pt>
                  <c:pt idx="20">
                    <c:v> $50,000 </c:v>
                  </c:pt>
                  <c:pt idx="21">
                    <c:v> $30,000 </c:v>
                  </c:pt>
                  <c:pt idx="22">
                    <c:v> $40,000 </c:v>
                  </c:pt>
                  <c:pt idx="23">
                    <c:v> $50,000 </c:v>
                  </c:pt>
                  <c:pt idx="24">
                    <c:v> $30,000 </c:v>
                  </c:pt>
                  <c:pt idx="25">
                    <c:v> $25,000 </c:v>
                  </c:pt>
                  <c:pt idx="26">
                    <c:v> $80,000 </c:v>
                  </c:pt>
                  <c:pt idx="27">
                    <c:v> $310,000 </c:v>
                  </c:pt>
                </c:lvl>
                <c:lvl>
                  <c:pt idx="0">
                    <c:v> $40,000 </c:v>
                  </c:pt>
                  <c:pt idx="1">
                    <c:v> $60,000 </c:v>
                  </c:pt>
                  <c:pt idx="2">
                    <c:v> $50,000 </c:v>
                  </c:pt>
                  <c:pt idx="3">
                    <c:v> $110,000 </c:v>
                  </c:pt>
                  <c:pt idx="4">
                    <c:v> $350,000 </c:v>
                  </c:pt>
                  <c:pt idx="5">
                    <c:v> $280,000 </c:v>
                  </c:pt>
                  <c:pt idx="6">
                    <c:v> $75,000 </c:v>
                  </c:pt>
                  <c:pt idx="7">
                    <c:v> $60,000 </c:v>
                  </c:pt>
                  <c:pt idx="8">
                    <c:v> $30,000 </c:v>
                  </c:pt>
                  <c:pt idx="9">
                    <c:v> $75,000 </c:v>
                  </c:pt>
                  <c:pt idx="10">
                    <c:v> $90,000 </c:v>
                  </c:pt>
                  <c:pt idx="11">
                    <c:v> $95,000 </c:v>
                  </c:pt>
                  <c:pt idx="12">
                    <c:v> $300,000 </c:v>
                  </c:pt>
                  <c:pt idx="13">
                    <c:v> $180,000 </c:v>
                  </c:pt>
                  <c:pt idx="14">
                    <c:v> $275,000 </c:v>
                  </c:pt>
                  <c:pt idx="15">
                    <c:v> $300,000 </c:v>
                  </c:pt>
                  <c:pt idx="16">
                    <c:v> $710,000 </c:v>
                  </c:pt>
                  <c:pt idx="17">
                    <c:v> $50,000 </c:v>
                  </c:pt>
                  <c:pt idx="18">
                    <c:v> $45,000 </c:v>
                  </c:pt>
                  <c:pt idx="19">
                    <c:v> $30,000 </c:v>
                  </c:pt>
                  <c:pt idx="20">
                    <c:v> $150,000 </c:v>
                  </c:pt>
                  <c:pt idx="21">
                    <c:v> $100,000 </c:v>
                  </c:pt>
                  <c:pt idx="22">
                    <c:v> $120,000 </c:v>
                  </c:pt>
                  <c:pt idx="23">
                    <c:v> $235,000 </c:v>
                  </c:pt>
                  <c:pt idx="24">
                    <c:v> $110,000 </c:v>
                  </c:pt>
                  <c:pt idx="25">
                    <c:v> $285,000 </c:v>
                  </c:pt>
                  <c:pt idx="26">
                    <c:v> $265,000 </c:v>
                  </c:pt>
                  <c:pt idx="27">
                    <c:v> $1,225,000 </c:v>
                  </c:pt>
                </c:lvl>
                <c:lvl>
                  <c:pt idx="0">
                    <c:v> $35,000 </c:v>
                  </c:pt>
                  <c:pt idx="1">
                    <c:v> $52,500 </c:v>
                  </c:pt>
                  <c:pt idx="2">
                    <c:v> $42,500 </c:v>
                  </c:pt>
                  <c:pt idx="3">
                    <c:v> $105,000 </c:v>
                  </c:pt>
                  <c:pt idx="4">
                    <c:v> $300,000 </c:v>
                  </c:pt>
                  <c:pt idx="5">
                    <c:v> $262,500 </c:v>
                  </c:pt>
                  <c:pt idx="6">
                    <c:v> $67,500 </c:v>
                  </c:pt>
                  <c:pt idx="7">
                    <c:v> $50,000 </c:v>
                  </c:pt>
                  <c:pt idx="8">
                    <c:v> $25,000 </c:v>
                  </c:pt>
                  <c:pt idx="9">
                    <c:v> $62,500 </c:v>
                  </c:pt>
                  <c:pt idx="10">
                    <c:v> $85,000 </c:v>
                  </c:pt>
                  <c:pt idx="11">
                    <c:v> $80,000 </c:v>
                  </c:pt>
                  <c:pt idx="12">
                    <c:v> $255,000 </c:v>
                  </c:pt>
                  <c:pt idx="13">
                    <c:v> $150,000 </c:v>
                  </c:pt>
                  <c:pt idx="14">
                    <c:v> $250,000 </c:v>
                  </c:pt>
                  <c:pt idx="15">
                    <c:v> $275,000 </c:v>
                  </c:pt>
                  <c:pt idx="16">
                    <c:v> $595,000 </c:v>
                  </c:pt>
                  <c:pt idx="17">
                    <c:v> $40,000 </c:v>
                  </c:pt>
                  <c:pt idx="18">
                    <c:v> $35,000 </c:v>
                  </c:pt>
                  <c:pt idx="19">
                    <c:v> $27,500 </c:v>
                  </c:pt>
                  <c:pt idx="20">
                    <c:v> $125,000 </c:v>
                  </c:pt>
                  <c:pt idx="21">
                    <c:v> $85,000 </c:v>
                  </c:pt>
                  <c:pt idx="22">
                    <c:v> $100,000 </c:v>
                  </c:pt>
                  <c:pt idx="23">
                    <c:v> $210,000 </c:v>
                  </c:pt>
                  <c:pt idx="24">
                    <c:v> $95,000 </c:v>
                  </c:pt>
                  <c:pt idx="25">
                    <c:v> $272,500 </c:v>
                  </c:pt>
                  <c:pt idx="26">
                    <c:v> $225,000 </c:v>
                  </c:pt>
                  <c:pt idx="27">
                    <c:v> $1,070,000 </c:v>
                  </c:pt>
                </c:lvl>
                <c:lvl>
                  <c:pt idx="0">
                    <c:v> $30,000 </c:v>
                  </c:pt>
                  <c:pt idx="1">
                    <c:v> $45,000 </c:v>
                  </c:pt>
                  <c:pt idx="2">
                    <c:v> $35,000 </c:v>
                  </c:pt>
                  <c:pt idx="3">
                    <c:v> $100,000 </c:v>
                  </c:pt>
                  <c:pt idx="4">
                    <c:v> $250,000 </c:v>
                  </c:pt>
                  <c:pt idx="5">
                    <c:v> $245,000 </c:v>
                  </c:pt>
                  <c:pt idx="6">
                    <c:v> $60,000 </c:v>
                  </c:pt>
                  <c:pt idx="7">
                    <c:v> $40,000 </c:v>
                  </c:pt>
                  <c:pt idx="8">
                    <c:v> $20,000 </c:v>
                  </c:pt>
                  <c:pt idx="9">
                    <c:v> $50,000 </c:v>
                  </c:pt>
                  <c:pt idx="10">
                    <c:v> $80,000 </c:v>
                  </c:pt>
                  <c:pt idx="11">
                    <c:v> $65,000 </c:v>
                  </c:pt>
                  <c:pt idx="12">
                    <c:v> $210,000 </c:v>
                  </c:pt>
                  <c:pt idx="13">
                    <c:v> $120,000 </c:v>
                  </c:pt>
                  <c:pt idx="14">
                    <c:v> $225,000 </c:v>
                  </c:pt>
                  <c:pt idx="15">
                    <c:v> $250,000 </c:v>
                  </c:pt>
                  <c:pt idx="16">
                    <c:v> $480,000 </c:v>
                  </c:pt>
                  <c:pt idx="17">
                    <c:v> $30,000 </c:v>
                  </c:pt>
                  <c:pt idx="18">
                    <c:v> $25,000 </c:v>
                  </c:pt>
                  <c:pt idx="19">
                    <c:v> $25,000 </c:v>
                  </c:pt>
                  <c:pt idx="20">
                    <c:v> $100,000 </c:v>
                  </c:pt>
                  <c:pt idx="21">
                    <c:v> $70,000 </c:v>
                  </c:pt>
                  <c:pt idx="22">
                    <c:v> $80,000 </c:v>
                  </c:pt>
                  <c:pt idx="23">
                    <c:v> $185,000 </c:v>
                  </c:pt>
                  <c:pt idx="24">
                    <c:v> $80,000 </c:v>
                  </c:pt>
                  <c:pt idx="25">
                    <c:v> $260,000 </c:v>
                  </c:pt>
                  <c:pt idx="26">
                    <c:v> $185,000 </c:v>
                  </c:pt>
                  <c:pt idx="27">
                    <c:v> $915,000 </c:v>
                  </c:pt>
                </c:lvl>
                <c:lvl>
                  <c:pt idx="0">
                    <c:v>Market</c:v>
                  </c:pt>
                  <c:pt idx="1">
                    <c:v>Market</c:v>
                  </c:pt>
                  <c:pt idx="2">
                    <c:v>Market</c:v>
                  </c:pt>
                  <c:pt idx="3">
                    <c:v>Market</c:v>
                  </c:pt>
                  <c:pt idx="4">
                    <c:v>ERCOT</c:v>
                  </c:pt>
                  <c:pt idx="5">
                    <c:v>Market</c:v>
                  </c:pt>
                  <c:pt idx="6">
                    <c:v>Market</c:v>
                  </c:pt>
                  <c:pt idx="7">
                    <c:v>Market</c:v>
                  </c:pt>
                  <c:pt idx="8">
                    <c:v>ERCOT</c:v>
                  </c:pt>
                  <c:pt idx="9">
                    <c:v>Market</c:v>
                  </c:pt>
                  <c:pt idx="10">
                    <c:v>Market</c:v>
                  </c:pt>
                  <c:pt idx="11">
                    <c:v>Market</c:v>
                  </c:pt>
                  <c:pt idx="12">
                    <c:v>Both</c:v>
                  </c:pt>
                  <c:pt idx="13">
                    <c:v>Both</c:v>
                  </c:pt>
                  <c:pt idx="14">
                    <c:v>ERCOT</c:v>
                  </c:pt>
                  <c:pt idx="15">
                    <c:v>Market</c:v>
                  </c:pt>
                  <c:pt idx="16">
                    <c:v>Both</c:v>
                  </c:pt>
                  <c:pt idx="17">
                    <c:v>Market</c:v>
                  </c:pt>
                  <c:pt idx="18">
                    <c:v>ERCOT</c:v>
                  </c:pt>
                  <c:pt idx="19">
                    <c:v>ERCOT</c:v>
                  </c:pt>
                  <c:pt idx="20">
                    <c:v>Market</c:v>
                  </c:pt>
                  <c:pt idx="21">
                    <c:v>Market</c:v>
                  </c:pt>
                  <c:pt idx="22">
                    <c:v>Market</c:v>
                  </c:pt>
                  <c:pt idx="23">
                    <c:v>Both</c:v>
                  </c:pt>
                  <c:pt idx="24">
                    <c:v>Market</c:v>
                  </c:pt>
                  <c:pt idx="25">
                    <c:v>ERCOT</c:v>
                  </c:pt>
                  <c:pt idx="26">
                    <c:v>Market</c:v>
                  </c:pt>
                  <c:pt idx="27">
                    <c:v>Both</c:v>
                  </c:pt>
                </c:lvl>
                <c:lvl>
                  <c:pt idx="0">
                    <c:v>NOGRR105</c:v>
                  </c:pt>
                  <c:pt idx="1">
                    <c:v>NPRR476</c:v>
                  </c:pt>
                  <c:pt idx="2">
                    <c:v>NPRR586</c:v>
                  </c:pt>
                  <c:pt idx="3">
                    <c:v>SCR769</c:v>
                  </c:pt>
                  <c:pt idx="4">
                    <c:v>NPRR425</c:v>
                  </c:pt>
                  <c:pt idx="5">
                    <c:v>NPRR416
NPRR575</c:v>
                  </c:pt>
                  <c:pt idx="6">
                    <c:v>NPRR500</c:v>
                  </c:pt>
                  <c:pt idx="7">
                    <c:v>NPRR543</c:v>
                  </c:pt>
                  <c:pt idx="8">
                    <c:v>NPRR680</c:v>
                  </c:pt>
                  <c:pt idx="9">
                    <c:v>SCR775</c:v>
                  </c:pt>
                  <c:pt idx="10">
                    <c:v>SCR772</c:v>
                  </c:pt>
                  <c:pt idx="11">
                    <c:v>NPRR556</c:v>
                  </c:pt>
                  <c:pt idx="12">
                    <c:v>NPRR698, NPRR595, NPRR706, NPRR710</c:v>
                  </c:pt>
                  <c:pt idx="13">
                    <c:v>NPRR559, NPRR597, NPRR601, NPRR639, SCR778</c:v>
                  </c:pt>
                  <c:pt idx="14">
                    <c:v>SCR779</c:v>
                  </c:pt>
                  <c:pt idx="15">
                    <c:v>SCR756</c:v>
                  </c:pt>
                  <c:pt idx="16">
                    <c:v>NPRR665, NPRR626, OBD, NPRR645</c:v>
                  </c:pt>
                  <c:pt idx="17">
                    <c:v>SCR788</c:v>
                  </c:pt>
                  <c:pt idx="18">
                    <c:v>NPRR754</c:v>
                  </c:pt>
                  <c:pt idx="19">
                    <c:v>NPRR419</c:v>
                  </c:pt>
                  <c:pt idx="20">
                    <c:v>SCR786</c:v>
                  </c:pt>
                  <c:pt idx="21">
                    <c:v>NOGRR147, SCR787</c:v>
                  </c:pt>
                  <c:pt idx="22">
                    <c:v>NPRR662</c:v>
                  </c:pt>
                  <c:pt idx="23">
                    <c:v>NPRR495, NPRR736, NPRR770</c:v>
                  </c:pt>
                  <c:pt idx="24">
                    <c:v>NPRR617, NPRR700</c:v>
                  </c:pt>
                  <c:pt idx="25">
                    <c:v>NPRR515</c:v>
                  </c:pt>
                  <c:pt idx="26">
                    <c:v>NPRR588, NPRR615</c:v>
                  </c:pt>
                  <c:pt idx="27">
                    <c:v>NPRR219, SCR783, NOGRR050</c:v>
                  </c:pt>
                </c:lvl>
                <c:lvl>
                  <c:pt idx="0">
                    <c:v>Yes</c:v>
                  </c:pt>
                  <c:pt idx="1">
                    <c:v>Yes</c:v>
                  </c:pt>
                  <c:pt idx="2">
                    <c:v>Yes</c:v>
                  </c:pt>
                  <c:pt idx="3">
                    <c:v>Yes</c:v>
                  </c:pt>
                  <c:pt idx="4">
                    <c:v>Yes</c:v>
                  </c:pt>
                  <c:pt idx="5">
                    <c:v>Yes</c:v>
                  </c:pt>
                  <c:pt idx="6">
                    <c:v>Yes</c:v>
                  </c:pt>
                  <c:pt idx="7">
                    <c:v>Yes</c:v>
                  </c:pt>
                  <c:pt idx="8">
                    <c:v>Yes</c:v>
                  </c:pt>
                  <c:pt idx="9">
                    <c:v>Yes</c:v>
                  </c:pt>
                  <c:pt idx="10">
                    <c:v>Yes</c:v>
                  </c:pt>
                  <c:pt idx="11">
                    <c:v>Yes</c:v>
                  </c:pt>
                  <c:pt idx="12">
                    <c:v>Yes</c:v>
                  </c:pt>
                  <c:pt idx="13">
                    <c:v>Yes</c:v>
                  </c:pt>
                  <c:pt idx="14">
                    <c:v>Yes</c:v>
                  </c:pt>
                  <c:pt idx="15">
                    <c:v>Yes</c:v>
                  </c:pt>
                  <c:pt idx="16">
                    <c:v>Yes</c:v>
                  </c:pt>
                  <c:pt idx="17">
                    <c:v>Yes</c:v>
                  </c:pt>
                  <c:pt idx="18">
                    <c:v>Yes</c:v>
                  </c:pt>
                  <c:pt idx="19">
                    <c:v>Yes</c:v>
                  </c:pt>
                  <c:pt idx="20">
                    <c:v>Yes</c:v>
                  </c:pt>
                  <c:pt idx="21">
                    <c:v>Yes</c:v>
                  </c:pt>
                  <c:pt idx="22">
                    <c:v>Yes</c:v>
                  </c:pt>
                  <c:pt idx="23">
                    <c:v>Yes</c:v>
                  </c:pt>
                  <c:pt idx="24">
                    <c:v>Yes</c:v>
                  </c:pt>
                  <c:pt idx="25">
                    <c:v>Yes</c:v>
                  </c:pt>
                  <c:pt idx="26">
                    <c:v>Yes</c:v>
                  </c:pt>
                  <c:pt idx="27">
                    <c:v>Yes</c:v>
                  </c:pt>
                </c:lvl>
                <c:lvl>
                  <c:pt idx="0">
                    <c:v>No</c:v>
                  </c:pt>
                  <c:pt idx="1">
                    <c:v>No</c:v>
                  </c:pt>
                  <c:pt idx="2">
                    <c:v>No</c:v>
                  </c:pt>
                  <c:pt idx="3">
                    <c:v>No</c:v>
                  </c:pt>
                  <c:pt idx="4">
                    <c:v>No</c:v>
                  </c:pt>
                  <c:pt idx="5">
                    <c:v>Yes</c:v>
                  </c:pt>
                  <c:pt idx="6">
                    <c:v>No</c:v>
                  </c:pt>
                  <c:pt idx="7">
                    <c:v>No</c:v>
                  </c:pt>
                  <c:pt idx="8">
                    <c:v>No</c:v>
                  </c:pt>
                  <c:pt idx="9">
                    <c:v>No</c:v>
                  </c:pt>
                  <c:pt idx="10">
                    <c:v>No</c:v>
                  </c:pt>
                  <c:pt idx="11">
                    <c:v>No</c:v>
                  </c:pt>
                  <c:pt idx="12">
                    <c:v>Yes</c:v>
                  </c:pt>
                  <c:pt idx="13">
                    <c:v>Yes</c:v>
                  </c:pt>
                  <c:pt idx="14">
                    <c:v>No</c:v>
                  </c:pt>
                  <c:pt idx="15">
                    <c:v>No</c:v>
                  </c:pt>
                  <c:pt idx="16">
                    <c:v>Yes</c:v>
                  </c:pt>
                  <c:pt idx="17">
                    <c:v>No</c:v>
                  </c:pt>
                  <c:pt idx="18">
                    <c:v>No</c:v>
                  </c:pt>
                  <c:pt idx="19">
                    <c:v>No</c:v>
                  </c:pt>
                  <c:pt idx="20">
                    <c:v>No</c:v>
                  </c:pt>
                  <c:pt idx="21">
                    <c:v>Yes</c:v>
                  </c:pt>
                  <c:pt idx="22">
                    <c:v>No</c:v>
                  </c:pt>
                  <c:pt idx="23">
                    <c:v>Yes</c:v>
                  </c:pt>
                  <c:pt idx="24">
                    <c:v>Yes</c:v>
                  </c:pt>
                  <c:pt idx="25">
                    <c:v>No</c:v>
                  </c:pt>
                  <c:pt idx="26">
                    <c:v>Yes</c:v>
                  </c:pt>
                  <c:pt idx="27">
                    <c:v>Yes</c:v>
                  </c:pt>
                </c:lvl>
                <c:lvl>
                  <c:pt idx="0">
                    <c:v>Generation Resource Frequency Response Test Procedure</c:v>
                  </c:pt>
                  <c:pt idx="1">
                    <c:v>Market Submitted Energy Offer Curves Disclosures</c:v>
                  </c:pt>
                  <c:pt idx="2">
                    <c:v>Align Credit Lock for CRR Auctions with Transaction Submission Deadline</c:v>
                  </c:pt>
                  <c:pt idx="3">
                    <c:v>CRRAH Digital Certificate New Role for Read Only Access</c:v>
                  </c:pt>
                  <c:pt idx="4">
                    <c:v>Creation of a WGR Group for GREDP and Base Point Deviation Evaluation</c:v>
                  </c:pt>
                  <c:pt idx="5">
                    <c:v>PR078-01</c:v>
                  </c:pt>
                  <c:pt idx="6">
                    <c:v>Posting of Generation that is Off but Available</c:v>
                  </c:pt>
                  <c:pt idx="7">
                    <c:v>Message for Confirmed E-Tags</c:v>
                  </c:pt>
                  <c:pt idx="8">
                    <c:v>Allow QSEs to Self-Arrange AS Quantities Greater Than Their AS Obligation</c:v>
                  </c:pt>
                  <c:pt idx="9">
                    <c:v>Posting Results of Real-Time Data in a Display Format</c:v>
                  </c:pt>
                  <c:pt idx="10">
                    <c:v>New Extract for Five Minute Interval Settlement Data</c:v>
                  </c:pt>
                  <c:pt idx="11">
                    <c:v>Resource Adequacy During Transmission Equipment Outage</c:v>
                  </c:pt>
                  <c:pt idx="12">
                    <c:v>Clarifications to NPRR595, RRS Load Resource Treatment In ORDC</c:v>
                  </c:pt>
                  <c:pt idx="13">
                    <c:v>2014 CMM NPRRs and SCRs</c:v>
                  </c:pt>
                  <c:pt idx="14">
                    <c:v>Increase to the CRR Auction Transaction Limit</c:v>
                  </c:pt>
                  <c:pt idx="15">
                    <c:v>MarkeTrak Enhancements - Remaining SCR756 Items</c:v>
                  </c:pt>
                  <c:pt idx="16">
                    <c:v>Market System Enhancements 2015</c:v>
                  </c:pt>
                  <c:pt idx="17">
                    <c:v>SCR788 Addition of Integral ACE Feedback to GTBD Calculation</c:v>
                  </c:pt>
                  <c:pt idx="18">
                    <c:v>Revise Load Distribution Factors Report Posting Frequency</c:v>
                  </c:pt>
                  <c:pt idx="19">
                    <c:v>NPRR419 Revise Real Time Energy Imbalance and RMR Adjustment Charge</c:v>
                  </c:pt>
                  <c:pt idx="20">
                    <c:v>Retail Market Test Environment</c:v>
                  </c:pt>
                  <c:pt idx="21">
                    <c:v>NOGRR147 and SCR787 NDCRC Enhancement</c:v>
                  </c:pt>
                  <c:pt idx="22">
                    <c:v>NPRR662 Proxy Energy Offer Curves</c:v>
                  </c:pt>
                  <c:pt idx="23">
                    <c:v>NPRR495 and NPRR736 Changes to Ancillary Services Capacity Monitor</c:v>
                  </c:pt>
                  <c:pt idx="24">
                    <c:v>NPRR617 and 700 Implementation</c:v>
                  </c:pt>
                  <c:pt idx="25">
                    <c:v>NPRR515 Day-Ahead Market Self-Commitment of Generation Resources</c:v>
                  </c:pt>
                  <c:pt idx="26">
                    <c:v>NPRRs 588 and 615</c:v>
                  </c:pt>
                  <c:pt idx="27">
                    <c:v>2015 Outage Scheduler Enhancements</c:v>
                  </c:pt>
                </c:lvl>
                <c:lvl>
                  <c:pt idx="0">
                    <c:v>112-01</c:v>
                  </c:pt>
                  <c:pt idx="1">
                    <c:v>093-01</c:v>
                  </c:pt>
                  <c:pt idx="2">
                    <c:v>136-01</c:v>
                  </c:pt>
                  <c:pt idx="3">
                    <c:v>124-01</c:v>
                  </c:pt>
                  <c:pt idx="4">
                    <c:v>087-01</c:v>
                  </c:pt>
                  <c:pt idx="5">
                    <c:v>078-01</c:v>
                  </c:pt>
                  <c:pt idx="6">
                    <c:v>151-01</c:v>
                  </c:pt>
                  <c:pt idx="7">
                    <c:v>152-01</c:v>
                  </c:pt>
                  <c:pt idx="8">
                    <c:v>178-01</c:v>
                  </c:pt>
                  <c:pt idx="9">
                    <c:v>160-01</c:v>
                  </c:pt>
                  <c:pt idx="10">
                    <c:v>126-01</c:v>
                  </c:pt>
                  <c:pt idx="11">
                    <c:v>176-01</c:v>
                  </c:pt>
                  <c:pt idx="12">
                    <c:v>149-02</c:v>
                  </c:pt>
                  <c:pt idx="13">
                    <c:v>154-01</c:v>
                  </c:pt>
                  <c:pt idx="14">
                    <c:v>138-01</c:v>
                  </c:pt>
                  <c:pt idx="15">
                    <c:v>010-03</c:v>
                  </c:pt>
                  <c:pt idx="16">
                    <c:v>149-01</c:v>
                  </c:pt>
                  <c:pt idx="17">
                    <c:v>208-01</c:v>
                  </c:pt>
                  <c:pt idx="18">
                    <c:v>204-01</c:v>
                  </c:pt>
                  <c:pt idx="19">
                    <c:v>182-01</c:v>
                  </c:pt>
                  <c:pt idx="20">
                    <c:v>192-01</c:v>
                  </c:pt>
                  <c:pt idx="21">
                    <c:v>199-01</c:v>
                  </c:pt>
                  <c:pt idx="22">
                    <c:v>186-01</c:v>
                  </c:pt>
                  <c:pt idx="23">
                    <c:v>195-01</c:v>
                  </c:pt>
                  <c:pt idx="24">
                    <c:v>184-01</c:v>
                  </c:pt>
                  <c:pt idx="25">
                    <c:v>175-01</c:v>
                  </c:pt>
                  <c:pt idx="26">
                    <c:v>161-01</c:v>
                  </c:pt>
                  <c:pt idx="27">
                    <c:v>174-01</c:v>
                  </c:pt>
                </c:lvl>
                <c:lvl>
                  <c:pt idx="0">
                    <c:v>2014</c:v>
                  </c:pt>
                  <c:pt idx="1">
                    <c:v>2014</c:v>
                  </c:pt>
                  <c:pt idx="2">
                    <c:v>2014</c:v>
                  </c:pt>
                  <c:pt idx="3">
                    <c:v>2014</c:v>
                  </c:pt>
                  <c:pt idx="4">
                    <c:v>2014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2015</c:v>
                  </c:pt>
                  <c:pt idx="8">
                    <c:v>2015</c:v>
                  </c:pt>
                  <c:pt idx="9">
                    <c:v>2015</c:v>
                  </c:pt>
                  <c:pt idx="10">
                    <c:v>2015</c:v>
                  </c:pt>
                  <c:pt idx="11">
                    <c:v>2015</c:v>
                  </c:pt>
                  <c:pt idx="12">
                    <c:v>2015</c:v>
                  </c:pt>
                  <c:pt idx="13">
                    <c:v>2015</c:v>
                  </c:pt>
                  <c:pt idx="14">
                    <c:v>2015</c:v>
                  </c:pt>
                  <c:pt idx="15">
                    <c:v>2015</c:v>
                  </c:pt>
                  <c:pt idx="16">
                    <c:v>2015</c:v>
                  </c:pt>
                  <c:pt idx="17">
                    <c:v>2016</c:v>
                  </c:pt>
                  <c:pt idx="18">
                    <c:v>2016</c:v>
                  </c:pt>
                  <c:pt idx="19">
                    <c:v>2016</c:v>
                  </c:pt>
                  <c:pt idx="20">
                    <c:v>2016</c:v>
                  </c:pt>
                  <c:pt idx="21">
                    <c:v>2016</c:v>
                  </c:pt>
                  <c:pt idx="22">
                    <c:v>2016</c:v>
                  </c:pt>
                  <c:pt idx="23">
                    <c:v>2016</c:v>
                  </c:pt>
                  <c:pt idx="24">
                    <c:v>2016</c:v>
                  </c:pt>
                  <c:pt idx="25">
                    <c:v>2016</c:v>
                  </c:pt>
                  <c:pt idx="26">
                    <c:v>2016</c:v>
                  </c:pt>
                  <c:pt idx="27">
                    <c:v>2016</c:v>
                  </c:pt>
                </c:lvl>
              </c:multiLvlStrCache>
            </c:multiLvlStrRef>
          </c:xVal>
          <c:yVal>
            <c:numRef>
              <c:f>'All data'!$AF$2:$AF$100</c:f>
              <c:numCache>
                <c:formatCode>0.0</c:formatCode>
                <c:ptCount val="48"/>
                <c:pt idx="0">
                  <c:v>1.5999999999999996</c:v>
                </c:pt>
                <c:pt idx="1">
                  <c:v>2.8666666666666671</c:v>
                </c:pt>
                <c:pt idx="2">
                  <c:v>0</c:v>
                </c:pt>
                <c:pt idx="3">
                  <c:v>3.4666666666666668</c:v>
                </c:pt>
                <c:pt idx="4">
                  <c:v>3.8333333333333339</c:v>
                </c:pt>
                <c:pt idx="5">
                  <c:v>0</c:v>
                </c:pt>
                <c:pt idx="6">
                  <c:v>0.83333333333333304</c:v>
                </c:pt>
                <c:pt idx="7">
                  <c:v>2.6666666666666661</c:v>
                </c:pt>
                <c:pt idx="8">
                  <c:v>0</c:v>
                </c:pt>
                <c:pt idx="9">
                  <c:v>4.3666666666666671</c:v>
                </c:pt>
                <c:pt idx="10">
                  <c:v>7.9666666666666668</c:v>
                </c:pt>
                <c:pt idx="11">
                  <c:v>0</c:v>
                </c:pt>
                <c:pt idx="12">
                  <c:v>-8.0666666666666664</c:v>
                </c:pt>
                <c:pt idx="13">
                  <c:v>-7.9333333333333336</c:v>
                </c:pt>
                <c:pt idx="14">
                  <c:v>3.3666666666666671</c:v>
                </c:pt>
                <c:pt idx="15">
                  <c:v>2.8000000000000007</c:v>
                </c:pt>
                <c:pt idx="16">
                  <c:v>-6.7333333333333325</c:v>
                </c:pt>
                <c:pt idx="17">
                  <c:v>0</c:v>
                </c:pt>
                <c:pt idx="18">
                  <c:v>0</c:v>
                </c:pt>
                <c:pt idx="19">
                  <c:v>0.33333333333333304</c:v>
                </c:pt>
                <c:pt idx="20">
                  <c:v>2.7666666666666675</c:v>
                </c:pt>
                <c:pt idx="21">
                  <c:v>-2.3666666666666663</c:v>
                </c:pt>
                <c:pt idx="22">
                  <c:v>0</c:v>
                </c:pt>
                <c:pt idx="23">
                  <c:v>-5.666666666666667</c:v>
                </c:pt>
                <c:pt idx="24">
                  <c:v>-0.46666666666666679</c:v>
                </c:pt>
                <c:pt idx="25">
                  <c:v>3.6333333333333329</c:v>
                </c:pt>
                <c:pt idx="26">
                  <c:v>4.5999999999999996</c:v>
                </c:pt>
                <c:pt idx="2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652512"/>
        <c:axId val="247652904"/>
      </c:scatterChart>
      <c:valAx>
        <c:axId val="247652512"/>
        <c:scaling>
          <c:orientation val="minMax"/>
          <c:max val="30"/>
        </c:scaling>
        <c:delete val="1"/>
        <c:axPos val="b"/>
        <c:majorTickMark val="none"/>
        <c:minorTickMark val="none"/>
        <c:tickLblPos val="nextTo"/>
        <c:crossAx val="247652904"/>
        <c:crosses val="autoZero"/>
        <c:crossBetween val="midCat"/>
      </c:valAx>
      <c:valAx>
        <c:axId val="24765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652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1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4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1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16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9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20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April 13,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77405" y="3117000"/>
            <a:ext cx="74067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768013"/>
              </p:ext>
            </p:extLst>
          </p:nvPr>
        </p:nvGraphicFramePr>
        <p:xfrm>
          <a:off x="457200" y="734461"/>
          <a:ext cx="7961515" cy="472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5344"/>
            <a:ext cx="7993774" cy="446877"/>
          </a:xfrm>
        </p:spPr>
        <p:txBody>
          <a:bodyPr/>
          <a:lstStyle/>
          <a:p>
            <a:r>
              <a:rPr lang="en-US" sz="2000" dirty="0" smtClean="0"/>
              <a:t>Variance from </a:t>
            </a:r>
            <a:r>
              <a:rPr lang="en-US" sz="2000" dirty="0"/>
              <a:t>IA </a:t>
            </a:r>
            <a:r>
              <a:rPr lang="en-US" sz="2000" u="sng" dirty="0"/>
              <a:t>Duration Range</a:t>
            </a:r>
            <a:r>
              <a:rPr lang="en-US" sz="2000" dirty="0"/>
              <a:t> – Revision Request Projects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096469" y="1746910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Exceeds IA Range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14 Projects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374774" y="891145"/>
            <a:ext cx="177138" cy="2156855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8410800" y="3200400"/>
            <a:ext cx="188406" cy="2108295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182570" y="4039334"/>
            <a:ext cx="1289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Below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7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Projects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301920" y="2855311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Within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8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Projects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>
            <a:off x="8305800" y="3070754"/>
            <a:ext cx="336831" cy="655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/>
        </p:nvSpPr>
        <p:spPr>
          <a:xfrm>
            <a:off x="8724765" y="6525293"/>
            <a:ext cx="3810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697" y="5617020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2014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7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Projects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12 Revision Requests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0556" y="5611107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2015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21 Revision Requests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1510458" y="4715517"/>
            <a:ext cx="312111" cy="157821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684557" y="4179051"/>
            <a:ext cx="298891" cy="2637592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4066" y="5579307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2016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18 Revision Requests</a:t>
            </a:r>
          </a:p>
        </p:txBody>
      </p:sp>
      <p:sp>
        <p:nvSpPr>
          <p:cNvPr id="19" name="Right Brace 18"/>
          <p:cNvSpPr/>
          <p:nvPr/>
        </p:nvSpPr>
        <p:spPr>
          <a:xfrm rot="5400000">
            <a:off x="6581564" y="4013749"/>
            <a:ext cx="298891" cy="2968200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485800" y="893520"/>
            <a:ext cx="1" cy="4417756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H="1">
            <a:off x="5192267" y="890939"/>
            <a:ext cx="1" cy="4417756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362200" y="6301775"/>
            <a:ext cx="3451617" cy="395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39577" y="6302050"/>
            <a:ext cx="207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If actual duration falls within the IA range the variance is 0.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156" y="6388656"/>
            <a:ext cx="1518407" cy="219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851897" y="6305490"/>
            <a:ext cx="2825751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u="sng" dirty="0" smtClean="0"/>
              <a:t>Note</a:t>
            </a:r>
            <a:r>
              <a:rPr lang="en-US" sz="1000" dirty="0" smtClean="0"/>
              <a:t>: Graph compares the posted IA duration range with the actual project duration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010707" y="3056779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Number of Months from IA Range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23841" y="5457803"/>
            <a:ext cx="103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PR117-01 2014 Market System Enhancements came in below the IA Range (completed 2014). 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14669" y="2742620"/>
            <a:ext cx="204066" cy="2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1264867" y="24624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05464" y="3086956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1756866" y="23148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93235" y="22458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51095" y="30906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-23842" y="5326520"/>
            <a:ext cx="291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7.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2499106" y="2909867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30527" y="2502329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2928317" y="3098199"/>
            <a:ext cx="328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185585" y="213147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425265" y="133045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3674716" y="309401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3923647" y="488585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4171147" y="485705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4418630" y="235589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4666947" y="247758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4910173" y="459239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18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152799" y="309315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19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409212" y="309308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20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646264" y="302226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21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896219" y="248478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22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6139847" y="362280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23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6383745" y="309821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24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6634615" y="435715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25</a:t>
            </a:r>
            <a:endParaRPr 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6884150" y="320577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26</a:t>
            </a:r>
            <a:endParaRPr lang="en-US" sz="800" dirty="0"/>
          </a:p>
        </p:txBody>
      </p:sp>
      <p:sp>
        <p:nvSpPr>
          <p:cNvPr id="54" name="TextBox 53"/>
          <p:cNvSpPr txBox="1"/>
          <p:nvPr/>
        </p:nvSpPr>
        <p:spPr>
          <a:xfrm>
            <a:off x="7117108" y="228600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27</a:t>
            </a:r>
            <a:endParaRPr lang="en-US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7382664" y="208283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28</a:t>
            </a:r>
            <a:endParaRPr lang="en-US" sz="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15149" y="309840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29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1267546" y="1085103"/>
            <a:ext cx="89651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Exceeds = 4</a:t>
            </a:r>
          </a:p>
          <a:p>
            <a:r>
              <a:rPr lang="en-US" sz="1000" dirty="0" smtClean="0"/>
              <a:t>Within     = 2</a:t>
            </a:r>
          </a:p>
          <a:p>
            <a:r>
              <a:rPr lang="en-US" sz="1000" dirty="0" smtClean="0"/>
              <a:t>Below     = 1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4183802" y="1102510"/>
            <a:ext cx="89651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Exceeds = 6</a:t>
            </a:r>
          </a:p>
          <a:p>
            <a:r>
              <a:rPr lang="en-US" sz="1000" dirty="0" smtClean="0"/>
              <a:t>Within     = 2</a:t>
            </a:r>
          </a:p>
          <a:p>
            <a:r>
              <a:rPr lang="en-US" sz="1000" dirty="0" smtClean="0"/>
              <a:t>Below     = 3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6276857" y="1084159"/>
            <a:ext cx="89651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Exceeds = 4</a:t>
            </a:r>
          </a:p>
          <a:p>
            <a:r>
              <a:rPr lang="en-US" sz="1000" dirty="0" smtClean="0"/>
              <a:t>Within     = 4</a:t>
            </a:r>
          </a:p>
          <a:p>
            <a:r>
              <a:rPr lang="en-US" sz="1000" dirty="0" smtClean="0"/>
              <a:t>Below     = 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31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Revision Request Project Legend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6800" y="838200"/>
            <a:ext cx="8763000" cy="5081833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US" sz="1050" dirty="0"/>
              <a:t>PR112-01 Generation Resource Frequency Response Test Procedure, NOGRR105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PR093-01 Market Submitted Energy Offer Curves Disclosures, NPRR476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PR136-01 Align Credit Lock for CRR Auctions with Transaction Submission Deadline, NPRR586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PR124-01 CRRAH Digital Certificate New Role for Read Only Access, SCR769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PR087-01 Creation of a WGR Group for GREDP and Base Point Deviation Evaluation, NPRR425 (E)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PR078-01, </a:t>
            </a:r>
            <a:r>
              <a:rPr lang="en-US" sz="1050" dirty="0"/>
              <a:t>NPRR416NPRR575 (M</a:t>
            </a:r>
            <a:r>
              <a:rPr lang="en-US" sz="1050" dirty="0" smtClean="0"/>
              <a:t>)</a:t>
            </a: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PR117-01 2014 Market System Enhancements, NPRR240, NPRR555, NPRR532, NPRR598, NPRR564, NPRR568 (V)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PR151-01 Posting of Generation that is Off but Available, NPRR500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PR152-01 Message for Confirmed E-Tags, NPRR543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PR178-01 Allow QSEs to Self-Arrange AS Quantities Greater Than Their AS Obligation, NPRR680 (E)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PR160-01 Posting Results of Real-Time Data in a Display Format, SCR775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PR126-01 New Extract for Five Minute Interval Settlement Data, SCR772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PR176-01 Resource Adequacy During Transmission Equipment Outage, NPRR556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PR149-02 Clarifications to NPRR595, RRS Load Resource Treatment In ORDC, NPRR698, NPRR595, NPRR706, NPRR710 (V)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PR154-01 2014 CMM NPRRs and SCRs, NPRR559, NPRR597, NPRR601, NPRR639, SCR778 (V)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PR138-01 Increase to the CRR Auction Transaction Limit, SCR779 (E)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PR010-03 </a:t>
            </a:r>
            <a:r>
              <a:rPr lang="en-US" sz="1050" dirty="0" err="1"/>
              <a:t>MarkeTrak</a:t>
            </a:r>
            <a:r>
              <a:rPr lang="en-US" sz="1050" dirty="0"/>
              <a:t> Enhancements - Remaining SCR756 Items, SCR756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PR149-01 Market System Enhancements 2015, NPRR665, NPRR626, OBD, NPRR645 (V)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PR208-01 SCR788 Addition of Integral ACE Feedback to GTBD Calculation, SCR788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PR204-01 Revise Load Distribution Factors Report Posting Frequency, NPRR754 (E)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PR182-01 NPRR419 Revise Real Time Energy Imbalance and RMR Adjustment Charge, NPRR419 (E)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PR192-01 Retail Market Test Environment, SCR786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PR199-01 NOGRR147 and SCR787 NDCRC Enhancement, NOGRR147, SCR787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PR186-01 NPRR662 Proxy Energy Offer Curves, NPRR662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PR195-01 NPRR495 and NPRR736 Changes to Ancillary Services Capacity Monitor, NPRR495, NPRR736, NPRR770 (V)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PR184-01 NPRR617 and 700 Implementation, NPRR617, NPRR700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PR175-01 NPRR515 Day-Ahead Market Self-Commitment of Generation Resources, NPRR515 (E)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PR161-01 NPRRs 588 and 615, NPRR588, NPRR615 (M)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PR174-01 2015 Outage Scheduler Enhancements, NPRR219, SCR783, NOGRR050 (V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7693107" y="167482"/>
            <a:ext cx="12666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(E)  ERCOT Sponsored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(M)  Market Sponsored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(V)  Various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95694"/>
              </p:ext>
            </p:extLst>
          </p:nvPr>
        </p:nvGraphicFramePr>
        <p:xfrm>
          <a:off x="228600" y="1574800"/>
          <a:ext cx="8686799" cy="236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/>
                        <a:t>Subsynchronous</a:t>
                      </a:r>
                      <a:r>
                        <a:rPr lang="en-US" sz="1400" i="0" dirty="0" smtClean="0"/>
                        <a:t> Resonance</a:t>
                      </a:r>
                      <a:endParaRPr lang="en-US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Small project with minor system impacts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Add to</a:t>
                      </a:r>
                      <a:r>
                        <a:rPr lang="en-US" sz="1200" baseline="0" dirty="0" smtClean="0"/>
                        <a:t> end of project list – work into the plan without disrupting in-flight projects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PGRR057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Responsibilities for Performing Geomagnetic Disturbance (GMD) Vulnerability Assessments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REGULATORY</a:t>
                      </a:r>
                      <a:endParaRPr lang="en-US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Recommend this not be tracked against</a:t>
                      </a:r>
                      <a:r>
                        <a:rPr lang="en-US" sz="1200" baseline="0" dirty="0" smtClean="0"/>
                        <a:t> market Revision Request funding</a:t>
                      </a:r>
                      <a:endParaRPr lang="en-US" sz="11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12728"/>
              </p:ext>
            </p:extLst>
          </p:nvPr>
        </p:nvGraphicFramePr>
        <p:xfrm>
          <a:off x="3820217" y="1258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3/31/2017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4" y="788322"/>
            <a:ext cx="883620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4" y="778626"/>
            <a:ext cx="884445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" y="778626"/>
            <a:ext cx="88470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88403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9" y="780009"/>
            <a:ext cx="8846521" cy="54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2" y="778626"/>
            <a:ext cx="88470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69342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</a:t>
            </a:r>
            <a:r>
              <a:rPr lang="en-US" sz="1800" dirty="0" smtClean="0"/>
              <a:t>Targets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Impact Analysis Results Review</a:t>
            </a:r>
            <a:endParaRPr lang="en-US" sz="1800" dirty="0"/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9-17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8" y="770314"/>
            <a:ext cx="887677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" y="796635"/>
            <a:ext cx="88198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90600"/>
            <a:ext cx="8705850" cy="52344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/>
              <a:t>2017 May </a:t>
            </a:r>
            <a:r>
              <a:rPr lang="en-US" sz="2000" dirty="0" smtClean="0"/>
              <a:t>Release – 5/1/2017-5/11/2017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SCR790 – </a:t>
            </a:r>
            <a:r>
              <a:rPr lang="en-US" sz="1600" dirty="0"/>
              <a:t>Wind Resource Power Production and Forecast Transparency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NPRR746 </a:t>
            </a:r>
            <a:r>
              <a:rPr lang="en-US" sz="1600" dirty="0"/>
              <a:t>– Adjustments Due to Negative Load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NPRR786 </a:t>
            </a:r>
            <a:r>
              <a:rPr lang="en-US" sz="1600" dirty="0"/>
              <a:t>– Consumption Data Adjustments for Negative Load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NPRR792 </a:t>
            </a:r>
            <a:r>
              <a:rPr lang="en-US" sz="1600" dirty="0"/>
              <a:t>– </a:t>
            </a:r>
            <a:r>
              <a:rPr lang="en-US" sz="1500" dirty="0" smtClean="0"/>
              <a:t>Changing </a:t>
            </a:r>
            <a:r>
              <a:rPr lang="en-US" sz="1500" dirty="0"/>
              <a:t>Special Protection </a:t>
            </a:r>
            <a:r>
              <a:rPr lang="en-US" sz="1500" dirty="0" smtClean="0"/>
              <a:t>System </a:t>
            </a:r>
            <a:r>
              <a:rPr lang="en-US" sz="1500" dirty="0"/>
              <a:t>(SPS) to Remedial Action Scheme (RAS)</a:t>
            </a:r>
            <a:endParaRPr lang="en-US" sz="15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NOGRR164 – </a:t>
            </a:r>
            <a:r>
              <a:rPr lang="en-US" sz="1600" dirty="0"/>
              <a:t>Alignment with NPRR792, Removing </a:t>
            </a:r>
            <a:r>
              <a:rPr lang="en-US" sz="1600" dirty="0" smtClean="0"/>
              <a:t>SPS </a:t>
            </a:r>
            <a:r>
              <a:rPr lang="en-US" sz="1600" dirty="0"/>
              <a:t>and adding </a:t>
            </a:r>
            <a:r>
              <a:rPr lang="en-US" sz="1600" dirty="0" smtClean="0"/>
              <a:t>(</a:t>
            </a:r>
            <a:r>
              <a:rPr lang="en-US" sz="1600" dirty="0"/>
              <a:t>RAS)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PGRR051 – </a:t>
            </a:r>
            <a:r>
              <a:rPr lang="en-US" sz="1600" dirty="0"/>
              <a:t>Alignment with NPRR792, Changing </a:t>
            </a:r>
            <a:r>
              <a:rPr lang="en-US" sz="1600" dirty="0" smtClean="0"/>
              <a:t>SPS </a:t>
            </a:r>
            <a:r>
              <a:rPr lang="en-US" sz="1600" dirty="0"/>
              <a:t>to </a:t>
            </a:r>
            <a:r>
              <a:rPr lang="en-US" sz="1600" dirty="0" smtClean="0"/>
              <a:t>RAS</a:t>
            </a:r>
            <a:endParaRPr lang="en-US" sz="1600" dirty="0"/>
          </a:p>
          <a:p>
            <a:pPr marL="0" indent="0">
              <a:buNone/>
              <a:tabLst>
                <a:tab pos="7199313" algn="l"/>
              </a:tabLst>
            </a:pPr>
            <a:endParaRPr lang="en-US" sz="8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2017 May Off-Cycle Release – 5/15/2017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RRGRR003 – Modifications to Improve Wind Forecasting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RRGRR006 – Clarification of Descriptions and Alignment with RARF Forms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RRGRR007 – Adding Solar Resource Registration Inputs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RRGRR009 – Adding Voltage Limit Sets, Relay </a:t>
            </a:r>
            <a:r>
              <a:rPr lang="en-US" sz="1600" dirty="0" err="1"/>
              <a:t>Loadability</a:t>
            </a:r>
            <a:r>
              <a:rPr lang="en-US" sz="1600" dirty="0"/>
              <a:t>, MLSE, and GMD </a:t>
            </a:r>
            <a:r>
              <a:rPr lang="en-US" sz="1600" dirty="0" smtClean="0"/>
              <a:t>Data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PGRR046 – Addition of </a:t>
            </a:r>
            <a:r>
              <a:rPr lang="en-US" sz="1600" dirty="0" err="1"/>
              <a:t>Geomagnetically</a:t>
            </a:r>
            <a:r>
              <a:rPr lang="en-US" sz="1600" dirty="0"/>
              <a:t> Induced Current (GIC) Model Building </a:t>
            </a:r>
            <a:r>
              <a:rPr lang="en-US" sz="1600" dirty="0" err="1" smtClean="0"/>
              <a:t>Reqs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endParaRPr lang="en-US" sz="8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Go-Live date in Q2 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  <a:endParaRPr lang="en-US" sz="2000" dirty="0"/>
          </a:p>
          <a:p>
            <a:pPr lvl="1">
              <a:tabLst>
                <a:tab pos="7199313" algn="l"/>
              </a:tabLst>
            </a:pPr>
            <a:r>
              <a:rPr lang="en-US" sz="1600" dirty="0"/>
              <a:t>NMMS Upgrade project</a:t>
            </a:r>
          </a:p>
          <a:p>
            <a:pPr>
              <a:tabLst>
                <a:tab pos="7199313" algn="l"/>
              </a:tabLst>
            </a:pPr>
            <a:endParaRPr lang="en-US" sz="20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643223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8/29 – 8/31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56654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812757"/>
                <a:gridCol w="1371600"/>
                <a:gridCol w="1447800"/>
                <a:gridCol w="4191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trike="sngStrike" dirty="0" smtClean="0">
                          <a:solidFill>
                            <a:srgbClr val="FF0000"/>
                          </a:solidFill>
                        </a:rPr>
                        <a:t>NOGRR084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NPRR702  P, NPRR776, NPRR808, NPRR809, NPRR810, NPRR812, PGRR052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3082758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/2 – 10/3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036069" y="4056088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Q2</a:t>
            </a:r>
            <a:r>
              <a:rPr lang="en-US" sz="900" kern="0" dirty="0" smtClean="0">
                <a:solidFill>
                  <a:srgbClr val="FF0000"/>
                </a:solidFill>
              </a:rPr>
              <a:t>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1607956" y="283865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5/15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085316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rgbClr val="FF0000"/>
                </a:solidFill>
              </a:rPr>
              <a:t>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/11 – </a:t>
            </a:r>
            <a:r>
              <a:rPr lang="en-US" sz="1200" kern="0" dirty="0" smtClean="0"/>
              <a:t>11/12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2151914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/16 – 9/17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3536735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2/1</a:t>
            </a:r>
            <a:endParaRPr kumimoji="0" lang="en-US" sz="12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>
            <a:endCxn id="5" idx="0"/>
          </p:cNvCxnSpPr>
          <p:nvPr/>
        </p:nvCxnSpPr>
        <p:spPr>
          <a:xfrm>
            <a:off x="5394033" y="3758047"/>
            <a:ext cx="139856" cy="18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6711" y="3150379"/>
            <a:ext cx="37054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9781" y="1391700"/>
            <a:ext cx="304892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12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endParaRPr lang="en-US" sz="500" dirty="0" smtClean="0">
              <a:latin typeface="Wingdings" panose="05000000000000000000" pitchFamily="2" charset="2"/>
            </a:endParaRPr>
          </a:p>
          <a:p>
            <a:endParaRPr lang="en-US" sz="1200" dirty="0">
              <a:latin typeface="Wingdings" panose="05000000000000000000" pitchFamily="2" charset="2"/>
            </a:endParaRPr>
          </a:p>
          <a:p>
            <a:endParaRPr lang="en-US" sz="1200" dirty="0" smtClean="0">
              <a:latin typeface="Wingdings" panose="05000000000000000000" pitchFamily="2" charset="2"/>
            </a:endParaRPr>
          </a:p>
          <a:p>
            <a:endParaRPr lang="en-US" sz="1200" dirty="0">
              <a:latin typeface="Wingdings" panose="05000000000000000000" pitchFamily="2" charset="2"/>
            </a:endParaRPr>
          </a:p>
          <a:p>
            <a:endParaRPr lang="en-US" sz="1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7374" y="3947294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Moved to 2018-R1</a:t>
            </a:r>
            <a:endParaRPr lang="en-US" sz="1000" i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57614" y="2057400"/>
            <a:ext cx="270236" cy="95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258114" y="1781392"/>
            <a:ext cx="194599" cy="27194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309644" y="1957347"/>
            <a:ext cx="562413" cy="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78824"/>
              </p:ext>
            </p:extLst>
          </p:nvPr>
        </p:nvGraphicFramePr>
        <p:xfrm>
          <a:off x="160280" y="838201"/>
          <a:ext cx="8839200" cy="4239767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SCR777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44498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50525" y="3455313"/>
            <a:ext cx="1444653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447526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43902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436523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85319" y="3451036"/>
            <a:ext cx="1538507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114575" y="2160138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CMM Release 1</a:t>
            </a:r>
            <a:endParaRPr lang="en-US" sz="1200" i="1" dirty="0"/>
          </a:p>
        </p:txBody>
      </p:sp>
      <p:sp>
        <p:nvSpPr>
          <p:cNvPr id="4" name="Left Brace 3"/>
          <p:cNvSpPr/>
          <p:nvPr/>
        </p:nvSpPr>
        <p:spPr>
          <a:xfrm>
            <a:off x="1869991" y="1419678"/>
            <a:ext cx="193582" cy="1738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$20.5M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9" y="794658"/>
            <a:ext cx="895363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059264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73901"/>
              </p:ext>
            </p:extLst>
          </p:nvPr>
        </p:nvGraphicFramePr>
        <p:xfrm>
          <a:off x="1447800" y="2099562"/>
          <a:ext cx="5334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167"/>
                <a:gridCol w="1629833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$0.39M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$1.87M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$0.15M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$1.98M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447800" y="4901206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5452362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080240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519" y="275537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2/28/2017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943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Impact Analysis Results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24850" cy="48768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Annual review of Impact Analysis Results</a:t>
            </a:r>
          </a:p>
          <a:p>
            <a:pPr marL="457200" lvl="1" indent="0">
              <a:buNone/>
              <a:tabLst>
                <a:tab pos="7199313" algn="l"/>
              </a:tabLst>
            </a:pPr>
            <a:endParaRPr lang="en-US" sz="10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Three years of data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2016 added / 2013 removed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51 Revision Requests implemented in 2014-2016</a:t>
            </a:r>
          </a:p>
          <a:p>
            <a:pPr lvl="1">
              <a:tabLst>
                <a:tab pos="7199313" algn="l"/>
              </a:tabLst>
            </a:pPr>
            <a:endParaRPr lang="en-US" sz="1000" dirty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This year duration estimation performance is also included</a:t>
            </a:r>
          </a:p>
          <a:p>
            <a:pPr>
              <a:tabLst>
                <a:tab pos="7199313" algn="l"/>
              </a:tabLst>
            </a:pPr>
            <a:endParaRPr lang="en-US" sz="1000" dirty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See final slide for legend</a:t>
            </a:r>
          </a:p>
          <a:p>
            <a:pPr>
              <a:tabLst>
                <a:tab pos="7199313" algn="l"/>
              </a:tabLst>
            </a:pPr>
            <a:endParaRPr lang="en-US" sz="10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Observations / Notes</a:t>
            </a:r>
            <a:endParaRPr lang="en-US" sz="2000" dirty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Process improvements implemented in 2016 won’t appear until next year</a:t>
            </a:r>
            <a:endParaRPr lang="en-US" sz="1600" dirty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Cost Estimates</a:t>
            </a:r>
          </a:p>
          <a:p>
            <a:pPr lvl="2">
              <a:tabLst>
                <a:tab pos="7199313" algn="l"/>
              </a:tabLst>
            </a:pPr>
            <a:r>
              <a:rPr lang="en-US" sz="1400" dirty="0" smtClean="0"/>
              <a:t>Continued evidence that historical IA cost ranges have been too narrow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Duration Estimates</a:t>
            </a:r>
          </a:p>
          <a:p>
            <a:pPr lvl="2">
              <a:tabLst>
                <a:tab pos="7199313" algn="l"/>
              </a:tabLst>
            </a:pPr>
            <a:r>
              <a:rPr lang="en-US" sz="1400" dirty="0" smtClean="0"/>
              <a:t>Note: Bundled projects compare against the sum of the individual durations</a:t>
            </a:r>
          </a:p>
          <a:p>
            <a:pPr lvl="2">
              <a:tabLst>
                <a:tab pos="7199313" algn="l"/>
              </a:tabLst>
            </a:pPr>
            <a:r>
              <a:rPr lang="en-US" sz="1400" dirty="0" smtClean="0"/>
              <a:t>Tendency to under-estimate project durations</a:t>
            </a:r>
            <a:endParaRPr lang="en-US" sz="14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4605" y="3651600"/>
            <a:ext cx="74067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11641"/>
              </p:ext>
            </p:extLst>
          </p:nvPr>
        </p:nvGraphicFramePr>
        <p:xfrm>
          <a:off x="228600" y="749741"/>
          <a:ext cx="8262410" cy="468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08756" y="6312574"/>
            <a:ext cx="3299447" cy="382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55344"/>
            <a:ext cx="7623280" cy="446877"/>
          </a:xfrm>
        </p:spPr>
        <p:txBody>
          <a:bodyPr/>
          <a:lstStyle/>
          <a:p>
            <a:r>
              <a:rPr lang="en-US" sz="2000" dirty="0" smtClean="0"/>
              <a:t>Variance from IA </a:t>
            </a:r>
            <a:r>
              <a:rPr lang="en-US" sz="2000" u="sng" dirty="0" smtClean="0"/>
              <a:t>Cost Range</a:t>
            </a:r>
            <a:r>
              <a:rPr lang="en-US" sz="2000" dirty="0" smtClean="0"/>
              <a:t> – Revision Request Projects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089269" y="2005329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Exceeds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8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Projects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8374774" y="891145"/>
            <a:ext cx="177138" cy="265925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410800" y="3733800"/>
            <a:ext cx="188406" cy="1561075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175370" y="4307156"/>
            <a:ext cx="1289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Below IA Range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12 Projects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301920" y="3271606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Within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9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Projects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>
            <a:off x="8291305" y="3487049"/>
            <a:ext cx="351326" cy="1645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5657" y="6314398"/>
            <a:ext cx="18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If actual spend falls within the IA range the variance is 0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38752" b="35442"/>
          <a:stretch/>
        </p:blipFill>
        <p:spPr>
          <a:xfrm>
            <a:off x="2589616" y="6420038"/>
            <a:ext cx="1450756" cy="21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724765" y="6525293"/>
            <a:ext cx="3810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021818" y="3212371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Actual $ Variance from IA Range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8097" y="5617020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2014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7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Projects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12 Revision Requests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2556" y="5611107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2015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21 Revision Requests</a:t>
            </a:r>
          </a:p>
        </p:txBody>
      </p:sp>
      <p:sp>
        <p:nvSpPr>
          <p:cNvPr id="22" name="Right Brace 21"/>
          <p:cNvSpPr/>
          <p:nvPr/>
        </p:nvSpPr>
        <p:spPr>
          <a:xfrm rot="5400000">
            <a:off x="1633559" y="4585214"/>
            <a:ext cx="312111" cy="1810022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3923470" y="4149761"/>
            <a:ext cx="298891" cy="2667371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9762" y="5596476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2016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18 Revision Requests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6727560" y="4058253"/>
            <a:ext cx="298891" cy="285038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724600" y="893520"/>
            <a:ext cx="1" cy="4417756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 flipH="1">
            <a:off x="5429867" y="890939"/>
            <a:ext cx="1" cy="4417756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65219" y="6311009"/>
            <a:ext cx="250945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prstClr val="black"/>
                </a:solidFill>
              </a:rPr>
              <a:t>Note: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Graph compares the posted IA cost range with the actual project spend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2734" y="36342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1257667" y="36342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9864" y="3436078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1756866" y="365152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7066" y="4763266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58998" y="365418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2490703" y="365045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2757870" y="414978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13105" y="3815719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207353" y="3647760"/>
            <a:ext cx="328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458033" y="374489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3696813" y="389818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3941503" y="369244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4196955" y="464396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4453905" y="365040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00961" y="404931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4941886" y="108232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199689" y="220894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18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457001" y="378269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19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701668" y="368632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20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955474" y="309598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21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6198627" y="378141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22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6442384" y="365142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23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6688386" y="365276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24</a:t>
            </a:r>
            <a:endParaRPr 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6939026" y="442791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25</a:t>
            </a:r>
            <a:endParaRPr lang="en-US" sz="800" dirty="0"/>
          </a:p>
        </p:txBody>
      </p:sp>
      <p:sp>
        <p:nvSpPr>
          <p:cNvPr id="54" name="TextBox 53"/>
          <p:cNvSpPr txBox="1"/>
          <p:nvPr/>
        </p:nvSpPr>
        <p:spPr>
          <a:xfrm>
            <a:off x="7185041" y="316797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26</a:t>
            </a:r>
            <a:endParaRPr lang="en-US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7432608" y="284714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27</a:t>
            </a:r>
            <a:endParaRPr lang="en-US" sz="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78580" y="252035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28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7925623" y="248953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29</a:t>
            </a:r>
            <a:endParaRPr lang="en-US" sz="800" dirty="0"/>
          </a:p>
        </p:txBody>
      </p:sp>
      <p:sp>
        <p:nvSpPr>
          <p:cNvPr id="58" name="TextBox 57"/>
          <p:cNvSpPr txBox="1"/>
          <p:nvPr/>
        </p:nvSpPr>
        <p:spPr>
          <a:xfrm>
            <a:off x="1411727" y="1743806"/>
            <a:ext cx="89651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Exceeds = 1</a:t>
            </a:r>
          </a:p>
          <a:p>
            <a:r>
              <a:rPr lang="en-US" sz="1000" dirty="0" smtClean="0"/>
              <a:t>Within     = 5</a:t>
            </a:r>
          </a:p>
          <a:p>
            <a:r>
              <a:rPr lang="en-US" sz="1000" dirty="0" smtClean="0"/>
              <a:t>Below     = 1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3597401" y="1752068"/>
            <a:ext cx="89651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Exceeds = 2</a:t>
            </a:r>
          </a:p>
          <a:p>
            <a:r>
              <a:rPr lang="en-US" sz="1000" dirty="0" smtClean="0"/>
              <a:t>Within     = 2</a:t>
            </a:r>
          </a:p>
          <a:p>
            <a:r>
              <a:rPr lang="en-US" sz="1000" dirty="0" smtClean="0"/>
              <a:t>Below     = 7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6472078" y="1758036"/>
            <a:ext cx="89651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Exceeds = 5</a:t>
            </a:r>
          </a:p>
          <a:p>
            <a:r>
              <a:rPr lang="en-US" sz="1000" dirty="0" smtClean="0"/>
              <a:t>Within     = 2</a:t>
            </a:r>
          </a:p>
          <a:p>
            <a:r>
              <a:rPr lang="en-US" sz="1000" dirty="0" smtClean="0"/>
              <a:t>Below     = 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78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c34af464-7aa1-4edd-9be4-83dffc1cb92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57005</TotalTime>
  <Words>1591</Words>
  <Application>Microsoft Office PowerPoint</Application>
  <PresentationFormat>On-screen Show (4:3)</PresentationFormat>
  <Paragraphs>671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2018 Release Targets – Board Approved NPRRs / SCRs / xGRRs </vt:lpstr>
      <vt:lpstr>2017 Project Spending</vt:lpstr>
      <vt:lpstr>Revision Request Funding Placeholder Status</vt:lpstr>
      <vt:lpstr>Impact Analysis Results Review</vt:lpstr>
      <vt:lpstr>Variance from IA Cost Range – Revision Request Projects</vt:lpstr>
      <vt:lpstr>Variance from IA Duration Range – Revision Request Projects</vt:lpstr>
      <vt:lpstr>Revision Request Project Legend</vt:lpstr>
      <vt:lpstr>Priority / Rank Options for Revision Requests with Impacts</vt:lpstr>
      <vt:lpstr>PowerPoint Presentation</vt:lpstr>
      <vt:lpstr>Project Portfolio Status – as of 3/31/2017</vt:lpstr>
      <vt:lpstr>Project Portfolio Status – as of 3/31/2017</vt:lpstr>
      <vt:lpstr>Project Portfolio Status – as of 3/31/2017</vt:lpstr>
      <vt:lpstr>Project Portfolio Status – as of 3/31/2017</vt:lpstr>
      <vt:lpstr>Project Portfolio Status – as of 3/31/2017</vt:lpstr>
      <vt:lpstr>Project Portfolio Status – as of 3/31/2017</vt:lpstr>
      <vt:lpstr>Project Portfolio Status – as of 3/31/2017</vt:lpstr>
      <vt:lpstr>Project Portfolio Status – as of 3/31/2017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532</cp:revision>
  <cp:lastPrinted>2016-11-02T20:37:31Z</cp:lastPrinted>
  <dcterms:created xsi:type="dcterms:W3CDTF">2016-01-21T15:20:31Z</dcterms:created>
  <dcterms:modified xsi:type="dcterms:W3CDTF">2017-04-07T19:40:23Z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