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75" r:id="rId8"/>
    <p:sldId id="291" r:id="rId9"/>
    <p:sldId id="288" r:id="rId10"/>
    <p:sldId id="290" r:id="rId11"/>
    <p:sldId id="285" r:id="rId12"/>
    <p:sldId id="287" r:id="rId13"/>
    <p:sldId id="286" r:id="rId14"/>
    <p:sldId id="28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667" autoAdjust="0"/>
  </p:normalViewPr>
  <p:slideViewPr>
    <p:cSldViewPr showGuides="1">
      <p:cViewPr varScale="1">
        <p:scale>
          <a:sx n="91" d="100"/>
          <a:sy n="91" d="100"/>
        </p:scale>
        <p:origin x="570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6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5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36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8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59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0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9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19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87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Emergency Operations Plans: Lessons Learned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Chad Thompson</a:t>
            </a:r>
          </a:p>
          <a:p>
            <a:r>
              <a:rPr lang="en-US" dirty="0" smtClean="0"/>
              <a:t>Manager, Operations Support</a:t>
            </a:r>
          </a:p>
          <a:p>
            <a:endParaRPr lang="en-US" dirty="0" smtClean="0"/>
          </a:p>
          <a:p>
            <a:r>
              <a:rPr lang="en-US" dirty="0" smtClean="0"/>
              <a:t>Operations Working Group Meeting</a:t>
            </a:r>
            <a:endParaRPr lang="en-US" dirty="0"/>
          </a:p>
          <a:p>
            <a:r>
              <a:rPr lang="en-US" dirty="0" smtClean="0"/>
              <a:t>April 20, 2017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/>
          </a:bodyPr>
          <a:lstStyle/>
          <a:p>
            <a:r>
              <a:rPr lang="en-US" dirty="0" smtClean="0"/>
              <a:t>EOP-011</a:t>
            </a:r>
          </a:p>
          <a:p>
            <a:pPr lvl="1"/>
            <a:r>
              <a:rPr lang="en-US" dirty="0" smtClean="0"/>
              <a:t>R1: TOP shall have an RC-reviewed plan</a:t>
            </a:r>
          </a:p>
          <a:p>
            <a:pPr lvl="1"/>
            <a:r>
              <a:rPr lang="en-US" dirty="0" smtClean="0"/>
              <a:t>R2: BA shall have an RC-reviewed plan</a:t>
            </a:r>
          </a:p>
          <a:p>
            <a:pPr lvl="1"/>
            <a:r>
              <a:rPr lang="en-US" dirty="0" smtClean="0"/>
              <a:t>R3: </a:t>
            </a:r>
            <a:r>
              <a:rPr lang="en-US" dirty="0" smtClean="0">
                <a:solidFill>
                  <a:srgbClr val="FF0000"/>
                </a:solidFill>
              </a:rPr>
              <a:t>RC shall review the TOP &amp; BA plans</a:t>
            </a:r>
          </a:p>
          <a:p>
            <a:pPr lvl="1"/>
            <a:r>
              <a:rPr lang="en-US" dirty="0" smtClean="0"/>
              <a:t>R4: TOP and BA address RC review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EOP-011 R3</a:t>
            </a:r>
          </a:p>
          <a:p>
            <a:r>
              <a:rPr lang="en-US" dirty="0" smtClean="0"/>
              <a:t>3.1.1 Review each submitted plan on the basis of compatibility and inter-dependency with other plans</a:t>
            </a:r>
          </a:p>
          <a:p>
            <a:r>
              <a:rPr lang="en-US" dirty="0" smtClean="0"/>
              <a:t>3.2.1 Review each submitted plan for coordination to avoid risk to Wide Area reliability</a:t>
            </a:r>
          </a:p>
          <a:p>
            <a:r>
              <a:rPr lang="en-US" dirty="0" smtClean="0"/>
              <a:t>3.1.3 Notify TOP of results of review, specifying time frame for review if revisions are needed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/>
          </a:bodyPr>
          <a:lstStyle/>
          <a:p>
            <a:r>
              <a:rPr lang="en-US" dirty="0" smtClean="0"/>
              <a:t>NOGRR165</a:t>
            </a:r>
          </a:p>
          <a:p>
            <a:pPr lvl="1"/>
            <a:r>
              <a:rPr lang="en-US" dirty="0" smtClean="0"/>
              <a:t>Each TO sends its plans to ERCOT prior to 2/15</a:t>
            </a:r>
          </a:p>
          <a:p>
            <a:pPr lvl="1"/>
            <a:r>
              <a:rPr lang="en-US" dirty="0" smtClean="0"/>
              <a:t>ERCOT reviews and sends comments within 30 calendar days</a:t>
            </a:r>
          </a:p>
          <a:p>
            <a:pPr lvl="1"/>
            <a:r>
              <a:rPr lang="en-US" dirty="0" smtClean="0"/>
              <a:t>ERCOT and TOs review and update plans as necessary to ensure there are no reliability risks</a:t>
            </a:r>
          </a:p>
          <a:p>
            <a:pPr lvl="1"/>
            <a:r>
              <a:rPr lang="en-US" dirty="0" smtClean="0"/>
              <a:t>Section 8, Attachment L provides a template format for the plans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2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>
            <a:normAutofit/>
          </a:bodyPr>
          <a:lstStyle/>
          <a:p>
            <a:r>
              <a:rPr lang="en-US" dirty="0" smtClean="0"/>
              <a:t>Market Notice W-C020317-01 issued on February 3, 2017</a:t>
            </a:r>
          </a:p>
          <a:p>
            <a:r>
              <a:rPr lang="en-US" dirty="0" smtClean="0"/>
              <a:t>10 of 21 plans submitted within 2 calendar days of the February 15 deadline</a:t>
            </a:r>
          </a:p>
          <a:p>
            <a:r>
              <a:rPr lang="en-US" dirty="0" smtClean="0"/>
              <a:t>ERCOT responses began going out on March 2; last ones sent on March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1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Coordination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Contact information not being provided [R 1.1, 1.2]</a:t>
            </a:r>
          </a:p>
          <a:p>
            <a:r>
              <a:rPr lang="en-US" dirty="0" smtClean="0"/>
              <a:t>Recognition of GTLs and IROLs in the TOP area [R 1.2.1]</a:t>
            </a:r>
          </a:p>
          <a:p>
            <a:r>
              <a:rPr lang="en-US" dirty="0" smtClean="0"/>
              <a:t>Notification and Coordination of transmission outage restoration with ERCOT and neighbors [R 1.1, 1.2.2]</a:t>
            </a:r>
          </a:p>
          <a:p>
            <a:r>
              <a:rPr lang="en-US" dirty="0" smtClean="0"/>
              <a:t>Outage Scheduler maintenance [R 1.1, 1.2.2]</a:t>
            </a:r>
          </a:p>
          <a:p>
            <a:r>
              <a:rPr lang="en-US" dirty="0" smtClean="0"/>
              <a:t>Mitigation activities for severe weather events [R 1.2.6]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Monitoring Flows and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Identification of actions taken to monitor and report to ERCOT when flows exceed limits [R 1.2.1]</a:t>
            </a:r>
          </a:p>
          <a:p>
            <a:r>
              <a:rPr lang="en-US" dirty="0" smtClean="0"/>
              <a:t>GTL and IROL monitoring </a:t>
            </a:r>
            <a:r>
              <a:rPr lang="en-US" dirty="0"/>
              <a:t>and </a:t>
            </a:r>
            <a:r>
              <a:rPr lang="en-US" dirty="0" smtClean="0"/>
              <a:t>reporting [</a:t>
            </a:r>
            <a:r>
              <a:rPr lang="en-US" dirty="0"/>
              <a:t>R 1.2.1]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0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Load Shed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UVLS &amp; UFLS circuits not identified</a:t>
            </a:r>
          </a:p>
          <a:p>
            <a:r>
              <a:rPr lang="en-US" dirty="0"/>
              <a:t>Plans to minimize UVLS &amp; UFLS circuits within manual load shed plans</a:t>
            </a:r>
          </a:p>
          <a:p>
            <a:r>
              <a:rPr lang="en-US" dirty="0" smtClean="0"/>
              <a:t>Critical loads that are not operator-controlled</a:t>
            </a:r>
          </a:p>
          <a:p>
            <a:r>
              <a:rPr lang="en-US" dirty="0" smtClean="0"/>
              <a:t>Coordination of load shed &amp; restoration with ERCOT</a:t>
            </a:r>
          </a:p>
          <a:p>
            <a:r>
              <a:rPr lang="en-US" dirty="0" smtClean="0"/>
              <a:t>[R 1.2.5]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Learned: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 of brief and detailed plans submitted</a:t>
            </a:r>
          </a:p>
          <a:p>
            <a:r>
              <a:rPr lang="en-US" dirty="0" smtClean="0"/>
              <a:t>References to internal TOP procedures</a:t>
            </a:r>
            <a:endParaRPr lang="en-US" dirty="0"/>
          </a:p>
          <a:p>
            <a:r>
              <a:rPr lang="en-US" dirty="0" smtClean="0"/>
              <a:t>Follow Section 8 Attachment L guidelines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5694</TotalTime>
  <Words>374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Background</vt:lpstr>
      <vt:lpstr>Background</vt:lpstr>
      <vt:lpstr>Background</vt:lpstr>
      <vt:lpstr>Lessons Learned: Coordination</vt:lpstr>
      <vt:lpstr>Lessons Learned: Monitoring Flows and Limits</vt:lpstr>
      <vt:lpstr>Lessons Learned: Load Shed Plans</vt:lpstr>
      <vt:lpstr>Lessons Learned: Format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Thompson, Chad</cp:lastModifiedBy>
  <cp:revision>200</cp:revision>
  <cp:lastPrinted>2016-08-24T12:18:05Z</cp:lastPrinted>
  <dcterms:created xsi:type="dcterms:W3CDTF">2016-01-21T15:20:31Z</dcterms:created>
  <dcterms:modified xsi:type="dcterms:W3CDTF">2017-04-18T14:45:33Z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