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18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 </a:t>
            </a:r>
            <a:r>
              <a:rPr lang="en-US" sz="1600" kern="0" dirty="0" smtClean="0">
                <a:solidFill>
                  <a:srgbClr val="000000"/>
                </a:solidFill>
              </a:rPr>
              <a:t>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Transaction Processing </a:t>
            </a:r>
            <a:r>
              <a:rPr lang="en-US" sz="1600" kern="0" dirty="0" smtClean="0">
                <a:solidFill>
                  <a:srgbClr val="000000"/>
                </a:solidFill>
              </a:rPr>
              <a:t>(non-core </a:t>
            </a:r>
            <a:r>
              <a:rPr lang="en-US" sz="1600" kern="0" dirty="0">
                <a:solidFill>
                  <a:srgbClr val="000000"/>
                </a:solidFill>
              </a:rPr>
              <a:t>hours) – </a:t>
            </a:r>
            <a:r>
              <a:rPr lang="en-US" sz="1600" kern="0" dirty="0" smtClean="0">
                <a:solidFill>
                  <a:srgbClr val="000000"/>
                </a:solidFill>
              </a:rPr>
              <a:t>100% </a:t>
            </a:r>
            <a:r>
              <a:rPr lang="en-US" sz="1600" kern="0" dirty="0">
                <a:solidFill>
                  <a:srgbClr val="000000"/>
                </a:solidFill>
              </a:rPr>
              <a:t>(</a:t>
            </a:r>
            <a:r>
              <a:rPr lang="en-US" sz="1600" kern="0" dirty="0" smtClean="0">
                <a:solidFill>
                  <a:srgbClr val="000000"/>
                </a:solidFill>
              </a:rPr>
              <a:t>99% </a:t>
            </a:r>
            <a:r>
              <a:rPr lang="en-US" sz="1600" kern="0" dirty="0">
                <a:solidFill>
                  <a:srgbClr val="000000"/>
                </a:solidFill>
              </a:rPr>
              <a:t>target)</a:t>
            </a:r>
          </a:p>
          <a:p>
            <a:pPr lvl="1" eaLnBrk="0" fontAlgn="base" hangingPunct="0"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Retail </a:t>
            </a:r>
            <a:r>
              <a:rPr lang="en-US" sz="1600" kern="0" dirty="0">
                <a:solidFill>
                  <a:srgbClr val="000000"/>
                </a:solidFill>
              </a:rPr>
              <a:t>Transaction Processing (core hours) – </a:t>
            </a:r>
            <a:r>
              <a:rPr lang="en-US" sz="1600" kern="0" dirty="0" smtClean="0">
                <a:solidFill>
                  <a:srgbClr val="000000"/>
                </a:solidFill>
              </a:rPr>
              <a:t>99.03% </a:t>
            </a:r>
            <a:r>
              <a:rPr lang="en-US" sz="1600" kern="0" dirty="0">
                <a:solidFill>
                  <a:srgbClr val="000000"/>
                </a:solidFill>
              </a:rPr>
              <a:t>(99.9% target)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03/27/17 (6:30 AM) – 03/29/17 (2:30 PM) – Retail processing 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indicated </a:t>
            </a:r>
            <a:r>
              <a:rPr lang="en-US" sz="1400" kern="0" dirty="0" smtClean="0">
                <a:solidFill>
                  <a:srgbClr val="000000"/>
                </a:solidFill>
              </a:rPr>
              <a:t>timeframe </a:t>
            </a:r>
            <a:r>
              <a:rPr lang="en-US" sz="1400" kern="0" dirty="0">
                <a:solidFill>
                  <a:srgbClr val="000000"/>
                </a:solidFill>
              </a:rPr>
              <a:t>ERCOT failed to process a subset of 814_20 Maintain transactions that update the Load Profile for an ESIID, and no 814_21 Response transactions were </a:t>
            </a:r>
            <a:r>
              <a:rPr lang="en-US" sz="1400" kern="0" dirty="0" smtClean="0">
                <a:solidFill>
                  <a:srgbClr val="000000"/>
                </a:solidFill>
              </a:rPr>
              <a:t>sent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issue ERCOT was utilizing a temporary workaround process to load queued data and generate responses for impacted </a:t>
            </a:r>
            <a:r>
              <a:rPr lang="en-US" sz="1400" kern="0" dirty="0" smtClean="0">
                <a:solidFill>
                  <a:srgbClr val="000000"/>
                </a:solidFill>
              </a:rPr>
              <a:t>transactions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Three TDSPs impacted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03/27/17 (11:00 AM – 1:00 PM) – Retail processing 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During the indicated timeframe ERCOT experienced an issue </a:t>
            </a:r>
            <a:r>
              <a:rPr lang="en-US" sz="1400" kern="0" dirty="0" smtClean="0">
                <a:solidFill>
                  <a:srgbClr val="000000"/>
                </a:solidFill>
              </a:rPr>
              <a:t>generating 814_03s </a:t>
            </a:r>
            <a:r>
              <a:rPr lang="en-US" sz="1400" kern="0" dirty="0">
                <a:solidFill>
                  <a:srgbClr val="000000"/>
                </a:solidFill>
              </a:rPr>
              <a:t>(Outbound, response to 814_01 and 814_16</a:t>
            </a:r>
            <a:r>
              <a:rPr lang="en-US" sz="1400" kern="0" dirty="0" smtClean="0">
                <a:solidFill>
                  <a:srgbClr val="000000"/>
                </a:solidFill>
              </a:rPr>
              <a:t>)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Other processing was not impacted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03/30/17 (9:05 AM – 12:46 PM) Retail processing outage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/>
              <a:t>9:05 – 10:45: ERCOT was not processing any Retail transactions, </a:t>
            </a:r>
            <a:r>
              <a:rPr lang="en-US" sz="1400" dirty="0" err="1"/>
              <a:t>FindESIID</a:t>
            </a:r>
            <a:r>
              <a:rPr lang="en-US" sz="1400" dirty="0"/>
              <a:t> and </a:t>
            </a:r>
            <a:r>
              <a:rPr lang="en-US" sz="1400" dirty="0" err="1"/>
              <a:t>FindTransaction</a:t>
            </a:r>
            <a:r>
              <a:rPr lang="en-US" sz="1400" dirty="0"/>
              <a:t> were unavailable or degraded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/>
              <a:t>10:45 – 11:46: ERCOT was processing Retail transactions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/>
              <a:t>11:46 – 12:46: ERCOT was not processing any outbound Retail transactions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/>
              <a:t>12:46: Retail transaction processing restored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dirty="0"/>
              <a:t>ERCOT </a:t>
            </a:r>
            <a:r>
              <a:rPr lang="en-US" sz="1400" dirty="0" smtClean="0"/>
              <a:t>reprocessed transactions </a:t>
            </a:r>
            <a:r>
              <a:rPr lang="en-US" sz="1400" dirty="0"/>
              <a:t>that failed during the outage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4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43889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246</Words>
  <Application>Microsoft Office PowerPoint</Application>
  <PresentationFormat>On-screen Show (4:3)</PresentationFormat>
  <Paragraphs>40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67</cp:revision>
  <cp:lastPrinted>2016-01-21T20:53:15Z</cp:lastPrinted>
  <dcterms:created xsi:type="dcterms:W3CDTF">2016-01-21T15:20:31Z</dcterms:created>
  <dcterms:modified xsi:type="dcterms:W3CDTF">2017-04-14T20:45:54Z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