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1"/>
  </p:notesMasterIdLst>
  <p:handoutMasterIdLst>
    <p:handoutMasterId r:id="rId12"/>
  </p:handoutMasterIdLst>
  <p:sldIdLst>
    <p:sldId id="260" r:id="rId7"/>
    <p:sldId id="257" r:id="rId8"/>
    <p:sldId id="266" r:id="rId9"/>
    <p:sldId id="265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745" autoAdjust="0"/>
    <p:restoredTop sz="94660"/>
  </p:normalViewPr>
  <p:slideViewPr>
    <p:cSldViewPr showGuides="1">
      <p:cViewPr varScale="1">
        <p:scale>
          <a:sx n="125" d="100"/>
          <a:sy n="125" d="100"/>
        </p:scale>
        <p:origin x="1302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4/14/2017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4/14/2017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6189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3245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ERCOT Public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ERCOT Public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ERCOT Public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1981200"/>
            <a:ext cx="564603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kern="0" dirty="0">
                <a:solidFill>
                  <a:srgbClr val="000000"/>
                </a:solidFill>
                <a:latin typeface="Arial Black"/>
                <a:ea typeface="+mj-ea"/>
                <a:cs typeface="+mj-cs"/>
              </a:rPr>
              <a:t>Information Technology Report</a:t>
            </a:r>
            <a:endParaRPr lang="en-US" dirty="0" smtClean="0"/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endParaRPr lang="en-US" sz="2000" kern="0" dirty="0" smtClean="0">
              <a:solidFill>
                <a:srgbClr val="000000"/>
              </a:solidFill>
              <a:latin typeface="Arial Black" pitchFamily="34" charset="0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 smtClean="0">
                <a:solidFill>
                  <a:srgbClr val="000000"/>
                </a:solidFill>
                <a:latin typeface="Arial Black" pitchFamily="34" charset="0"/>
              </a:rPr>
              <a:t>Dave </a:t>
            </a: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Pagliai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Manager, IT Support Services</a:t>
            </a:r>
          </a:p>
          <a:p>
            <a:endParaRPr lang="en-US" dirty="0" smtClean="0"/>
          </a:p>
          <a:p>
            <a:endParaRPr lang="en-US" dirty="0"/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ERCOT </a:t>
            </a:r>
            <a:r>
              <a:rPr lang="en-US" b="1" dirty="0" smtClean="0">
                <a:solidFill>
                  <a:srgbClr val="000000"/>
                </a:solidFill>
              </a:rPr>
              <a:t>Public</a:t>
            </a:r>
          </a:p>
          <a:p>
            <a:pPr lvl="0" defTabSz="457200"/>
            <a:r>
              <a:rPr lang="en-US" b="1" dirty="0" smtClean="0">
                <a:solidFill>
                  <a:srgbClr val="000000"/>
                </a:solidFill>
              </a:rPr>
              <a:t>April </a:t>
            </a:r>
            <a:r>
              <a:rPr lang="en-US" b="1" dirty="0" smtClean="0">
                <a:solidFill>
                  <a:srgbClr val="000000"/>
                </a:solidFill>
              </a:rPr>
              <a:t>2017</a:t>
            </a:r>
            <a:endParaRPr lang="en-US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Incident Report Highlights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410200"/>
          </a:xfrm>
        </p:spPr>
        <p:txBody>
          <a:bodyPr/>
          <a:lstStyle/>
          <a:p>
            <a:pPr marL="0" lvl="0" indent="0" eaLnBrk="0" fontAlgn="base" hangingPunct="0">
              <a:spcBef>
                <a:spcPts val="400"/>
              </a:spcBef>
              <a:buNone/>
              <a:defRPr/>
            </a:pPr>
            <a:r>
              <a:rPr lang="en-US" sz="1600" b="1" kern="0" dirty="0" smtClean="0">
                <a:solidFill>
                  <a:srgbClr val="000000"/>
                </a:solidFill>
              </a:rPr>
              <a:t>Service </a:t>
            </a:r>
            <a:r>
              <a:rPr lang="en-US" sz="1600" b="1" kern="0" dirty="0">
                <a:solidFill>
                  <a:srgbClr val="000000"/>
                </a:solidFill>
              </a:rPr>
              <a:t>Availability – </a:t>
            </a:r>
            <a:r>
              <a:rPr lang="en-US" sz="1600" b="1" kern="0" dirty="0" smtClean="0">
                <a:solidFill>
                  <a:srgbClr val="000000"/>
                </a:solidFill>
              </a:rPr>
              <a:t>April</a:t>
            </a:r>
            <a:endParaRPr lang="en-US" sz="1600" b="1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 err="1">
                <a:solidFill>
                  <a:srgbClr val="000000"/>
                </a:solidFill>
              </a:rPr>
              <a:t>MarkeTrak</a:t>
            </a:r>
            <a:r>
              <a:rPr lang="en-US" sz="1600" kern="0" dirty="0">
                <a:solidFill>
                  <a:srgbClr val="000000"/>
                </a:solidFill>
              </a:rPr>
              <a:t> </a:t>
            </a:r>
            <a:r>
              <a:rPr lang="en-US" sz="1600" kern="0" dirty="0" smtClean="0">
                <a:solidFill>
                  <a:srgbClr val="000000"/>
                </a:solidFill>
              </a:rPr>
              <a:t>met all SLA targets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Retail Transaction Processing </a:t>
            </a:r>
            <a:r>
              <a:rPr lang="en-US" sz="1600" kern="0" dirty="0" smtClean="0">
                <a:solidFill>
                  <a:srgbClr val="000000"/>
                </a:solidFill>
              </a:rPr>
              <a:t>(non-core </a:t>
            </a:r>
            <a:r>
              <a:rPr lang="en-US" sz="1600" kern="0" dirty="0">
                <a:solidFill>
                  <a:srgbClr val="000000"/>
                </a:solidFill>
              </a:rPr>
              <a:t>hours) – </a:t>
            </a:r>
            <a:r>
              <a:rPr lang="en-US" sz="1600" kern="0" dirty="0" smtClean="0">
                <a:solidFill>
                  <a:srgbClr val="000000"/>
                </a:solidFill>
              </a:rPr>
              <a:t>100% </a:t>
            </a:r>
            <a:r>
              <a:rPr lang="en-US" sz="1600" kern="0" dirty="0">
                <a:solidFill>
                  <a:srgbClr val="000000"/>
                </a:solidFill>
              </a:rPr>
              <a:t>(</a:t>
            </a:r>
            <a:r>
              <a:rPr lang="en-US" sz="1600" kern="0" dirty="0" smtClean="0">
                <a:solidFill>
                  <a:srgbClr val="000000"/>
                </a:solidFill>
              </a:rPr>
              <a:t>99% </a:t>
            </a:r>
            <a:r>
              <a:rPr lang="en-US" sz="1600" kern="0" dirty="0">
                <a:solidFill>
                  <a:srgbClr val="000000"/>
                </a:solidFill>
              </a:rPr>
              <a:t>target)</a:t>
            </a:r>
          </a:p>
          <a:p>
            <a:pPr lvl="1" eaLnBrk="0" fontAlgn="base" hangingPunct="0">
              <a:spcAft>
                <a:spcPct val="0"/>
              </a:spcAft>
              <a:buClr>
                <a:srgbClr val="FF0000"/>
              </a:buClr>
              <a:buFont typeface="Arial" panose="020B0604020202020204" pitchFamily="34" charset="0"/>
              <a:buChar char="X"/>
              <a:defRPr/>
            </a:pPr>
            <a:r>
              <a:rPr lang="en-US" sz="1600" kern="0" dirty="0" smtClean="0">
                <a:solidFill>
                  <a:srgbClr val="000000"/>
                </a:solidFill>
              </a:rPr>
              <a:t>Retail </a:t>
            </a:r>
            <a:r>
              <a:rPr lang="en-US" sz="1600" kern="0" dirty="0">
                <a:solidFill>
                  <a:srgbClr val="000000"/>
                </a:solidFill>
              </a:rPr>
              <a:t>Transaction Processing (core hours) – </a:t>
            </a:r>
            <a:r>
              <a:rPr lang="en-US" sz="1600" kern="0" dirty="0" smtClean="0">
                <a:solidFill>
                  <a:srgbClr val="000000"/>
                </a:solidFill>
              </a:rPr>
              <a:t>99.03% </a:t>
            </a:r>
            <a:r>
              <a:rPr lang="en-US" sz="1600" kern="0" dirty="0">
                <a:solidFill>
                  <a:srgbClr val="000000"/>
                </a:solidFill>
              </a:rPr>
              <a:t>(99.9% target)</a:t>
            </a:r>
          </a:p>
          <a:p>
            <a:pPr marL="0" lvl="0" indent="0" eaLnBrk="0" fontAlgn="base" hangingPunct="0">
              <a:spcAft>
                <a:spcPct val="0"/>
              </a:spcAft>
              <a:buNone/>
            </a:pPr>
            <a:endParaRPr lang="en-US" sz="1600" b="1" kern="0" dirty="0">
              <a:solidFill>
                <a:srgbClr val="000000"/>
              </a:solidFill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en-US" sz="1600" b="1" kern="0" dirty="0">
                <a:solidFill>
                  <a:srgbClr val="000000"/>
                </a:solidFill>
              </a:rPr>
              <a:t>Incidents &amp; Maintenance – </a:t>
            </a:r>
            <a:r>
              <a:rPr lang="en-US" sz="1600" b="1" kern="0" dirty="0" smtClean="0">
                <a:solidFill>
                  <a:srgbClr val="000000"/>
                </a:solidFill>
              </a:rPr>
              <a:t>April</a:t>
            </a:r>
            <a:endParaRPr lang="en-US" sz="1600" b="1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kern="0" dirty="0" smtClean="0">
                <a:solidFill>
                  <a:srgbClr val="000000"/>
                </a:solidFill>
              </a:rPr>
              <a:t>03/27/17 (6:30 AM) – 03/29/17 (2:30 PM) – Retail processing degradation</a:t>
            </a:r>
          </a:p>
          <a:p>
            <a:pPr lvl="2" eaLnBrk="0" fontAlgn="base" hangingPunct="0">
              <a:spcAft>
                <a:spcPct val="0"/>
              </a:spcAft>
              <a:buFont typeface="Courier New" panose="02070309020205020404" pitchFamily="49" charset="0"/>
              <a:buChar char="o"/>
            </a:pPr>
            <a:r>
              <a:rPr lang="en-US" sz="1400" kern="0" dirty="0">
                <a:solidFill>
                  <a:srgbClr val="000000"/>
                </a:solidFill>
              </a:rPr>
              <a:t>During the indicated </a:t>
            </a:r>
            <a:r>
              <a:rPr lang="en-US" sz="1400" kern="0" dirty="0" smtClean="0">
                <a:solidFill>
                  <a:srgbClr val="000000"/>
                </a:solidFill>
              </a:rPr>
              <a:t>timeframe </a:t>
            </a:r>
            <a:r>
              <a:rPr lang="en-US" sz="1400" kern="0" dirty="0">
                <a:solidFill>
                  <a:srgbClr val="000000"/>
                </a:solidFill>
              </a:rPr>
              <a:t>ERCOT failed to process a subset of 814_20 Maintain transactions that update the Load Profile for an ESIID, and no 814_21 Response transactions were </a:t>
            </a:r>
            <a:r>
              <a:rPr lang="en-US" sz="1400" kern="0" dirty="0" smtClean="0">
                <a:solidFill>
                  <a:srgbClr val="000000"/>
                </a:solidFill>
              </a:rPr>
              <a:t>sent</a:t>
            </a:r>
          </a:p>
          <a:p>
            <a:pPr lvl="2" eaLnBrk="0" fontAlgn="base" hangingPunct="0">
              <a:spcAft>
                <a:spcPct val="0"/>
              </a:spcAft>
              <a:buFont typeface="Courier New" panose="02070309020205020404" pitchFamily="49" charset="0"/>
              <a:buChar char="o"/>
            </a:pPr>
            <a:r>
              <a:rPr lang="en-US" sz="1400" kern="0" dirty="0">
                <a:solidFill>
                  <a:srgbClr val="000000"/>
                </a:solidFill>
              </a:rPr>
              <a:t>During the issue ERCOT was utilizing a temporary workaround process to load queued data and generate responses for impacted </a:t>
            </a:r>
            <a:r>
              <a:rPr lang="en-US" sz="1400" kern="0" dirty="0" smtClean="0">
                <a:solidFill>
                  <a:srgbClr val="000000"/>
                </a:solidFill>
              </a:rPr>
              <a:t>transactions</a:t>
            </a:r>
          </a:p>
          <a:p>
            <a:pPr lvl="2" eaLnBrk="0" fontAlgn="base" hangingPunct="0">
              <a:spcAft>
                <a:spcPct val="0"/>
              </a:spcAft>
              <a:buFont typeface="Courier New" panose="02070309020205020404" pitchFamily="49" charset="0"/>
              <a:buChar char="o"/>
            </a:pPr>
            <a:r>
              <a:rPr lang="en-US" sz="1400" kern="0" dirty="0" smtClean="0">
                <a:solidFill>
                  <a:srgbClr val="000000"/>
                </a:solidFill>
              </a:rPr>
              <a:t>Three TDSPs impacted</a:t>
            </a:r>
            <a:endParaRPr lang="en-US" sz="1400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endParaRPr lang="en-US" sz="1600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kern="0" dirty="0" smtClean="0">
                <a:solidFill>
                  <a:srgbClr val="000000"/>
                </a:solidFill>
              </a:rPr>
              <a:t>03/27/17 (11:00 AM – 1:00 PM) – Retail processing degradation</a:t>
            </a:r>
          </a:p>
          <a:p>
            <a:pPr lvl="2" eaLnBrk="0" fontAlgn="base" hangingPunct="0">
              <a:spcAft>
                <a:spcPct val="0"/>
              </a:spcAft>
              <a:buFont typeface="Courier New" panose="02070309020205020404" pitchFamily="49" charset="0"/>
              <a:buChar char="o"/>
            </a:pPr>
            <a:r>
              <a:rPr lang="en-US" sz="1400" kern="0" dirty="0">
                <a:solidFill>
                  <a:srgbClr val="000000"/>
                </a:solidFill>
              </a:rPr>
              <a:t>During the indicated timeframe ERCOT experienced an issue </a:t>
            </a:r>
            <a:r>
              <a:rPr lang="en-US" sz="1400" kern="0" dirty="0" smtClean="0">
                <a:solidFill>
                  <a:srgbClr val="000000"/>
                </a:solidFill>
              </a:rPr>
              <a:t>generating 814_03s </a:t>
            </a:r>
            <a:r>
              <a:rPr lang="en-US" sz="1400" kern="0" dirty="0">
                <a:solidFill>
                  <a:srgbClr val="000000"/>
                </a:solidFill>
              </a:rPr>
              <a:t>(Outbound, response to 814_01 and 814_16</a:t>
            </a:r>
            <a:r>
              <a:rPr lang="en-US" sz="1400" kern="0" dirty="0" smtClean="0">
                <a:solidFill>
                  <a:srgbClr val="000000"/>
                </a:solidFill>
              </a:rPr>
              <a:t>)</a:t>
            </a:r>
          </a:p>
          <a:p>
            <a:pPr lvl="2" eaLnBrk="0" fontAlgn="base" hangingPunct="0">
              <a:spcAft>
                <a:spcPct val="0"/>
              </a:spcAft>
              <a:buFont typeface="Courier New" panose="02070309020205020404" pitchFamily="49" charset="0"/>
              <a:buChar char="o"/>
            </a:pPr>
            <a:r>
              <a:rPr lang="en-US" sz="1400" kern="0" dirty="0">
                <a:solidFill>
                  <a:srgbClr val="000000"/>
                </a:solidFill>
              </a:rPr>
              <a:t>Other processing was not impacted</a:t>
            </a:r>
            <a:endParaRPr lang="en-US" sz="1400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endParaRPr lang="en-US" sz="1600" kern="0" dirty="0" smtClean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Incident Report Highlights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410200"/>
          </a:xfrm>
        </p:spPr>
        <p:txBody>
          <a:bodyPr/>
          <a:lstStyle/>
          <a:p>
            <a:pPr marL="0" lvl="0" indent="0" eaLnBrk="0" fontAlgn="base" hangingPunct="0">
              <a:spcAft>
                <a:spcPct val="0"/>
              </a:spcAft>
              <a:buNone/>
            </a:pPr>
            <a:endParaRPr lang="en-US" sz="1600" b="1" kern="0" dirty="0">
              <a:solidFill>
                <a:srgbClr val="000000"/>
              </a:solidFill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en-US" sz="1600" b="1" kern="0" dirty="0">
                <a:solidFill>
                  <a:srgbClr val="000000"/>
                </a:solidFill>
              </a:rPr>
              <a:t>Incidents &amp; Maintenance – </a:t>
            </a:r>
            <a:r>
              <a:rPr lang="en-US" sz="1600" b="1" kern="0" dirty="0" smtClean="0">
                <a:solidFill>
                  <a:srgbClr val="000000"/>
                </a:solidFill>
              </a:rPr>
              <a:t>April</a:t>
            </a:r>
            <a:endParaRPr lang="en-US" sz="1600" b="1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endParaRPr lang="en-US" sz="1600" kern="0" dirty="0" smtClean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kern="0" dirty="0" smtClean="0">
                <a:solidFill>
                  <a:srgbClr val="000000"/>
                </a:solidFill>
              </a:rPr>
              <a:t>03/30/17 (9:05 AM – 12:46 PM) Retail processing outage</a:t>
            </a:r>
          </a:p>
          <a:p>
            <a:pPr lvl="2" eaLnBrk="0" fontAlgn="base" hangingPunct="0">
              <a:spcAft>
                <a:spcPct val="0"/>
              </a:spcAft>
              <a:buFont typeface="Courier New" panose="02070309020205020404" pitchFamily="49" charset="0"/>
              <a:buChar char="o"/>
            </a:pPr>
            <a:r>
              <a:rPr lang="en-US" sz="1400" dirty="0"/>
              <a:t>9:05 – 10:45: ERCOT was not processing any Retail transactions, </a:t>
            </a:r>
            <a:r>
              <a:rPr lang="en-US" sz="1400" dirty="0" err="1"/>
              <a:t>FindESIID</a:t>
            </a:r>
            <a:r>
              <a:rPr lang="en-US" sz="1400" dirty="0"/>
              <a:t> and </a:t>
            </a:r>
            <a:r>
              <a:rPr lang="en-US" sz="1400" dirty="0" err="1"/>
              <a:t>FindTransaction</a:t>
            </a:r>
            <a:r>
              <a:rPr lang="en-US" sz="1400" dirty="0"/>
              <a:t> were unavailable or degraded</a:t>
            </a:r>
          </a:p>
          <a:p>
            <a:pPr lvl="2" eaLnBrk="0" fontAlgn="base" hangingPunct="0">
              <a:spcAft>
                <a:spcPct val="0"/>
              </a:spcAft>
              <a:buFont typeface="Courier New" panose="02070309020205020404" pitchFamily="49" charset="0"/>
              <a:buChar char="o"/>
            </a:pPr>
            <a:r>
              <a:rPr lang="en-US" sz="1400" dirty="0"/>
              <a:t>10:45 – 11:46: ERCOT was processing Retail transactions</a:t>
            </a:r>
          </a:p>
          <a:p>
            <a:pPr lvl="2" eaLnBrk="0" fontAlgn="base" hangingPunct="0">
              <a:spcAft>
                <a:spcPct val="0"/>
              </a:spcAft>
              <a:buFont typeface="Courier New" panose="02070309020205020404" pitchFamily="49" charset="0"/>
              <a:buChar char="o"/>
            </a:pPr>
            <a:r>
              <a:rPr lang="en-US" sz="1400" dirty="0"/>
              <a:t>11:46 – 12:46: ERCOT was not processing any outbound Retail transactions</a:t>
            </a:r>
          </a:p>
          <a:p>
            <a:pPr lvl="2" eaLnBrk="0" fontAlgn="base" hangingPunct="0">
              <a:spcAft>
                <a:spcPct val="0"/>
              </a:spcAft>
              <a:buFont typeface="Courier New" panose="02070309020205020404" pitchFamily="49" charset="0"/>
              <a:buChar char="o"/>
            </a:pPr>
            <a:r>
              <a:rPr lang="en-US" sz="1400" dirty="0"/>
              <a:t>12:46: Retail transaction processing restored</a:t>
            </a:r>
          </a:p>
          <a:p>
            <a:pPr lvl="2" eaLnBrk="0" fontAlgn="base" hangingPunct="0">
              <a:spcAft>
                <a:spcPct val="0"/>
              </a:spcAft>
              <a:buFont typeface="Courier New" panose="02070309020205020404" pitchFamily="49" charset="0"/>
              <a:buChar char="o"/>
            </a:pPr>
            <a:r>
              <a:rPr lang="en-US" sz="1400" dirty="0"/>
              <a:t>ERCOT </a:t>
            </a:r>
            <a:r>
              <a:rPr lang="en-US" sz="1400" dirty="0" smtClean="0"/>
              <a:t>reprocessed transactions </a:t>
            </a:r>
            <a:r>
              <a:rPr lang="en-US" sz="1400" dirty="0"/>
              <a:t>that failed during the outage</a:t>
            </a:r>
            <a:endParaRPr lang="en-US" sz="1400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endParaRPr lang="en-US" sz="1600" kern="0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940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MarkeTrak Performance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1643889"/>
            <a:ext cx="8534400" cy="2055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1899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BECF69A8095C47A5FDC36D937BFC94" ma:contentTypeVersion="0" ma:contentTypeDescription="Create a new document." ma:contentTypeScope="" ma:versionID="51e0dcd167c135bf5b35199a55219b83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2D59BFD-3285-42FC-81D0-65AF7FBCF5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http://purl.org/dc/terms/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c34af464-7aa1-4edd-9be4-83dffc1cb926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704</TotalTime>
  <Words>246</Words>
  <Application>Microsoft Office PowerPoint</Application>
  <PresentationFormat>On-screen Show (4:3)</PresentationFormat>
  <Paragraphs>40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Arial Black</vt:lpstr>
      <vt:lpstr>Calibri</vt:lpstr>
      <vt:lpstr>Courier New</vt:lpstr>
      <vt:lpstr>Wingdings</vt:lpstr>
      <vt:lpstr>1_Custom Design</vt:lpstr>
      <vt:lpstr>Office Theme</vt:lpstr>
      <vt:lpstr>Custom Design</vt:lpstr>
      <vt:lpstr>PowerPoint Presentation</vt:lpstr>
      <vt:lpstr>Incident Report Highlights</vt:lpstr>
      <vt:lpstr>Incident Report Highlights</vt:lpstr>
      <vt:lpstr>MarkeTrak Performance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Pagliai, Dave</cp:lastModifiedBy>
  <cp:revision>67</cp:revision>
  <cp:lastPrinted>2016-01-21T20:53:15Z</cp:lastPrinted>
  <dcterms:created xsi:type="dcterms:W3CDTF">2016-01-21T15:20:31Z</dcterms:created>
  <dcterms:modified xsi:type="dcterms:W3CDTF">2017-04-14T20:45:54Z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0x01010021BECF69A8095C47A5FDC36D937BFC94</vt:lpwstr>
  </property>
</Properties>
</file>