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642" r:id="rId2"/>
    <p:sldId id="703" r:id="rId3"/>
    <p:sldId id="704" r:id="rId4"/>
    <p:sldId id="706" r:id="rId5"/>
    <p:sldId id="705" r:id="rId6"/>
  </p:sldIdLst>
  <p:sldSz cx="118872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6B871"/>
    <a:srgbClr val="38B674"/>
    <a:srgbClr val="349E69"/>
    <a:srgbClr val="3333CC"/>
    <a:srgbClr val="37A76F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40" autoAdjust="0"/>
    <p:restoredTop sz="95565" autoAdjust="0"/>
  </p:normalViewPr>
  <p:slideViewPr>
    <p:cSldViewPr>
      <p:cViewPr varScale="1">
        <p:scale>
          <a:sx n="113" d="100"/>
          <a:sy n="113" d="100"/>
        </p:scale>
        <p:origin x="-456" y="-102"/>
      </p:cViewPr>
      <p:guideLst>
        <p:guide orient="horz" pos="2160"/>
        <p:guide pos="37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BM_ADMIN\Desktop\AMWG%20Reports\AMWG%20Monthly%20Market%20Reports%20_Sep1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BM_ADMIN\Desktop\AMWG%20Reports\Dashboard%20inputs%20as%20of%20end%20of%20March2015_update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File Processing Performance</a:t>
            </a:r>
          </a:p>
        </c:rich>
      </c:tx>
      <c:layout>
        <c:manualLayout>
          <c:xMode val="edge"/>
          <c:yMode val="edge"/>
          <c:x val="0.36705902892958781"/>
          <c:y val="3.051639378411032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8077382391551412E-2"/>
          <c:y val="0.10158013544018059"/>
          <c:w val="0.89151496810960584"/>
          <c:h val="0.69300225733634313"/>
        </c:manualLayout>
      </c:layout>
      <c:lineChart>
        <c:grouping val="standard"/>
        <c:varyColors val="0"/>
        <c:ser>
          <c:idx val="0"/>
          <c:order val="0"/>
          <c:tx>
            <c:strRef>
              <c:f>'Both SLOs together'!$C$3</c:f>
              <c:strCache>
                <c:ptCount val="1"/>
                <c:pt idx="0">
                  <c:v>Timely Market Delivery (Files to FTPS)</c:v>
                </c:pt>
              </c:strCache>
            </c:strRef>
          </c:tx>
          <c:spPr>
            <a:ln w="25400">
              <a:solidFill>
                <a:srgbClr val="99CC00"/>
              </a:solidFill>
              <a:prstDash val="solid"/>
            </a:ln>
          </c:spPr>
          <c:marker>
            <c:symbol val="none"/>
          </c:marker>
          <c:cat>
            <c:numRef>
              <c:f>'Both SLOs together'!$B$4:$B$36</c:f>
              <c:numCache>
                <c:formatCode>d\-mmm\-yy</c:formatCode>
                <c:ptCount val="33"/>
                <c:pt idx="0">
                  <c:v>42795</c:v>
                </c:pt>
                <c:pt idx="1">
                  <c:v>42796</c:v>
                </c:pt>
                <c:pt idx="2">
                  <c:v>42797</c:v>
                </c:pt>
                <c:pt idx="3">
                  <c:v>42798</c:v>
                </c:pt>
                <c:pt idx="4">
                  <c:v>42799</c:v>
                </c:pt>
                <c:pt idx="5">
                  <c:v>42800</c:v>
                </c:pt>
                <c:pt idx="6">
                  <c:v>42801</c:v>
                </c:pt>
                <c:pt idx="7">
                  <c:v>42802</c:v>
                </c:pt>
                <c:pt idx="8">
                  <c:v>42803</c:v>
                </c:pt>
                <c:pt idx="9">
                  <c:v>42804</c:v>
                </c:pt>
                <c:pt idx="10">
                  <c:v>42805</c:v>
                </c:pt>
                <c:pt idx="11">
                  <c:v>42806</c:v>
                </c:pt>
                <c:pt idx="12">
                  <c:v>42807</c:v>
                </c:pt>
                <c:pt idx="13">
                  <c:v>42808</c:v>
                </c:pt>
                <c:pt idx="14">
                  <c:v>42809</c:v>
                </c:pt>
                <c:pt idx="15">
                  <c:v>42810</c:v>
                </c:pt>
                <c:pt idx="16">
                  <c:v>42811</c:v>
                </c:pt>
                <c:pt idx="17">
                  <c:v>42812</c:v>
                </c:pt>
                <c:pt idx="18">
                  <c:v>42813</c:v>
                </c:pt>
                <c:pt idx="19">
                  <c:v>42814</c:v>
                </c:pt>
                <c:pt idx="20">
                  <c:v>42815</c:v>
                </c:pt>
                <c:pt idx="21">
                  <c:v>42816</c:v>
                </c:pt>
                <c:pt idx="22">
                  <c:v>42817</c:v>
                </c:pt>
                <c:pt idx="23">
                  <c:v>42818</c:v>
                </c:pt>
                <c:pt idx="24">
                  <c:v>42819</c:v>
                </c:pt>
                <c:pt idx="25">
                  <c:v>42820</c:v>
                </c:pt>
                <c:pt idx="26">
                  <c:v>42821</c:v>
                </c:pt>
                <c:pt idx="27">
                  <c:v>42822</c:v>
                </c:pt>
                <c:pt idx="28">
                  <c:v>42823</c:v>
                </c:pt>
                <c:pt idx="29">
                  <c:v>42824</c:v>
                </c:pt>
                <c:pt idx="30">
                  <c:v>42825</c:v>
                </c:pt>
              </c:numCache>
            </c:numRef>
          </c:cat>
          <c:val>
            <c:numRef>
              <c:f>'Both SLOs together'!$C$5:$C$36</c:f>
              <c:numCache>
                <c:formatCode>General</c:formatCode>
                <c:ptCount val="3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89E-4EEF-BC75-27B16DA033AD}"/>
            </c:ext>
          </c:extLst>
        </c:ser>
        <c:ser>
          <c:idx val="1"/>
          <c:order val="1"/>
          <c:tx>
            <c:strRef>
              <c:f>'Both SLOs together'!$D$3</c:f>
              <c:strCache>
                <c:ptCount val="1"/>
                <c:pt idx="0">
                  <c:v>Portal Data Availability (Files to Portal)</c:v>
                </c:pt>
              </c:strCache>
            </c:strRef>
          </c:tx>
          <c:spPr>
            <a:ln w="25400">
              <a:solidFill>
                <a:srgbClr val="FF6600"/>
              </a:solidFill>
              <a:prstDash val="solid"/>
            </a:ln>
          </c:spPr>
          <c:marker>
            <c:symbol val="none"/>
          </c:marker>
          <c:cat>
            <c:numRef>
              <c:f>'Both SLOs together'!$B$4:$B$36</c:f>
              <c:numCache>
                <c:formatCode>d\-mmm\-yy</c:formatCode>
                <c:ptCount val="33"/>
                <c:pt idx="0">
                  <c:v>42795</c:v>
                </c:pt>
                <c:pt idx="1">
                  <c:v>42796</c:v>
                </c:pt>
                <c:pt idx="2">
                  <c:v>42797</c:v>
                </c:pt>
                <c:pt idx="3">
                  <c:v>42798</c:v>
                </c:pt>
                <c:pt idx="4">
                  <c:v>42799</c:v>
                </c:pt>
                <c:pt idx="5">
                  <c:v>42800</c:v>
                </c:pt>
                <c:pt idx="6">
                  <c:v>42801</c:v>
                </c:pt>
                <c:pt idx="7">
                  <c:v>42802</c:v>
                </c:pt>
                <c:pt idx="8">
                  <c:v>42803</c:v>
                </c:pt>
                <c:pt idx="9">
                  <c:v>42804</c:v>
                </c:pt>
                <c:pt idx="10">
                  <c:v>42805</c:v>
                </c:pt>
                <c:pt idx="11">
                  <c:v>42806</c:v>
                </c:pt>
                <c:pt idx="12">
                  <c:v>42807</c:v>
                </c:pt>
                <c:pt idx="13">
                  <c:v>42808</c:v>
                </c:pt>
                <c:pt idx="14">
                  <c:v>42809</c:v>
                </c:pt>
                <c:pt idx="15">
                  <c:v>42810</c:v>
                </c:pt>
                <c:pt idx="16">
                  <c:v>42811</c:v>
                </c:pt>
                <c:pt idx="17">
                  <c:v>42812</c:v>
                </c:pt>
                <c:pt idx="18">
                  <c:v>42813</c:v>
                </c:pt>
                <c:pt idx="19">
                  <c:v>42814</c:v>
                </c:pt>
                <c:pt idx="20">
                  <c:v>42815</c:v>
                </c:pt>
                <c:pt idx="21">
                  <c:v>42816</c:v>
                </c:pt>
                <c:pt idx="22">
                  <c:v>42817</c:v>
                </c:pt>
                <c:pt idx="23">
                  <c:v>42818</c:v>
                </c:pt>
                <c:pt idx="24">
                  <c:v>42819</c:v>
                </c:pt>
                <c:pt idx="25">
                  <c:v>42820</c:v>
                </c:pt>
                <c:pt idx="26">
                  <c:v>42821</c:v>
                </c:pt>
                <c:pt idx="27">
                  <c:v>42822</c:v>
                </c:pt>
                <c:pt idx="28">
                  <c:v>42823</c:v>
                </c:pt>
                <c:pt idx="29">
                  <c:v>42824</c:v>
                </c:pt>
                <c:pt idx="30">
                  <c:v>42825</c:v>
                </c:pt>
              </c:numCache>
            </c:numRef>
          </c:cat>
          <c:val>
            <c:numRef>
              <c:f>'Both SLOs together'!$D$4:$D$36</c:f>
              <c:numCache>
                <c:formatCode>General</c:formatCode>
                <c:ptCount val="3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89E-4EEF-BC75-27B16DA033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213120"/>
        <c:axId val="40227200"/>
      </c:lineChart>
      <c:dateAx>
        <c:axId val="40213120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227200"/>
        <c:crosses val="autoZero"/>
        <c:auto val="1"/>
        <c:lblOffset val="100"/>
        <c:baseTimeUnit val="days"/>
        <c:majorUnit val="2"/>
        <c:majorTimeUnit val="days"/>
        <c:minorUnit val="1"/>
        <c:minorTimeUnit val="days"/>
      </c:dateAx>
      <c:valAx>
        <c:axId val="40227200"/>
        <c:scaling>
          <c:orientation val="minMax"/>
          <c:max val="105"/>
          <c:min val="40"/>
        </c:scaling>
        <c:delete val="0"/>
        <c:axPos val="l"/>
        <c:majorGridlines>
          <c:spPr>
            <a:ln w="3175">
              <a:solidFill>
                <a:srgbClr val="9999FF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% of Files</a:t>
                </a:r>
              </a:p>
            </c:rich>
          </c:tx>
          <c:layout>
            <c:manualLayout>
              <c:xMode val="edge"/>
              <c:yMode val="edge"/>
              <c:x val="5.8822137255016074E-3"/>
              <c:y val="0.3497660709078032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213120"/>
        <c:crosses val="autoZero"/>
        <c:crossBetween val="between"/>
        <c:majorUnit val="10"/>
        <c:minorUnit val="5"/>
      </c:valAx>
      <c:spPr>
        <a:solidFill>
          <a:srgbClr val="CCCC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4812038184805613"/>
          <c:y val="0.56207682373036705"/>
          <c:w val="0.51127848486788374"/>
          <c:h val="0.11738157730283716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SMT FTPS and API Availability</a:t>
            </a:r>
          </a:p>
        </c:rich>
      </c:tx>
      <c:layout>
        <c:manualLayout>
          <c:xMode val="edge"/>
          <c:yMode val="edge"/>
          <c:x val="0.37091697573630483"/>
          <c:y val="1.95312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8493185926173275E-2"/>
          <c:y val="0.24609421938747289"/>
          <c:w val="0.89884134761578161"/>
          <c:h val="0.632813706996358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'CO#5'!$B$4</c:f>
              <c:strCache>
                <c:ptCount val="1"/>
                <c:pt idx="0">
                  <c:v>FTPS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8099754127151387E-3"/>
                  <c:y val="-3.6458333333333336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E65-43A1-A009-27CD49CFFF8C}"/>
                </c:ext>
              </c:extLst>
            </c:dLbl>
            <c:dLbl>
              <c:idx val="7"/>
              <c:layout>
                <c:manualLayout>
                  <c:x val="-9.3327691256717259E-3"/>
                  <c:y val="-3.134514435695538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65-43A1-A009-27CD49CFFF8C}"/>
                </c:ext>
              </c:extLst>
            </c:dLbl>
            <c:dLbl>
              <c:idx val="8"/>
              <c:layout>
                <c:manualLayout>
                  <c:x val="1.1619358960530355E-2"/>
                  <c:y val="-2.3987040682414699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65-43A1-A009-27CD49CFFF8C}"/>
                </c:ext>
              </c:extLst>
            </c:dLbl>
            <c:dLbl>
              <c:idx val="9"/>
              <c:layout>
                <c:manualLayout>
                  <c:x val="2.8099754127151387E-3"/>
                  <c:y val="-2.0833333333333332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E65-43A1-A009-27CD49CFFF8C}"/>
                </c:ext>
              </c:extLst>
            </c:dLbl>
            <c:dLbl>
              <c:idx val="10"/>
              <c:layout>
                <c:manualLayout>
                  <c:x val="-9.7121158063881666E-3"/>
                  <c:y val="-9.6616633858267725E-3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E65-43A1-A009-27CD49CFFF8C}"/>
                </c:ext>
              </c:extLst>
            </c:dLbl>
            <c:dLbl>
              <c:idx val="11"/>
              <c:layout>
                <c:manualLayout>
                  <c:x val="-5.6199508254302774E-3"/>
                  <c:y val="-3.125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E65-43A1-A009-27CD49CFFF8C}"/>
                </c:ext>
              </c:extLst>
            </c:dLbl>
            <c:numFmt formatCode="0.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 b="1" i="0" u="none" strike="noStrike" baseline="0">
                    <a:solidFill>
                      <a:srgbClr val="9999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'CO#5'!$BE$1:$BP$1</c:f>
              <c:numCache>
                <c:formatCode>mmm\-yy</c:formatCode>
                <c:ptCount val="12"/>
                <c:pt idx="0">
                  <c:v>42466</c:v>
                </c:pt>
                <c:pt idx="1">
                  <c:v>42496</c:v>
                </c:pt>
                <c:pt idx="2">
                  <c:v>42527</c:v>
                </c:pt>
                <c:pt idx="3">
                  <c:v>42557</c:v>
                </c:pt>
                <c:pt idx="4">
                  <c:v>42588</c:v>
                </c:pt>
                <c:pt idx="5">
                  <c:v>42619</c:v>
                </c:pt>
                <c:pt idx="6">
                  <c:v>42649</c:v>
                </c:pt>
                <c:pt idx="7">
                  <c:v>42680</c:v>
                </c:pt>
                <c:pt idx="8">
                  <c:v>42710</c:v>
                </c:pt>
                <c:pt idx="9">
                  <c:v>42741</c:v>
                </c:pt>
                <c:pt idx="10">
                  <c:v>42772</c:v>
                </c:pt>
                <c:pt idx="11">
                  <c:v>42800</c:v>
                </c:pt>
              </c:numCache>
            </c:numRef>
          </c:cat>
          <c:val>
            <c:numRef>
              <c:f>'CO#5'!$BE$4:$BP$4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E65-43A1-A009-27CD49CFFF8C}"/>
            </c:ext>
          </c:extLst>
        </c:ser>
        <c:ser>
          <c:idx val="1"/>
          <c:order val="1"/>
          <c:tx>
            <c:strRef>
              <c:f>'CO#5'!$B$5</c:f>
              <c:strCache>
                <c:ptCount val="1"/>
                <c:pt idx="0">
                  <c:v>API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6996102747328293E-3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E65-43A1-A009-27CD49CFFF8C}"/>
                </c:ext>
              </c:extLst>
            </c:dLbl>
            <c:dLbl>
              <c:idx val="1"/>
              <c:layout>
                <c:manualLayout>
                  <c:x val="6.5580680581855122E-3"/>
                  <c:y val="-6.5651030651910691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E65-43A1-A009-27CD49CFFF8C}"/>
                </c:ext>
              </c:extLst>
            </c:dLbl>
            <c:dLbl>
              <c:idx val="2"/>
              <c:layout>
                <c:manualLayout>
                  <c:x val="4.3627845196970716E-3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E65-43A1-A009-27CD49CFFF8C}"/>
                </c:ext>
              </c:extLst>
            </c:dLbl>
            <c:dLbl>
              <c:idx val="3"/>
              <c:layout>
                <c:manualLayout>
                  <c:x val="6.0071521618280329E-5"/>
                  <c:y val="-0.10210958005249343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E65-43A1-A009-27CD49CFFF8C}"/>
                </c:ext>
              </c:extLst>
            </c:dLbl>
            <c:dLbl>
              <c:idx val="4"/>
              <c:layout>
                <c:manualLayout>
                  <c:x val="-2.7782557279865117E-5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E65-43A1-A009-27CD49CFFF8C}"/>
                </c:ext>
              </c:extLst>
            </c:dLbl>
            <c:dLbl>
              <c:idx val="5"/>
              <c:layout>
                <c:manualLayout>
                  <c:x val="9.3680884455841773E-3"/>
                  <c:y val="-6.1744773201315883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E65-43A1-A009-27CD49CFFF8C}"/>
                </c:ext>
              </c:extLst>
            </c:dLbl>
            <c:dLbl>
              <c:idx val="6"/>
              <c:layout>
                <c:manualLayout>
                  <c:x val="2.9578396193312706E-3"/>
                  <c:y val="-5.002600084953146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E65-43A1-A009-27CD49CFFF8C}"/>
                </c:ext>
              </c:extLst>
            </c:dLbl>
            <c:dLbl>
              <c:idx val="7"/>
              <c:layout>
                <c:manualLayout>
                  <c:x val="3.9237800466660477E-3"/>
                  <c:y val="-5.3932258300126268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E65-43A1-A009-27CD49CFFF8C}"/>
                </c:ext>
              </c:extLst>
            </c:dLbl>
            <c:dLbl>
              <c:idx val="8"/>
              <c:layout>
                <c:manualLayout>
                  <c:x val="-1.4077623320939314E-2"/>
                  <c:y val="-7.7369803003695115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E65-43A1-A009-27CD49CFFF8C}"/>
                </c:ext>
              </c:extLst>
            </c:dLbl>
            <c:dLbl>
              <c:idx val="9"/>
              <c:layout>
                <c:manualLayout>
                  <c:x val="-3.62801099613419E-3"/>
                  <c:y val="-6.1744773201315883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E65-43A1-A009-27CD49CFFF8C}"/>
                </c:ext>
              </c:extLst>
            </c:dLbl>
            <c:dLbl>
              <c:idx val="10"/>
              <c:layout>
                <c:manualLayout>
                  <c:x val="-8.9845185004460149E-3"/>
                  <c:y val="-7.7369803003695115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E65-43A1-A009-27CD49CFFF8C}"/>
                </c:ext>
              </c:extLst>
            </c:dLbl>
            <c:dLbl>
              <c:idx val="11"/>
              <c:layout>
                <c:manualLayout>
                  <c:x val="-5.911095429228852E-3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E65-43A1-A009-27CD49CFFF8C}"/>
                </c:ext>
              </c:extLst>
            </c:dLbl>
            <c:dLbl>
              <c:idx val="12"/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E65-43A1-A009-27CD49CFFF8C}"/>
                </c:ext>
              </c:extLst>
            </c:dLbl>
            <c:dLbl>
              <c:idx val="13"/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E65-43A1-A009-27CD49CFFF8C}"/>
                </c:ext>
              </c:extLst>
            </c:dLbl>
            <c:numFmt formatCode="0.0" sourceLinked="0"/>
            <c:spPr>
              <a:solidFill>
                <a:srgbClr val="CCCCFF"/>
              </a:solidFill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 b="1" i="0" u="none" strike="noStrike" baseline="0">
                    <a:solidFill>
                      <a:srgbClr val="993366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'CO#5'!$BE$1:$BP$1</c:f>
              <c:numCache>
                <c:formatCode>mmm\-yy</c:formatCode>
                <c:ptCount val="12"/>
                <c:pt idx="0">
                  <c:v>42466</c:v>
                </c:pt>
                <c:pt idx="1">
                  <c:v>42496</c:v>
                </c:pt>
                <c:pt idx="2">
                  <c:v>42527</c:v>
                </c:pt>
                <c:pt idx="3">
                  <c:v>42557</c:v>
                </c:pt>
                <c:pt idx="4">
                  <c:v>42588</c:v>
                </c:pt>
                <c:pt idx="5">
                  <c:v>42619</c:v>
                </c:pt>
                <c:pt idx="6">
                  <c:v>42649</c:v>
                </c:pt>
                <c:pt idx="7">
                  <c:v>42680</c:v>
                </c:pt>
                <c:pt idx="8">
                  <c:v>42710</c:v>
                </c:pt>
                <c:pt idx="9">
                  <c:v>42741</c:v>
                </c:pt>
                <c:pt idx="10">
                  <c:v>42772</c:v>
                </c:pt>
                <c:pt idx="11">
                  <c:v>42800</c:v>
                </c:pt>
              </c:numCache>
            </c:numRef>
          </c:cat>
          <c:val>
            <c:numRef>
              <c:f>'CO#5'!$BE$5:$BP$5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8E65-43A1-A009-27CD49CFFF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012416"/>
        <c:axId val="40046976"/>
      </c:barChart>
      <c:dateAx>
        <c:axId val="40012416"/>
        <c:scaling>
          <c:orientation val="minMax"/>
        </c:scaling>
        <c:delete val="0"/>
        <c:axPos val="b"/>
        <c:majorGridlines>
          <c:spPr>
            <a:ln w="3175">
              <a:solidFill>
                <a:srgbClr val="969696"/>
              </a:solidFill>
              <a:prstDash val="sysDash"/>
            </a:ln>
          </c:spPr>
        </c:majorGridlines>
        <c:numFmt formatCode="mmm\-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046976"/>
        <c:crosses val="autoZero"/>
        <c:auto val="1"/>
        <c:lblOffset val="100"/>
        <c:baseTimeUnit val="months"/>
        <c:majorUnit val="1"/>
        <c:majorTimeUnit val="months"/>
        <c:minorUnit val="1"/>
        <c:minorTimeUnit val="months"/>
      </c:dateAx>
      <c:valAx>
        <c:axId val="40046976"/>
        <c:scaling>
          <c:orientation val="minMax"/>
          <c:max val="100"/>
          <c:min val="5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% Avaibality in a month</a:t>
                </a:r>
              </a:p>
            </c:rich>
          </c:tx>
          <c:layout>
            <c:manualLayout>
              <c:xMode val="edge"/>
              <c:yMode val="edge"/>
              <c:x val="1.5806111696522657E-2"/>
              <c:y val="0.3046879101049868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969696"/>
            </a:solidFill>
            <a:prstDash val="sysDash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012416"/>
        <c:crosses val="autoZero"/>
        <c:crossBetween val="between"/>
        <c:majorUnit val="10"/>
        <c:minorUnit val="10"/>
      </c:valAx>
      <c:spPr>
        <a:solidFill>
          <a:srgbClr val="CCCCFF"/>
        </a:solidFill>
        <a:ln w="12700">
          <a:solidFill>
            <a:srgbClr val="969696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0274005791425711"/>
          <c:y val="1.953125E-2"/>
          <c:w val="8.3245521601685968E-2"/>
          <c:h val="0.1015625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49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1650" y="704850"/>
            <a:ext cx="609917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F0AB23-F649-4F37-9278-5A22CB6D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4019550" y="8918575"/>
            <a:ext cx="30813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22275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9925" algn="l"/>
                <a:tab pos="1338263" algn="l"/>
                <a:tab pos="2008188" algn="l"/>
                <a:tab pos="2678113" algn="l"/>
              </a:tabLst>
            </a:pPr>
            <a:fld id="{04F4AF34-097F-4874-B41F-D04155D43D10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 defTabSz="422275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69925" algn="l"/>
                  <a:tab pos="1338263" algn="l"/>
                  <a:tab pos="2008188" algn="l"/>
                  <a:tab pos="2678113" algn="l"/>
                </a:tabLst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0063" y="712788"/>
            <a:ext cx="6103937" cy="352107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4459288"/>
            <a:ext cx="5681663" cy="4224337"/>
          </a:xfrm>
          <a:noFill/>
        </p:spPr>
        <p:txBody>
          <a:bodyPr wrap="none" lIns="0" tIns="0" rIns="0" bIns="0" anchor="ctr"/>
          <a:lstStyle/>
          <a:p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0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94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3886200"/>
            <a:ext cx="83216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A1C1-C328-40CE-8527-64C07B8F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2CF3-64C5-437B-A893-17340A7294E0}" type="datetime1">
              <a:rPr lang="en-US" altLang="en-US" smtClean="0"/>
              <a:pPr>
                <a:defRPr/>
              </a:pPr>
              <a:t>4/12/2017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7C1F-E698-4C20-8D3F-AE3449E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0B35-FE58-452A-94DA-E25076F42D0E}" type="datetime1">
              <a:rPr lang="en-US" altLang="en-US" smtClean="0"/>
              <a:pPr>
                <a:defRPr/>
              </a:pPr>
              <a:t>4/12/2017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406900"/>
            <a:ext cx="10102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906713"/>
            <a:ext cx="10102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4/12/2017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863725"/>
            <a:ext cx="5568950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475" y="1863725"/>
            <a:ext cx="55705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48EC-BA65-4518-941B-82C4873B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0184-FF06-4928-9456-F0A62AD0CDA4}" type="datetime1">
              <a:rPr lang="en-US" altLang="en-US" smtClean="0"/>
              <a:pPr>
                <a:defRPr/>
              </a:pPr>
              <a:t>4/12/2017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638"/>
            <a:ext cx="10699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535113"/>
            <a:ext cx="52530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174875"/>
            <a:ext cx="52530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535113"/>
            <a:ext cx="52546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174875"/>
            <a:ext cx="52546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4/12/2017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29ED-6E80-483F-92E1-5C83058C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B5A2-866F-4CF6-AE13-26148FC6C3BF}" type="datetime1">
              <a:rPr lang="en-US" altLang="en-US" smtClean="0"/>
              <a:pPr>
                <a:defRPr/>
              </a:pPr>
              <a:t>4/12/2017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45BA-63AE-41DE-9DB3-B4B3D88E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B228-EFFD-40A9-A616-BB25DB2B5075}" type="datetime1">
              <a:rPr lang="en-US" altLang="en-US" smtClean="0"/>
              <a:pPr>
                <a:defRPr/>
              </a:pPr>
              <a:t>4/12/2017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8125" y="457200"/>
            <a:ext cx="11291888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4057-B1A0-4E96-B963-49CF14D9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7809-080E-4D78-BD9D-ED3EAE20D5D7}" type="datetime1">
              <a:rPr lang="en-US" altLang="en-US" smtClean="0"/>
              <a:pPr>
                <a:defRPr/>
              </a:pPr>
              <a:t>4/12/2017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11291888" cy="511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863725"/>
            <a:ext cx="11291888" cy="44910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433-5FDA-465C-B897-9F45FD41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8DFA-E905-4723-8996-751A366FD889}" type="datetime1">
              <a:rPr lang="en-US" altLang="en-US" smtClean="0"/>
              <a:pPr>
                <a:defRPr/>
              </a:pPr>
              <a:t>4/12/2017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57200"/>
            <a:ext cx="1129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863725"/>
            <a:ext cx="1129188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81000" y="968375"/>
            <a:ext cx="11172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28600" y="6553200"/>
            <a:ext cx="476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AABA4B6F-0F1F-425A-BB37-383E3C9E5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306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4/12/2017</a:t>
            </a:fld>
            <a:endParaRPr lang="en-US" altLang="en-US"/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pic>
        <p:nvPicPr>
          <p:cNvPr id="1033" name="Picture 8" descr="SMT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200" y="152400"/>
            <a:ext cx="1244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7000" y="6356350"/>
            <a:ext cx="401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Smart Meter Texas (SMT)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57" r:id="rId8"/>
    <p:sldLayoutId id="2147483656" r:id="rId9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ctrTitle"/>
          </p:nvPr>
        </p:nvSpPr>
        <p:spPr>
          <a:xfrm>
            <a:off x="892175" y="2130425"/>
            <a:ext cx="10102850" cy="14700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tx1"/>
                </a:solidFill>
                <a:cs typeface="Aharoni" pitchFamily="2" charset="-79"/>
              </a:rPr>
              <a:t>SMT Update </a:t>
            </a:r>
            <a:r>
              <a:rPr lang="en-US" sz="3600" b="1" dirty="0">
                <a:solidFill>
                  <a:schemeClr val="tx1"/>
                </a:solidFill>
              </a:rPr>
              <a:t>To AMWG</a:t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0962" name="Subtitle 11"/>
          <p:cNvSpPr>
            <a:spLocks noGrp="1"/>
          </p:cNvSpPr>
          <p:nvPr>
            <p:ph type="subTitle" idx="1"/>
          </p:nvPr>
        </p:nvSpPr>
        <p:spPr>
          <a:xfrm>
            <a:off x="1782763" y="4191000"/>
            <a:ext cx="8321675" cy="1752600"/>
          </a:xfrm>
        </p:spPr>
        <p:txBody>
          <a:bodyPr/>
          <a:lstStyle/>
          <a:p>
            <a:r>
              <a:rPr lang="en-US" sz="2000" b="1" dirty="0">
                <a:cs typeface="Aharoni" pitchFamily="2" charset="-79"/>
              </a:rPr>
              <a:t>MAR 2017</a:t>
            </a:r>
            <a:br>
              <a:rPr lang="en-US" sz="2000" b="1" dirty="0">
                <a:cs typeface="Aharoni" pitchFamily="2" charset="-79"/>
              </a:rPr>
            </a:b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4" name="Rectangle 251"/>
          <p:cNvSpPr txBox="1">
            <a:spLocks noGrp="1" noChangeArrowheads="1"/>
          </p:cNvSpPr>
          <p:nvPr/>
        </p:nvSpPr>
        <p:spPr bwMode="black">
          <a:xfrm>
            <a:off x="200025" y="6502400"/>
            <a:ext cx="130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fld id="{210B9116-3E37-4AA4-B52D-D808177C8942}" type="slidenum">
              <a:rPr lang="en-US" altLang="en-US" sz="1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n-US" sz="1000" b="1">
              <a:solidFill>
                <a:schemeClr val="bg1"/>
              </a:solidFill>
            </a:endParaRPr>
          </a:p>
        </p:txBody>
      </p:sp>
      <p:sp>
        <p:nvSpPr>
          <p:cNvPr id="43035" name="TextBox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04800"/>
            <a:ext cx="9601200" cy="498475"/>
          </a:xfrm>
        </p:spPr>
        <p:txBody>
          <a:bodyPr anchor="ctr"/>
          <a:lstStyle/>
          <a:p>
            <a:pPr eaLnBrk="1" hangingPunct="1"/>
            <a:r>
              <a:rPr lang="en-US" altLang="en-US" sz="2400" b="1" dirty="0">
                <a:solidFill>
                  <a:srgbClr val="758CFF"/>
                </a:solidFill>
              </a:rPr>
              <a:t>Monthly SMT Data Timelines AMWG CR 2014 002</a:t>
            </a:r>
            <a:br>
              <a:rPr lang="en-US" altLang="en-US" sz="2400" b="1" dirty="0">
                <a:solidFill>
                  <a:srgbClr val="758CFF"/>
                </a:solidFill>
              </a:rPr>
            </a:br>
            <a:r>
              <a:rPr lang="en-US" altLang="en-US" sz="2400" b="1" dirty="0">
                <a:solidFill>
                  <a:srgbClr val="758CFF"/>
                </a:solidFill>
              </a:rPr>
              <a:t>End to End File Processing Completeness – MAR 2017</a:t>
            </a:r>
          </a:p>
        </p:txBody>
      </p:sp>
      <p:sp>
        <p:nvSpPr>
          <p:cNvPr id="43036" name="Text Box 6"/>
          <p:cNvSpPr txBox="1">
            <a:spLocks noChangeArrowheads="1"/>
          </p:cNvSpPr>
          <p:nvPr/>
        </p:nvSpPr>
        <p:spPr bwMode="auto">
          <a:xfrm>
            <a:off x="854075" y="5257800"/>
            <a:ext cx="106553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i="1" u="sng" dirty="0"/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Timely Market Delivery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posted to market (FTPS) by 11:00pm out of # of files received by SMT by 11:00pm.</a:t>
            </a:r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Portal Data Availability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loaded to the database for data availability on portal by 6:00am next day for the files received by 11:00pm</a:t>
            </a:r>
          </a:p>
          <a:p>
            <a:pPr>
              <a:spcBef>
                <a:spcPct val="50000"/>
              </a:spcBef>
            </a:pPr>
            <a:r>
              <a:rPr lang="en-US" altLang="en-US" sz="1000" dirty="0"/>
              <a:t>* A LSE file includes usage data for up to 50,000 ESIIDs.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xmlns="" id="{11E9ED9C-4F43-4B24-838E-44C59AAFA6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0193523"/>
              </p:ext>
            </p:extLst>
          </p:nvPr>
        </p:nvGraphicFramePr>
        <p:xfrm>
          <a:off x="704850" y="1028700"/>
          <a:ext cx="10648950" cy="422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1447800" y="228600"/>
            <a:ext cx="9677400" cy="498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ea typeface="Microsoft YaHei" pitchFamily="34" charset="-122"/>
              </a:rPr>
              <a:t>                  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SMT </a:t>
            </a:r>
            <a:r>
              <a:rPr lang="en-US" altLang="en-US" sz="2000" dirty="0">
                <a:solidFill>
                  <a:schemeClr val="accent1"/>
                </a:solidFill>
                <a:ea typeface="Microsoft YaHei" pitchFamily="34" charset="-122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API and FTPS Services Availability </a:t>
            </a:r>
            <a:r>
              <a:rPr lang="en-US" altLang="en-US" sz="2000" b="1" dirty="0">
                <a:solidFill>
                  <a:schemeClr val="accent1"/>
                </a:solidFill>
              </a:rPr>
              <a:t>– MAR 2017</a:t>
            </a:r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1031697" y="4640116"/>
            <a:ext cx="10058400" cy="2447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57200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The service availability is measured as a percentage of number of minutes the service was available out of the total number of minutes in a month, excluding planned outages.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31697" y="5410200"/>
            <a:ext cx="10655300" cy="132198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Mar-Apr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SMT outage and subsequent recovery/catch-up impacted API availability. FTPS was available for most of the part except on 03/21-03/22 for 36 hours.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26 Jul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12 hours due to Flash storage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25 Jan 2016: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19 hours due to storage configuration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07 Mar 2016:  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API Services were unavailable for 7hours due to Oracle </a:t>
            </a:r>
            <a:r>
              <a:rPr lang="en-US" sz="1000" dirty="0" err="1"/>
              <a:t>archiver</a:t>
            </a:r>
            <a:r>
              <a:rPr lang="en-US" sz="1000" dirty="0"/>
              <a:t> issue.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en-US" altLang="en-US" sz="1000" dirty="0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31697" y="5107560"/>
            <a:ext cx="1794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6D1053C9-EC6D-4A75-88CE-0DA56721BA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0514633"/>
              </p:ext>
            </p:extLst>
          </p:nvPr>
        </p:nvGraphicFramePr>
        <p:xfrm>
          <a:off x="914400" y="1173279"/>
          <a:ext cx="10134600" cy="3244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219198" y="240728"/>
            <a:ext cx="1005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solidFill>
                  <a:srgbClr val="758CFF"/>
                </a:solidFill>
              </a:rPr>
              <a:t>       SMT Number of Accounts by Type AMWG CR 2014 009 – MARCH 2017</a:t>
            </a:r>
            <a:br>
              <a:rPr lang="en-US" altLang="en-US" sz="2000" b="1" dirty="0">
                <a:solidFill>
                  <a:srgbClr val="758CFF"/>
                </a:solidFill>
              </a:rPr>
            </a:br>
            <a:endParaRPr lang="en-US" altLang="en-US" sz="2000" b="1" dirty="0">
              <a:solidFill>
                <a:srgbClr val="758CFF"/>
              </a:solidFill>
            </a:endParaRPr>
          </a:p>
        </p:txBody>
      </p:sp>
      <p:graphicFrame>
        <p:nvGraphicFramePr>
          <p:cNvPr id="49262" name="Group 2158"/>
          <p:cNvGraphicFramePr>
            <a:graphicFrameLocks noGrp="1"/>
          </p:cNvGraphicFramePr>
          <p:nvPr>
            <p:extLst/>
          </p:nvPr>
        </p:nvGraphicFramePr>
        <p:xfrm>
          <a:off x="152400" y="533400"/>
          <a:ext cx="11734801" cy="632459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905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05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25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75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610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7357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7899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ONC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CNP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AEPN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AEPC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TNMP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1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46430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27506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5558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84419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Active Residential English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46174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27300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1913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5434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2996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83817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Active Residential Spanish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Non 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22146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14876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1750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3913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43163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Total Residential Accounts 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68576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42382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3669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9471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3892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127582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User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Admin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User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Admin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2972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1590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5257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615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Total Agreements  (Includes Active</a:t>
                      </a:r>
                      <a:r>
                        <a:rPr lang="en-US" sz="700" baseline="0" dirty="0">
                          <a:latin typeface="+mj-lt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826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1866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2921</a:t>
                      </a:r>
                      <a:endParaRPr lang="en-US" sz="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615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Energy Data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826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1620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2675</a:t>
                      </a:r>
                      <a:endParaRPr lang="en-US" sz="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071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Han Device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/>
                        <a:t>245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/>
                        <a:t>245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0071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Service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IN SMT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ESI IDs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3526376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2452324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198073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865120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24580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7287699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3464906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2452246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198876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865425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245373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7226826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Devices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3605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4615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8679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Acknowledgement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 Ready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Provisioned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3602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4605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(MTD)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(YTD)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(Cumulative)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7405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7786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Simple Text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2930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Load Control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2658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Pricing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Cancellation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1764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2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Supplemental – (Friends)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3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1429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3502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Accepted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1416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5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6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Revoked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7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Expired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8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Terminated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0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REP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Regulatory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            Third Party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1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Entities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116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/>
                        <a:t>5099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136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2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3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Admins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180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/>
                        <a:t>5115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142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Sent By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5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76199" y="431228"/>
            <a:ext cx="11506200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28598" y="6528816"/>
            <a:ext cx="476250" cy="184150"/>
          </a:xfrm>
        </p:spPr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45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600200" y="76200"/>
            <a:ext cx="967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en-US" altLang="en-US" sz="2300" b="1" dirty="0">
              <a:solidFill>
                <a:srgbClr val="758C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300" b="1" dirty="0">
                <a:solidFill>
                  <a:srgbClr val="758CFF"/>
                </a:solidFill>
              </a:rPr>
              <a:t>SMT ODR Details </a:t>
            </a:r>
            <a:r>
              <a:rPr lang="en-US" altLang="en-US" sz="2300" b="1">
                <a:solidFill>
                  <a:srgbClr val="758CFF"/>
                </a:solidFill>
              </a:rPr>
              <a:t>– MAR </a:t>
            </a:r>
            <a:r>
              <a:rPr lang="en-US" altLang="en-US" sz="2300" b="1" dirty="0">
                <a:solidFill>
                  <a:srgbClr val="758CFF"/>
                </a:solidFill>
              </a:rPr>
              <a:t>2017</a:t>
            </a:r>
            <a:br>
              <a:rPr lang="en-US" altLang="en-US" sz="2300" b="1" dirty="0">
                <a:solidFill>
                  <a:srgbClr val="758CFF"/>
                </a:solidFill>
              </a:rPr>
            </a:br>
            <a:endParaRPr lang="en-US" altLang="en-US" sz="2300" b="1" dirty="0">
              <a:solidFill>
                <a:srgbClr val="758C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934200" y="14478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User type statistics:</a:t>
            </a:r>
            <a:endParaRPr lang="en-US" altLang="en-US" sz="1200" u="sng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19200" y="1447799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TDSP wise statistics:</a:t>
            </a:r>
            <a:endParaRPr lang="en-US" altLang="en-US" sz="12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15" y="2028825"/>
            <a:ext cx="4867275" cy="12763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815" y="3990975"/>
            <a:ext cx="4638675" cy="19907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2128837"/>
            <a:ext cx="4819650" cy="10763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6105" y="3762375"/>
            <a:ext cx="4572000" cy="27908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127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28686</TotalTime>
  <Words>625</Words>
  <Application>Microsoft Office PowerPoint</Application>
  <PresentationFormat>Custom</PresentationFormat>
  <Paragraphs>364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S&amp;C-2010</vt:lpstr>
      <vt:lpstr>SMT Update To AMWG </vt:lpstr>
      <vt:lpstr>Monthly SMT Data Timelines AMWG CR 2014 002 End to End File Processing Completeness – MAR 2017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Usability</dc:title>
  <dc:creator>akhandu</dc:creator>
  <cp:lastModifiedBy>00018207</cp:lastModifiedBy>
  <cp:revision>1334</cp:revision>
  <cp:lastPrinted>2014-05-01T16:40:31Z</cp:lastPrinted>
  <dcterms:modified xsi:type="dcterms:W3CDTF">2017-04-12T15:55:32Z</dcterms:modified>
</cp:coreProperties>
</file>