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1"/>
  </p:notesMasterIdLst>
  <p:sldIdLst>
    <p:sldId id="256" r:id="rId3"/>
    <p:sldId id="270" r:id="rId4"/>
    <p:sldId id="281" r:id="rId5"/>
    <p:sldId id="282" r:id="rId6"/>
    <p:sldId id="279" r:id="rId7"/>
    <p:sldId id="280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532" autoAdjust="0"/>
  </p:normalViewPr>
  <p:slideViewPr>
    <p:cSldViewPr>
      <p:cViewPr varScale="1">
        <p:scale>
          <a:sx n="108" d="100"/>
          <a:sy n="108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7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5" rIns="93151" bIns="4657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1" tIns="46575" rIns="93151" bIns="4657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7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4/17/2017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4/17/2017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rgbClr val="FFFFFF"/>
                </a:solidFill>
              </a:rPr>
              <a:t>3</a:t>
            </a:r>
            <a:r>
              <a:rPr lang="en-US" sz="800" baseline="30000">
                <a:solidFill>
                  <a:srgbClr val="FFFFFF"/>
                </a:solidFill>
              </a:rPr>
              <a:t>rd</a:t>
            </a:r>
            <a:r>
              <a:rPr lang="en-US" sz="800">
                <a:solidFill>
                  <a:srgbClr val="FFFFFF"/>
                </a:solidFill>
              </a:rPr>
              <a:t> Party Registration &amp;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Account Management</a:t>
            </a:r>
            <a:endParaRPr lang="en-US" sz="800" b="1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rgbClr val="FFFFFF"/>
                </a:solidFill>
              </a:rPr>
              <a:t>3</a:t>
            </a:r>
            <a:r>
              <a:rPr lang="en-US" sz="800" baseline="30000">
                <a:solidFill>
                  <a:srgbClr val="FFFFFF"/>
                </a:solidFill>
              </a:rPr>
              <a:t>rd</a:t>
            </a:r>
            <a:r>
              <a:rPr lang="en-US" sz="800">
                <a:solidFill>
                  <a:srgbClr val="FFFFFF"/>
                </a:solidFill>
              </a:rPr>
              <a:t> Party Registration &amp;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Account Management</a:t>
            </a:r>
            <a:endParaRPr lang="en-US" sz="800" b="1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/>
              <a:t>Advanced Metering Working Group (AMWG)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l" eaLnBrk="1" hangingPunct="1"/>
            <a:r>
              <a:rPr lang="en-US" altLang="en-US" dirty="0"/>
              <a:t>Update to RMS</a:t>
            </a:r>
          </a:p>
          <a:p>
            <a:pPr marR="0" algn="l" eaLnBrk="1" hangingPunct="1"/>
            <a:r>
              <a:rPr lang="en-US" altLang="en-US" dirty="0"/>
              <a:t>May 2, 2017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74625" y="846133"/>
            <a:ext cx="8839200" cy="5562600"/>
          </a:xfrm>
        </p:spPr>
        <p:txBody>
          <a:bodyPr/>
          <a:lstStyle/>
          <a:p>
            <a:r>
              <a:rPr lang="en-US" altLang="en-US" dirty="0"/>
              <a:t>Q2 Planned Maintenance Events</a:t>
            </a:r>
          </a:p>
          <a:p>
            <a:pPr lvl="1"/>
            <a:r>
              <a:rPr lang="en-US" altLang="en-US" dirty="0"/>
              <a:t>April 15</a:t>
            </a:r>
          </a:p>
          <a:p>
            <a:pPr lvl="1"/>
            <a:r>
              <a:rPr lang="en-US" altLang="en-US" dirty="0"/>
              <a:t>May 20</a:t>
            </a:r>
          </a:p>
          <a:p>
            <a:pPr lvl="1"/>
            <a:r>
              <a:rPr lang="en-US" altLang="en-US" dirty="0"/>
              <a:t>June 17</a:t>
            </a:r>
          </a:p>
          <a:p>
            <a:pPr lvl="1"/>
            <a:r>
              <a:rPr lang="en-US" altLang="en-US" dirty="0"/>
              <a:t>All planned maintenance with </a:t>
            </a:r>
            <a:r>
              <a:rPr lang="en-US" altLang="en-US" i="1" u="sng" dirty="0"/>
              <a:t>no minor releases</a:t>
            </a:r>
          </a:p>
          <a:p>
            <a:endParaRPr lang="en-US" altLang="en-US" i="1" u="sng" dirty="0"/>
          </a:p>
          <a:p>
            <a:r>
              <a:rPr lang="en-US" altLang="en-US" dirty="0"/>
              <a:t>All Q1 maintenance/releases were successfully completed</a:t>
            </a:r>
          </a:p>
          <a:p>
            <a:endParaRPr lang="en-US" altLang="en-US" sz="800" dirty="0"/>
          </a:p>
          <a:p>
            <a:endParaRPr lang="en-US" altLang="en-US" sz="800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9373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u="sng" dirty="0"/>
              <a:t>Notable March Meeting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8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657600"/>
            <a:ext cx="8229600" cy="990600"/>
          </a:xfrm>
        </p:spPr>
        <p:txBody>
          <a:bodyPr/>
          <a:lstStyle/>
          <a:p>
            <a:r>
              <a:rPr lang="en-US" dirty="0"/>
              <a:t>Next report scheduled in July</a:t>
            </a:r>
          </a:p>
          <a:p>
            <a:r>
              <a:rPr lang="en-US" dirty="0"/>
              <a:t>Report continuation TBD by stakeholders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Read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618321"/>
              </p:ext>
            </p:extLst>
          </p:nvPr>
        </p:nvGraphicFramePr>
        <p:xfrm>
          <a:off x="457200" y="1417638"/>
          <a:ext cx="8077200" cy="2008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3" imgW="10010857" imgH="1800360" progId="Excel.Sheet.12">
                  <p:embed/>
                </p:oleObj>
              </mc:Choice>
              <mc:Fallback>
                <p:oleObj name="Worksheet" r:id="rId3" imgW="10010857" imgH="1800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417638"/>
                        <a:ext cx="8077200" cy="2008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513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6460" y="1219200"/>
            <a:ext cx="8229600" cy="4724400"/>
          </a:xfrm>
        </p:spPr>
        <p:txBody>
          <a:bodyPr/>
          <a:lstStyle/>
          <a:p>
            <a:r>
              <a:rPr lang="en-US" dirty="0"/>
              <a:t>Per stakeholder request, SMT prepared a 1-time SMT log-in report</a:t>
            </a:r>
          </a:p>
          <a:p>
            <a:pPr lvl="1"/>
            <a:r>
              <a:rPr lang="en-US" dirty="0"/>
              <a:t>Sept. – Dec. 2015</a:t>
            </a:r>
          </a:p>
          <a:p>
            <a:pPr lvl="2"/>
            <a:r>
              <a:rPr lang="en-US" dirty="0"/>
              <a:t>Sept. = 42,723</a:t>
            </a:r>
          </a:p>
          <a:p>
            <a:pPr lvl="2"/>
            <a:r>
              <a:rPr lang="en-US" dirty="0"/>
              <a:t>Oct. = 44,181</a:t>
            </a:r>
          </a:p>
          <a:p>
            <a:pPr lvl="2"/>
            <a:r>
              <a:rPr lang="en-US" dirty="0"/>
              <a:t>Nov. = 49,964</a:t>
            </a:r>
          </a:p>
          <a:p>
            <a:pPr lvl="2"/>
            <a:r>
              <a:rPr lang="en-US" dirty="0"/>
              <a:t>Dec. = 39,486</a:t>
            </a:r>
          </a:p>
          <a:p>
            <a:pPr lvl="1"/>
            <a:r>
              <a:rPr lang="en-US" dirty="0"/>
              <a:t>2016 = 692,896 log-ins…57,741/month</a:t>
            </a:r>
          </a:p>
          <a:p>
            <a:pPr lvl="1"/>
            <a:r>
              <a:rPr lang="en-US" dirty="0"/>
              <a:t>2017</a:t>
            </a:r>
          </a:p>
          <a:p>
            <a:pPr lvl="2"/>
            <a:r>
              <a:rPr lang="en-US" dirty="0"/>
              <a:t>Jan. = 52,009</a:t>
            </a:r>
          </a:p>
          <a:p>
            <a:pPr lvl="2"/>
            <a:r>
              <a:rPr lang="en-US" dirty="0"/>
              <a:t>Feb. = 43,771</a:t>
            </a:r>
          </a:p>
          <a:p>
            <a:r>
              <a:rPr lang="en-US" dirty="0"/>
              <a:t>Unique log-in data not available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39A6-CD8A-436C-892A-681EACA973A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487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altLang="en-US" dirty="0"/>
              <a:t>SMT Help Desk Calls	373	(</a:t>
            </a:r>
            <a:r>
              <a:rPr lang="en-US" altLang="en-US" dirty="0">
                <a:solidFill>
                  <a:srgbClr val="FF0000"/>
                </a:solidFill>
              </a:rPr>
              <a:t>-103</a:t>
            </a:r>
            <a:r>
              <a:rPr lang="en-US" altLang="en-US" dirty="0"/>
              <a:t>)</a:t>
            </a:r>
          </a:p>
          <a:p>
            <a:endParaRPr lang="en-US" altLang="en-US" sz="1200" dirty="0"/>
          </a:p>
          <a:p>
            <a:r>
              <a:rPr lang="en-US" altLang="en-US" dirty="0"/>
              <a:t>SMT Help Desk Tickets	353	(</a:t>
            </a:r>
            <a:r>
              <a:rPr lang="en-US" altLang="en-US" dirty="0">
                <a:solidFill>
                  <a:srgbClr val="FF0000"/>
                </a:solidFill>
              </a:rPr>
              <a:t>-102</a:t>
            </a:r>
            <a:r>
              <a:rPr lang="en-US" altLang="en-US" dirty="0"/>
              <a:t>)</a:t>
            </a:r>
            <a:endParaRPr lang="en-US" altLang="en-US" sz="1600" dirty="0"/>
          </a:p>
          <a:p>
            <a:pPr lvl="1"/>
            <a:r>
              <a:rPr lang="en-US" altLang="en-US" dirty="0"/>
              <a:t>Residential = 266 </a:t>
            </a:r>
            <a:r>
              <a:rPr lang="en-US" altLang="en-US" sz="2400" dirty="0"/>
              <a:t>(</a:t>
            </a:r>
            <a:r>
              <a:rPr lang="en-US" altLang="en-US" sz="2400" dirty="0">
                <a:solidFill>
                  <a:srgbClr val="FF0000"/>
                </a:solidFill>
              </a:rPr>
              <a:t>-96</a:t>
            </a:r>
            <a:r>
              <a:rPr lang="en-US" altLang="en-US" sz="2400" dirty="0"/>
              <a:t>)</a:t>
            </a:r>
            <a:endParaRPr lang="en-US" altLang="en-US" dirty="0"/>
          </a:p>
          <a:p>
            <a:pPr lvl="2"/>
            <a:r>
              <a:rPr lang="en-US" altLang="en-US" dirty="0"/>
              <a:t>GUI access issues = 60 (</a:t>
            </a:r>
            <a:r>
              <a:rPr lang="en-US" altLang="en-US" sz="2400" dirty="0">
                <a:solidFill>
                  <a:srgbClr val="FF0000"/>
                </a:solidFill>
              </a:rPr>
              <a:t>-49</a:t>
            </a:r>
            <a:r>
              <a:rPr lang="en-US" altLang="en-US" dirty="0"/>
              <a:t>)  {U/ID &amp; P/W Invalid}</a:t>
            </a:r>
            <a:endParaRPr lang="en-US" altLang="en-US" dirty="0">
              <a:solidFill>
                <a:srgbClr val="FF0000"/>
              </a:solidFill>
            </a:endParaRPr>
          </a:p>
          <a:p>
            <a:pPr lvl="2"/>
            <a:r>
              <a:rPr lang="en-US" altLang="en-US" dirty="0"/>
              <a:t>Registration issues = 151 (</a:t>
            </a:r>
            <a:r>
              <a:rPr lang="en-US" altLang="en-US" sz="2400" dirty="0">
                <a:solidFill>
                  <a:srgbClr val="FF0000"/>
                </a:solidFill>
              </a:rPr>
              <a:t>-41</a:t>
            </a:r>
            <a:r>
              <a:rPr lang="en-US" altLang="en-US" dirty="0"/>
              <a:t>)  {Typo errors}</a:t>
            </a:r>
          </a:p>
          <a:p>
            <a:pPr lvl="2"/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Party issues = 30 (+16)  {Registration Assistance}</a:t>
            </a:r>
          </a:p>
          <a:p>
            <a:endParaRPr lang="en-US" altLang="en-US" sz="1200" dirty="0"/>
          </a:p>
          <a:p>
            <a:r>
              <a:rPr lang="en-US" altLang="en-US" dirty="0"/>
              <a:t>SMT Registered Users (Res)	84,419 (+2,281)</a:t>
            </a:r>
          </a:p>
          <a:p>
            <a:endParaRPr lang="en-US" altLang="en-US" sz="1200" dirty="0"/>
          </a:p>
          <a:p>
            <a:r>
              <a:rPr lang="en-US" altLang="en-US" dirty="0"/>
              <a:t>ESIs in SMT			7,287,699 (+10,472)</a:t>
            </a:r>
          </a:p>
          <a:p>
            <a:endParaRPr lang="en-US" altLang="en-US" sz="1200" dirty="0"/>
          </a:p>
          <a:p>
            <a:r>
              <a:rPr lang="en-US" altLang="en-US" dirty="0"/>
              <a:t>Active Meters in SMT	7,194,765 (+10,963)</a:t>
            </a:r>
          </a:p>
          <a:p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0207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u="sng" dirty="0"/>
              <a:t>Selected SMT Statistics - March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926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b="1" i="1" u="sng" dirty="0"/>
              <a:t>Active</a:t>
            </a:r>
            <a:r>
              <a:rPr lang="en-US" altLang="en-US" dirty="0"/>
              <a:t> Energy Data Agreements  2,649 </a:t>
            </a:r>
            <a:r>
              <a:rPr lang="en-US" altLang="en-US" sz="1600" dirty="0"/>
              <a:t>(4/1/17)</a:t>
            </a:r>
            <a:endParaRPr lang="en-US" altLang="en-US" b="1" i="1" u="sng" dirty="0"/>
          </a:p>
          <a:p>
            <a:r>
              <a:rPr lang="en-US" altLang="en-US" b="1" i="1" u="sng" dirty="0"/>
              <a:t>Total </a:t>
            </a:r>
            <a:r>
              <a:rPr lang="en-US" altLang="en-US" dirty="0"/>
              <a:t>* Energy Data Agreements 2,921 (</a:t>
            </a:r>
            <a:r>
              <a:rPr lang="en-US" altLang="en-US" dirty="0">
                <a:solidFill>
                  <a:srgbClr val="FF0000"/>
                </a:solidFill>
              </a:rPr>
              <a:t>-12</a:t>
            </a:r>
            <a:r>
              <a:rPr lang="en-US" altLang="en-US" dirty="0"/>
              <a:t>)</a:t>
            </a:r>
            <a:endParaRPr lang="en-US" altLang="en-US" dirty="0">
              <a:ln>
                <a:solidFill>
                  <a:srgbClr val="FF0000"/>
                </a:solidFill>
              </a:ln>
              <a:effectLst>
                <a:outerShdw blurRad="50800" dist="50800" dir="5400000" algn="ctr" rotWithShape="0">
                  <a:srgbClr val="7030A0"/>
                </a:outerShdw>
              </a:effectLst>
            </a:endParaRPr>
          </a:p>
          <a:p>
            <a:pPr marL="392113" lvl="1" indent="0">
              <a:buNone/>
            </a:pPr>
            <a:r>
              <a:rPr lang="en-US" altLang="en-US" dirty="0"/>
              <a:t>	* Active and Pending</a:t>
            </a:r>
          </a:p>
          <a:p>
            <a:pPr lvl="1"/>
            <a:r>
              <a:rPr lang="en-US" altLang="en-US" sz="1800" dirty="0"/>
              <a:t>AEPC = 116; AEPN = 19; CNP = 1,866; </a:t>
            </a:r>
            <a:r>
              <a:rPr lang="en-US" altLang="en-US" sz="1800" dirty="0" err="1"/>
              <a:t>Oncor</a:t>
            </a:r>
            <a:r>
              <a:rPr lang="en-US" altLang="en-US" sz="1800" dirty="0"/>
              <a:t> = 826; TNMP = 94</a:t>
            </a:r>
          </a:p>
          <a:p>
            <a:r>
              <a:rPr lang="en-US" altLang="en-US" dirty="0"/>
              <a:t>HAN Device Agreements		245 (NC)</a:t>
            </a:r>
          </a:p>
          <a:p>
            <a:r>
              <a:rPr lang="en-US" altLang="en-US" dirty="0"/>
              <a:t>HAN Devices				8,679 (</a:t>
            </a:r>
            <a:r>
              <a:rPr lang="en-US" altLang="en-US" dirty="0">
                <a:solidFill>
                  <a:srgbClr val="FF0000"/>
                </a:solidFill>
              </a:rPr>
              <a:t>-71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Parties Registered @ SMT	136 (+7)</a:t>
            </a:r>
          </a:p>
          <a:p>
            <a:r>
              <a:rPr lang="en-US" altLang="en-US" dirty="0"/>
              <a:t>REPs Registered @ SMT		115 (+1)</a:t>
            </a:r>
          </a:p>
          <a:p>
            <a:r>
              <a:rPr lang="en-US" altLang="en-US" dirty="0"/>
              <a:t>On Demand Reads</a:t>
            </a:r>
          </a:p>
          <a:p>
            <a:pPr lvl="1"/>
            <a:r>
              <a:rPr lang="en-US" altLang="en-US" dirty="0"/>
              <a:t>Customer				6,106</a:t>
            </a:r>
          </a:p>
          <a:p>
            <a:pPr lvl="1"/>
            <a:r>
              <a:rPr lang="en-US" altLang="en-US" dirty="0"/>
              <a:t>REP					21</a:t>
            </a:r>
          </a:p>
          <a:p>
            <a:pPr lvl="1"/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Party					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u="sng" dirty="0"/>
              <a:t>March Stats –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3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marL="109537" indent="0" algn="ctr" eaLnBrk="1" hangingPunct="1"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May 18</a:t>
            </a:r>
            <a:r>
              <a:rPr lang="en-US" altLang="en-US" sz="3600" b="1" baseline="30000" dirty="0">
                <a:solidFill>
                  <a:srgbClr val="FF0000"/>
                </a:solidFill>
              </a:rPr>
              <a:t>th</a:t>
            </a:r>
            <a:r>
              <a:rPr lang="en-US" altLang="en-US" sz="3600" b="1" dirty="0">
                <a:solidFill>
                  <a:srgbClr val="FF0000"/>
                </a:solidFill>
              </a:rPr>
              <a:t> Meeting Cancelled</a:t>
            </a:r>
          </a:p>
          <a:p>
            <a:pPr marL="109537" indent="0" algn="ctr" eaLnBrk="1" hangingPunct="1">
              <a:buNone/>
            </a:pPr>
            <a:endParaRPr lang="en-US" altLang="en-US" sz="3600" b="1" dirty="0"/>
          </a:p>
          <a:p>
            <a:pPr marL="109537" indent="0" algn="ctr" eaLnBrk="1" hangingPunct="1">
              <a:buNone/>
            </a:pPr>
            <a:r>
              <a:rPr lang="en-US" altLang="en-US" sz="3600" b="1" dirty="0"/>
              <a:t>June 22</a:t>
            </a:r>
            <a:r>
              <a:rPr lang="en-US" altLang="en-US" sz="3600" b="1" baseline="30000" dirty="0"/>
              <a:t>nd</a:t>
            </a:r>
            <a:r>
              <a:rPr lang="en-US" altLang="en-US" sz="3600" b="1" dirty="0"/>
              <a:t> 9:30 a.m. – 3:30 p.m.</a:t>
            </a:r>
          </a:p>
          <a:p>
            <a:pPr marL="109537" indent="0" algn="ctr" eaLnBrk="1" hangingPunct="1">
              <a:buNone/>
            </a:pPr>
            <a:r>
              <a:rPr lang="en-US" altLang="en-US" sz="3600" b="1" dirty="0"/>
              <a:t>F-T-F (TBD) and WebEx</a:t>
            </a:r>
          </a:p>
          <a:p>
            <a:pPr marL="109537" indent="0" algn="ctr" eaLnBrk="1" hangingPunct="1">
              <a:buNone/>
            </a:pPr>
            <a:r>
              <a:rPr lang="en-US" altLang="en-US" sz="3600" b="1" dirty="0"/>
              <a:t>ERCOT MET Center Room 168</a:t>
            </a:r>
          </a:p>
          <a:p>
            <a:pPr marL="109537" indent="0" eaLnBrk="1" hangingPunct="1">
              <a:buNone/>
            </a:pPr>
            <a:endParaRPr lang="en-US" altLang="en-US" sz="2000" dirty="0"/>
          </a:p>
          <a:p>
            <a:pPr marL="392113" lvl="1" indent="0" algn="ctr" eaLnBrk="1" hangingPunct="1">
              <a:buNone/>
            </a:pPr>
            <a:r>
              <a:rPr lang="en-US" altLang="en-US" sz="3200" b="1" dirty="0"/>
              <a:t>*SMT Monthly Market Reports will be posted to applicable meeting page*</a:t>
            </a:r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u="sng" dirty="0"/>
              <a:t>Next Meeting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Questions?</a:t>
            </a:r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8221</TotalTime>
  <Words>187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S&amp;C-2010</vt:lpstr>
      <vt:lpstr>Worksheet</vt:lpstr>
      <vt:lpstr>Advanced Metering Working Group (AMWG)</vt:lpstr>
      <vt:lpstr>Notable March Meeting Items</vt:lpstr>
      <vt:lpstr>Cycle Read Analysis</vt:lpstr>
      <vt:lpstr>Additional Data</vt:lpstr>
      <vt:lpstr>Selected SMT Statistics - March</vt:lpstr>
      <vt:lpstr>March Stats – Cont.</vt:lpstr>
      <vt:lpstr>Next Meeting</vt:lpstr>
      <vt:lpstr>Questions?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262</cp:revision>
  <cp:lastPrinted>2016-12-20T15:20:20Z</cp:lastPrinted>
  <dcterms:created xsi:type="dcterms:W3CDTF">2014-12-16T20:53:10Z</dcterms:created>
  <dcterms:modified xsi:type="dcterms:W3CDTF">2017-04-17T20:36:49Z</dcterms:modified>
</cp:coreProperties>
</file>