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9"/>
  </p:notesMasterIdLst>
  <p:handoutMasterIdLst>
    <p:handoutMasterId r:id="rId20"/>
  </p:handoutMasterIdLst>
  <p:sldIdLst>
    <p:sldId id="260" r:id="rId6"/>
    <p:sldId id="328" r:id="rId7"/>
    <p:sldId id="333" r:id="rId8"/>
    <p:sldId id="332" r:id="rId9"/>
    <p:sldId id="330" r:id="rId10"/>
    <p:sldId id="335" r:id="rId11"/>
    <p:sldId id="336" r:id="rId12"/>
    <p:sldId id="337" r:id="rId13"/>
    <p:sldId id="338" r:id="rId14"/>
    <p:sldId id="339" r:id="rId15"/>
    <p:sldId id="340" r:id="rId16"/>
    <p:sldId id="341" r:id="rId17"/>
    <p:sldId id="342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howGuides="1">
      <p:cViewPr varScale="1">
        <p:scale>
          <a:sx n="74" d="100"/>
          <a:sy n="74" d="100"/>
        </p:scale>
        <p:origin x="1290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1529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2080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5351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2049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6605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0615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1198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5101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0208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076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816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DAM Point-to-Point Obligation (PTP) Bids under Contingency Analysis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April 13, 2017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DAM Settlement Point Price</a:t>
            </a:r>
            <a:endParaRPr lang="en-US" b="1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762000"/>
                <a:ext cx="8763000" cy="5334000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800" dirty="0" smtClean="0"/>
                  <a:t>The Settlement </a:t>
                </a:r>
                <a:r>
                  <a:rPr lang="en-US" sz="1800" dirty="0"/>
                  <a:t>P</a:t>
                </a:r>
                <a:r>
                  <a:rPr lang="en-US" sz="1800" dirty="0" smtClean="0"/>
                  <a:t>oint </a:t>
                </a:r>
                <a:r>
                  <a:rPr lang="en-US" sz="1800" dirty="0"/>
                  <a:t>P</a:t>
                </a:r>
                <a:r>
                  <a:rPr lang="en-US" sz="1800" dirty="0" smtClean="0"/>
                  <a:t>rices (SPP) at a Settlement Point is given by: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𝑆𝑃𝑃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λ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−∑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𝑆𝐹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𝑆𝑃𝑐𝑜𝑛𝑠𝑡𝑟𝑎𝑖𝑛𝑡</m:t>
                      </m:r>
                    </m:oMath>
                  </m:oMathPara>
                </a14:m>
                <a:endParaRPr lang="en-US" sz="1800" dirty="0" smtClean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200" i="1" smtClean="0">
                        <a:latin typeface="Cambria Math" panose="02040503050406030204" pitchFamily="18" charset="0"/>
                      </a:rPr>
                      <m:t>λ</m:t>
                    </m:r>
                  </m:oMath>
                </a14:m>
                <a:r>
                  <a:rPr lang="en-US" sz="1200" i="1" dirty="0" smtClean="0">
                    <a:latin typeface="Cambria Math" panose="02040503050406030204" pitchFamily="18" charset="0"/>
                  </a:rPr>
                  <a:t>= </a:t>
                </a:r>
                <a:r>
                  <a:rPr lang="en-US" sz="1200" dirty="0"/>
                  <a:t>system lambda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𝑆𝐹</m:t>
                    </m:r>
                  </m:oMath>
                </a14:m>
                <a:r>
                  <a:rPr lang="en-US" sz="1200" b="0" dirty="0" smtClean="0">
                    <a:solidFill>
                      <a:schemeClr val="tx2"/>
                    </a:solidFill>
                  </a:rPr>
                  <a:t>=shift factor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𝑆𝑃</m:t>
                    </m:r>
                  </m:oMath>
                </a14:m>
                <a:r>
                  <a:rPr lang="en-US" sz="1200" dirty="0" smtClean="0"/>
                  <a:t>=shadow price</a:t>
                </a:r>
              </a:p>
              <a:p>
                <a:pPr marL="0" indent="0">
                  <a:buNone/>
                </a:pPr>
                <a:endParaRPr lang="en-US" sz="1800" b="0" dirty="0" smtClean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:r>
                  <a:rPr lang="en-US" sz="1800" b="0" dirty="0" smtClean="0">
                    <a:solidFill>
                      <a:schemeClr val="tx2"/>
                    </a:solidFill>
                  </a:rPr>
                  <a:t>If we have three constraints, but a contingency disconnects the Settlement Point “source” on the second constraint, the </a:t>
                </a:r>
                <a:r>
                  <a:rPr lang="en-US" sz="1800" dirty="0" smtClean="0"/>
                  <a:t>SPP at “source” </a:t>
                </a:r>
                <a:r>
                  <a:rPr lang="en-US" sz="1800" b="0" dirty="0" smtClean="0">
                    <a:solidFill>
                      <a:schemeClr val="tx2"/>
                    </a:solidFill>
                  </a:rPr>
                  <a:t>would be: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𝑆𝑃𝑃𝑠𝑜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800" i="1">
                          <a:latin typeface="Cambria Math" panose="02040503050406030204" pitchFamily="18" charset="0"/>
                        </a:rPr>
                        <m:t>λ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𝑆𝐹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𝑠𝑜</m:t>
                          </m:r>
                        </m:sub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1−</m:t>
                      </m:r>
                      <m:sSubSup>
                        <m:sSubSupPr>
                          <m:ctrlPr>
                            <a:rPr lang="en-US" sz="1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𝑆𝐹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𝑠𝑜</m:t>
                          </m:r>
                        </m:sub>
                        <m:sup>
                          <m:r>
                            <a:rPr lang="en-US" sz="1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𝑆𝐹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𝑠𝑜</m:t>
                          </m:r>
                        </m:sub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bSup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𝑆𝐹𝑠𝑜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sz="1800" b="0" i="1" dirty="0" smtClean="0">
                  <a:solidFill>
                    <a:schemeClr val="tx2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800" dirty="0" smtClean="0">
                    <a:latin typeface="Cambria Math" panose="02040503050406030204" pitchFamily="18" charset="0"/>
                  </a:rPr>
                  <a:t>As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𝑆𝐹</m:t>
                        </m:r>
                      </m:e>
                      <m:sub>
                        <m:r>
                          <a:rPr lang="en-US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𝑠𝑜</m:t>
                        </m:r>
                      </m:sub>
                      <m:sup>
                        <m:r>
                          <a:rPr lang="en-US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sz="1800" dirty="0" smtClean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>=0</a:t>
                </a:r>
                <a:r>
                  <a:rPr lang="en-US" sz="1800" dirty="0" smtClean="0">
                    <a:latin typeface="Cambria Math" panose="02040503050406030204" pitchFamily="18" charset="0"/>
                  </a:rPr>
                  <a:t>, thus,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 panose="02040503050406030204" pitchFamily="18" charset="0"/>
                        </a:rPr>
                        <m:t>𝑆𝑃𝑃𝑠𝑜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800" i="1">
                          <a:latin typeface="Cambria Math" panose="02040503050406030204" pitchFamily="18" charset="0"/>
                        </a:rPr>
                        <m:t>λ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𝑆𝐹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𝑠𝑜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1−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𝑆𝐹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𝑠𝑜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𝑆𝐹𝑠𝑜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sz="1800" i="1" dirty="0">
                  <a:latin typeface="Cambria Math" panose="020405030504060302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800" dirty="0" smtClean="0">
                    <a:latin typeface="Cambria Math" panose="02040503050406030204" pitchFamily="18" charset="0"/>
                  </a:rPr>
                  <a:t> The SPP at another Settlement Point “sink” that is energized for the second constraint is</a:t>
                </a:r>
                <a:endParaRPr lang="en-US" sz="1800" b="0" dirty="0" smtClean="0">
                  <a:solidFill>
                    <a:schemeClr val="tx2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 panose="02040503050406030204" pitchFamily="18" charset="0"/>
                        </a:rPr>
                        <m:t>𝑆𝑃𝑃𝑠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800" i="1">
                          <a:latin typeface="Cambria Math" panose="02040503050406030204" pitchFamily="18" charset="0"/>
                        </a:rPr>
                        <m:t>λ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𝑆𝐹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1−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𝑆𝐹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2−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𝑆𝐹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sz="1800" i="1" dirty="0">
                  <a:latin typeface="Cambria Math" panose="020405030504060302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US" sz="2000" dirty="0" smtClean="0">
                  <a:solidFill>
                    <a:schemeClr val="tx2"/>
                  </a:solidFill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US" sz="20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762000"/>
                <a:ext cx="8763000" cy="5334000"/>
              </a:xfrm>
              <a:blipFill rotWithShape="0">
                <a:blip r:embed="rId3"/>
                <a:stretch>
                  <a:fillRect l="-626" r="-4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39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PTP settlement discrepancy </a:t>
            </a:r>
            <a:r>
              <a:rPr lang="en-US" dirty="0"/>
              <a:t>when source disconnected in a contingency</a:t>
            </a:r>
            <a:endParaRPr lang="en-US" b="1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1143000"/>
                <a:ext cx="8534400" cy="5105400"/>
              </a:xfrm>
            </p:spPr>
            <p:txBody>
              <a:bodyPr>
                <a:normAutofit fontScale="85000" lnSpcReduction="10000"/>
              </a:bodyPr>
              <a:lstStyle/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900" b="1" dirty="0" smtClean="0"/>
                  <a:t>The DAM settlement for PTPs is the difference of the sink SPP and the source SPP</a:t>
                </a:r>
                <a:r>
                  <a:rPr lang="en-US" sz="1900" dirty="0" smtClean="0"/>
                  <a:t>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9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𝑃𝑇𝑃</m:t>
                          </m:r>
                        </m:e>
                        <m:sub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𝑠𝑖𝑛𝑘</m:t>
                          </m:r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𝑠𝑜𝑢𝑟𝑐𝑒</m:t>
                          </m:r>
                        </m:sub>
                        <m:sup>
                          <m:r>
                            <a:rPr lang="en-US" sz="1900" b="0" i="1" smtClean="0">
                              <a:latin typeface="Cambria Math" panose="02040503050406030204" pitchFamily="18" charset="0"/>
                            </a:rPr>
                            <m:t>𝑠𝑒𝑡𝑡𝑙𝑒𝑚𝑒𝑛𝑡</m:t>
                          </m:r>
                        </m:sup>
                      </m:sSubSup>
                      <m:r>
                        <a:rPr lang="en-US" sz="19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9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9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𝑆𝑃𝑃</m:t>
                          </m:r>
                        </m:e>
                        <m:sub>
                          <m:r>
                            <a:rPr lang="en-US" sz="19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𝑠𝑖</m:t>
                          </m:r>
                        </m:sub>
                      </m:sSub>
                      <m:r>
                        <a:rPr lang="en-US" sz="19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 −</m:t>
                      </m:r>
                      <m:sSub>
                        <m:sSubPr>
                          <m:ctrlPr>
                            <a:rPr lang="en-US" sz="19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𝑆𝑃𝑃</m:t>
                          </m:r>
                        </m:e>
                        <m:sub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sz="1900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</m:oMath>
                  </m:oMathPara>
                </a14:m>
                <a:endParaRPr lang="en-US" sz="190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9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𝑃𝑇𝑃</m:t>
                          </m:r>
                        </m:e>
                        <m:sub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𝑠𝑖𝑛𝑘</m:t>
                          </m:r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𝑠𝑜𝑢𝑟𝑐𝑒</m:t>
                          </m:r>
                        </m:sub>
                        <m:sup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𝑠𝑒𝑡𝑡𝑙𝑒𝑚𝑒𝑛𝑡</m:t>
                          </m:r>
                        </m:sup>
                      </m:sSubSup>
                      <m:r>
                        <a:rPr lang="en-US" sz="19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9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𝑆𝐹</m:t>
                          </m:r>
                        </m:e>
                        <m:sub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𝑠𝑜</m:t>
                          </m:r>
                        </m:sub>
                        <m:sup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  <m:r>
                        <a:rPr lang="en-US" sz="1900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900" i="1"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1900" i="1">
                          <a:latin typeface="Cambria Math" panose="02040503050406030204" pitchFamily="18" charset="0"/>
                        </a:rPr>
                        <m:t>1+</m:t>
                      </m:r>
                      <m:sSubSup>
                        <m:sSubSupPr>
                          <m:ctrlPr>
                            <a:rPr lang="en-US" sz="19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𝑆𝐹</m:t>
                          </m:r>
                        </m:e>
                        <m:sub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𝑠𝑜</m:t>
                          </m:r>
                        </m:sub>
                        <m:sup>
                          <m:r>
                            <a:rPr lang="en-US" sz="19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bSup>
                      <m:r>
                        <a:rPr lang="en-US" sz="1900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900" i="1"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1900" i="1">
                          <a:latin typeface="Cambria Math" panose="02040503050406030204" pitchFamily="18" charset="0"/>
                        </a:rPr>
                        <m:t>3−</m:t>
                      </m:r>
                      <m:sSubSup>
                        <m:sSubSupPr>
                          <m:ctrlPr>
                            <a:rPr lang="en-US" sz="19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𝑆𝐹</m:t>
                          </m:r>
                        </m:e>
                        <m:sub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sz="19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  <m:r>
                        <a:rPr lang="en-US" sz="1900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900" i="1"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1900" i="1">
                          <a:latin typeface="Cambria Math" panose="02040503050406030204" pitchFamily="18" charset="0"/>
                        </a:rPr>
                        <m:t>1−</m:t>
                      </m:r>
                      <m:sSubSup>
                        <m:sSubSupPr>
                          <m:ctrlPr>
                            <a:rPr lang="en-US" sz="19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9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𝑆𝐹</m:t>
                          </m:r>
                        </m:e>
                        <m:sub>
                          <m:r>
                            <a:rPr lang="en-US" sz="19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sz="19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9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19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9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19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2−</m:t>
                      </m:r>
                      <m:sSubSup>
                        <m:sSubSupPr>
                          <m:ctrlPr>
                            <a:rPr lang="en-US" sz="19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𝑆𝐹</m:t>
                          </m:r>
                        </m:e>
                        <m:sub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sz="19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9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bSup>
                      <m:r>
                        <a:rPr lang="en-US" sz="1900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900" i="1"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1900" i="1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sz="1900" i="1" dirty="0">
                  <a:latin typeface="Cambria Math" panose="020405030504060302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US" sz="1900" dirty="0" smtClean="0"/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900" b="1" dirty="0" smtClean="0"/>
                  <a:t>The clearing price / DAM optimization price for </a:t>
                </a:r>
                <a:r>
                  <a:rPr lang="en-US" sz="1900" b="1" dirty="0"/>
                  <a:t>PTPs would be</a:t>
                </a:r>
                <a:r>
                  <a:rPr lang="en-US" sz="1900" dirty="0"/>
                  <a:t>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9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𝑃𝑇𝑃</m:t>
                          </m:r>
                        </m:e>
                        <m:sub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𝑠𝑖𝑛𝑘</m:t>
                          </m:r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𝑠𝑜𝑢𝑟𝑐𝑒</m:t>
                          </m:r>
                        </m:sub>
                        <m:sup>
                          <m:r>
                            <a:rPr lang="en-US" sz="1900" b="0" i="1" smtClean="0">
                              <a:latin typeface="Cambria Math" panose="02040503050406030204" pitchFamily="18" charset="0"/>
                            </a:rPr>
                            <m:t>𝑜𝑝𝑡𝑖𝑚𝑖𝑧𝑎𝑡𝑖𝑜𝑛</m:t>
                          </m:r>
                        </m:sup>
                      </m:sSubSup>
                      <m:r>
                        <a:rPr lang="en-US" sz="190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9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𝑆𝐹</m:t>
                          </m:r>
                        </m:e>
                        <m:sub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𝑠𝑜</m:t>
                          </m:r>
                        </m:sub>
                        <m:sup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  <m:r>
                        <a:rPr lang="en-US" sz="190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900" i="1" smtClean="0"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1900" i="1" smtClean="0">
                          <a:latin typeface="Cambria Math" panose="02040503050406030204" pitchFamily="18" charset="0"/>
                        </a:rPr>
                        <m:t>1+</m:t>
                      </m:r>
                      <m:sSubSup>
                        <m:sSubSupPr>
                          <m:ctrlPr>
                            <a:rPr lang="en-US" sz="19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𝑆𝐹</m:t>
                          </m:r>
                        </m:e>
                        <m:sub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𝑠𝑜</m:t>
                          </m:r>
                        </m:sub>
                        <m:sup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bSup>
                      <m:r>
                        <a:rPr lang="en-US" sz="190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900" i="1" smtClean="0"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1900" i="1" smtClean="0">
                          <a:latin typeface="Cambria Math" panose="02040503050406030204" pitchFamily="18" charset="0"/>
                        </a:rPr>
                        <m:t>3−</m:t>
                      </m:r>
                      <m:sSubSup>
                        <m:sSubSupPr>
                          <m:ctrlPr>
                            <a:rPr lang="en-US" sz="19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𝑆𝐹</m:t>
                          </m:r>
                        </m:e>
                        <m:sub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𝑠𝑖</m:t>
                          </m:r>
                        </m:sub>
                        <m:sup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  <m:r>
                        <a:rPr lang="en-US" sz="190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900" i="1" smtClean="0"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1900" i="1" smtClean="0">
                          <a:latin typeface="Cambria Math" panose="02040503050406030204" pitchFamily="18" charset="0"/>
                        </a:rPr>
                        <m:t>1−</m:t>
                      </m:r>
                      <m:sSubSup>
                        <m:sSubSupPr>
                          <m:ctrlPr>
                            <a:rPr lang="en-US" sz="19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𝑆𝐹</m:t>
                          </m:r>
                        </m:e>
                        <m:sub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𝑠𝑖</m:t>
                          </m:r>
                        </m:sub>
                        <m:sup>
                          <m:r>
                            <a:rPr lang="en-US" sz="19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bSup>
                      <m:r>
                        <a:rPr lang="en-US" sz="190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900" i="1" smtClean="0"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190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sz="1900" dirty="0"/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US" sz="1900" dirty="0" smtClean="0"/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900" b="1" dirty="0" smtClean="0"/>
                  <a:t>Difference between what the PTP is settled at and what the DAM clearing/optimization sees is</a:t>
                </a:r>
                <a:r>
                  <a:rPr lang="en-US" sz="1900" dirty="0" smtClean="0"/>
                  <a:t>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9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19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9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𝑆𝐹</m:t>
                          </m:r>
                        </m:e>
                        <m:sub>
                          <m:r>
                            <a:rPr lang="en-US" sz="19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𝑠𝑖</m:t>
                          </m:r>
                        </m:sub>
                        <m:sup>
                          <m:r>
                            <a:rPr lang="en-US" sz="19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19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9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19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sz="1900" dirty="0" smtClean="0"/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900" b="1" u="sng" dirty="0"/>
                  <a:t>End result</a:t>
                </a:r>
                <a:r>
                  <a:rPr lang="en-US" sz="1900" dirty="0"/>
                  <a:t> – </a:t>
                </a:r>
                <a:r>
                  <a:rPr lang="en-US" sz="1900" dirty="0">
                    <a:solidFill>
                      <a:srgbClr val="FF0000"/>
                    </a:solidFill>
                  </a:rPr>
                  <a:t>Under certain conditions, the awarded PTP could be settled at a price different from the clearing/optimization price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US" sz="2000" i="1" dirty="0">
                  <a:latin typeface="Cambria Math" panose="020405030504060302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US" sz="2000" dirty="0" smtClean="0">
                  <a:solidFill>
                    <a:schemeClr val="tx2"/>
                  </a:solidFill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US" sz="20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1143000"/>
                <a:ext cx="8534400" cy="5105400"/>
              </a:xfrm>
              <a:blipFill rotWithShape="0">
                <a:blip r:embed="rId3"/>
                <a:stretch>
                  <a:fillRect l="-429" r="-2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Possible alternatives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Preferred option - Change </a:t>
            </a:r>
            <a:r>
              <a:rPr lang="en-US" sz="2000" dirty="0"/>
              <a:t>how DAM </a:t>
            </a:r>
            <a:r>
              <a:rPr lang="en-US" sz="2000" dirty="0" smtClean="0"/>
              <a:t>processes PTP in contingency analysis when a contingency disconnects the source or sink  </a:t>
            </a:r>
          </a:p>
          <a:p>
            <a:endParaRPr lang="en-US" sz="1800" dirty="0" smtClean="0"/>
          </a:p>
          <a:p>
            <a:r>
              <a:rPr lang="en-US" sz="2000" dirty="0" smtClean="0"/>
              <a:t>To maintain power balance in the post-contingency power flow, rather than ignoring PTP in post-contingency power flow, distribute the PTP MW from the disconnected Settlement Point to all the other connected generators</a:t>
            </a:r>
          </a:p>
          <a:p>
            <a:pPr lvl="1"/>
            <a:r>
              <a:rPr lang="en-US" sz="1800" dirty="0" smtClean="0"/>
              <a:t>Would make optimization price and settlement price consistent within a small tolerance</a:t>
            </a:r>
          </a:p>
          <a:p>
            <a:pPr lvl="1"/>
            <a:r>
              <a:rPr lang="en-US" sz="1800" dirty="0" smtClean="0"/>
              <a:t>Considerations:</a:t>
            </a:r>
          </a:p>
          <a:p>
            <a:pPr lvl="2"/>
            <a:r>
              <a:rPr lang="en-US" sz="1800" dirty="0" smtClean="0"/>
              <a:t>PTP flow could contribute to </a:t>
            </a:r>
            <a:r>
              <a:rPr lang="en-US" sz="1800" dirty="0"/>
              <a:t>congestion far removed from the </a:t>
            </a:r>
            <a:r>
              <a:rPr lang="en-US" sz="1800" dirty="0" smtClean="0"/>
              <a:t>path</a:t>
            </a:r>
          </a:p>
          <a:p>
            <a:pPr lvl="2"/>
            <a:r>
              <a:rPr lang="en-US" sz="1800" dirty="0"/>
              <a:t>Would have to consider changing CRR auction to make </a:t>
            </a:r>
            <a:r>
              <a:rPr lang="en-US" sz="1800" dirty="0" smtClean="0"/>
              <a:t>consistent</a:t>
            </a:r>
          </a:p>
          <a:p>
            <a:pPr lvl="2"/>
            <a:r>
              <a:rPr lang="en-US" sz="1800" dirty="0" smtClean="0"/>
              <a:t>Requires system change and extensive testing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07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Possible alternatives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Alternative option - </a:t>
            </a:r>
            <a:r>
              <a:rPr lang="en-US" sz="2000" dirty="0" smtClean="0">
                <a:solidFill>
                  <a:schemeClr val="tx2"/>
                </a:solidFill>
              </a:rPr>
              <a:t>Change settlement price for PTP bids to the optimization price</a:t>
            </a:r>
          </a:p>
          <a:p>
            <a:pPr lvl="1"/>
            <a:r>
              <a:rPr lang="en-US" sz="1800" dirty="0" smtClean="0"/>
              <a:t>Makes the DAM clearing engine and settlements consistent</a:t>
            </a:r>
          </a:p>
          <a:p>
            <a:pPr lvl="2"/>
            <a:r>
              <a:rPr lang="en-US" sz="1600" dirty="0" smtClean="0"/>
              <a:t>Buyer will never see clearing higher than bid</a:t>
            </a:r>
          </a:p>
          <a:p>
            <a:pPr lvl="1"/>
            <a:r>
              <a:rPr lang="en-US" sz="1800" dirty="0" smtClean="0"/>
              <a:t>Considerations:</a:t>
            </a:r>
          </a:p>
          <a:p>
            <a:pPr lvl="2"/>
            <a:r>
              <a:rPr lang="en-US" sz="1600" dirty="0" smtClean="0"/>
              <a:t>CRR value and PTP cost would diverge</a:t>
            </a:r>
          </a:p>
          <a:p>
            <a:pPr lvl="2"/>
            <a:r>
              <a:rPr lang="en-US" sz="1600" dirty="0" smtClean="0"/>
              <a:t>Would affect Balancing Account</a:t>
            </a:r>
          </a:p>
          <a:p>
            <a:pPr lvl="2"/>
            <a:r>
              <a:rPr lang="en-US" sz="1600" dirty="0" smtClean="0"/>
              <a:t>Gaming opportunities exist</a:t>
            </a:r>
            <a:endParaRPr lang="en-US" sz="1500" dirty="0" smtClean="0"/>
          </a:p>
          <a:p>
            <a:pPr lvl="2"/>
            <a:r>
              <a:rPr lang="en-US" sz="1600" dirty="0" smtClean="0"/>
              <a:t>Requires NPRR and integrated system changes</a:t>
            </a:r>
          </a:p>
          <a:p>
            <a:pPr lvl="1"/>
            <a:endParaRPr lang="en-US" sz="1800" dirty="0" smtClean="0"/>
          </a:p>
          <a:p>
            <a:pPr lvl="1">
              <a:lnSpc>
                <a:spcPct val="150000"/>
              </a:lnSpc>
            </a:pPr>
            <a:endParaRPr lang="en-US" sz="18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523875" y="3962400"/>
          <a:ext cx="8277225" cy="1751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9075"/>
                <a:gridCol w="2759075"/>
                <a:gridCol w="2759075"/>
              </a:tblGrid>
              <a:tr h="30733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CRR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DAM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RT</a:t>
                      </a:r>
                      <a:endParaRPr lang="en-US" sz="1400" dirty="0"/>
                    </a:p>
                  </a:txBody>
                  <a:tcPr/>
                </a:tc>
              </a:tr>
              <a:tr h="47279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CRR</a:t>
                      </a:r>
                      <a:r>
                        <a:rPr lang="en-US" sz="1200" baseline="0" dirty="0" smtClean="0"/>
                        <a:t> charged at optimization price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CRR settles on SPP</a:t>
                      </a:r>
                      <a:r>
                        <a:rPr lang="en-US" sz="1200" baseline="0" dirty="0" smtClean="0"/>
                        <a:t> difference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PTP pays</a:t>
                      </a:r>
                      <a:r>
                        <a:rPr lang="en-US" sz="1200" baseline="0" dirty="0" smtClean="0"/>
                        <a:t> optimization price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PTP settles on SPP difference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</a:tr>
              <a:tr h="513875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i="1" dirty="0" smtClean="0"/>
                        <a:t>Over/under</a:t>
                      </a:r>
                      <a:r>
                        <a:rPr lang="en-US" sz="1200" i="1" baseline="0" dirty="0" smtClean="0"/>
                        <a:t> goes to Balancing Account</a:t>
                      </a:r>
                      <a:endParaRPr lang="en-US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i="1" dirty="0" smtClean="0"/>
                        <a:t>Over/under goes to RT Rev. Neutrality Allocation</a:t>
                      </a:r>
                      <a:endParaRPr lang="en-US" sz="1200" i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9558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Other </a:t>
            </a:r>
            <a:r>
              <a:rPr lang="en-US" dirty="0"/>
              <a:t>Related</a:t>
            </a:r>
            <a:r>
              <a:rPr lang="en-US" b="1" dirty="0" smtClean="0">
                <a:solidFill>
                  <a:schemeClr val="accent1"/>
                </a:solidFill>
              </a:rPr>
              <a:t> Issues 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915400" cy="4876800"/>
          </a:xfrm>
        </p:spPr>
        <p:txBody>
          <a:bodyPr/>
          <a:lstStyle/>
          <a:p>
            <a:r>
              <a:rPr lang="en-US" sz="2000" dirty="0"/>
              <a:t>A concern has been raised about </a:t>
            </a:r>
            <a:r>
              <a:rPr lang="en-US" sz="2000" b="1" dirty="0">
                <a:solidFill>
                  <a:srgbClr val="FF0000"/>
                </a:solidFill>
              </a:rPr>
              <a:t>explicit G-1 contingencies</a:t>
            </a:r>
          </a:p>
          <a:p>
            <a:pPr lvl="1"/>
            <a:r>
              <a:rPr lang="en-US" sz="2000" dirty="0"/>
              <a:t>This issue is different from the PTP implementation concern in that the contingencies causing the PTP implementation concern are </a:t>
            </a:r>
            <a:endParaRPr lang="en-US" sz="2000" dirty="0" smtClean="0"/>
          </a:p>
          <a:p>
            <a:pPr lvl="2"/>
            <a:r>
              <a:rPr lang="en-US" sz="2000" dirty="0" smtClean="0"/>
              <a:t>Transmission contingencies which outage a Resource Node as well and hence no concern with difference in optimization price and RN SPP </a:t>
            </a:r>
          </a:p>
          <a:p>
            <a:pPr lvl="2"/>
            <a:r>
              <a:rPr lang="en-US" sz="2000" dirty="0"/>
              <a:t>C</a:t>
            </a:r>
            <a:r>
              <a:rPr lang="en-US" sz="2000" dirty="0" smtClean="0"/>
              <a:t>onsistently </a:t>
            </a:r>
            <a:r>
              <a:rPr lang="en-US" sz="2000" dirty="0"/>
              <a:t>modeled across CRR/DAM/RT and hence there are no systemic uplift </a:t>
            </a:r>
            <a:r>
              <a:rPr lang="en-US" sz="2000" dirty="0"/>
              <a:t>possibilities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There is further discussion needed about explicit G-1 contingencies in Real-Time causing potential overselling but </a:t>
            </a:r>
            <a:r>
              <a:rPr lang="en-US" sz="2000" b="1" dirty="0" smtClean="0">
                <a:solidFill>
                  <a:srgbClr val="FF0000"/>
                </a:solidFill>
              </a:rPr>
              <a:t>this is </a:t>
            </a:r>
            <a:r>
              <a:rPr lang="en-US" sz="2000" b="1" dirty="0">
                <a:solidFill>
                  <a:srgbClr val="FF0000"/>
                </a:solidFill>
              </a:rPr>
              <a:t>a different </a:t>
            </a:r>
            <a:r>
              <a:rPr lang="en-US" sz="2000" b="1" dirty="0" smtClean="0">
                <a:solidFill>
                  <a:srgbClr val="FF0000"/>
                </a:solidFill>
              </a:rPr>
              <a:t>issue which could be addressed later</a:t>
            </a:r>
            <a:r>
              <a:rPr lang="en-US" sz="2000" b="1" dirty="0" smtClean="0">
                <a:solidFill>
                  <a:srgbClr val="FF0000"/>
                </a:solidFill>
              </a:rPr>
              <a:t>.</a:t>
            </a:r>
          </a:p>
          <a:p>
            <a:pPr lvl="1"/>
            <a:endParaRPr lang="en-US" sz="2000" b="1" dirty="0">
              <a:solidFill>
                <a:srgbClr val="FF0000"/>
              </a:solidFill>
            </a:endParaRPr>
          </a:p>
          <a:p>
            <a:pPr lvl="1"/>
            <a:endParaRPr lang="en-US" sz="2000" b="1" dirty="0">
              <a:solidFill>
                <a:srgbClr val="FF0000"/>
              </a:solidFill>
            </a:endParaRPr>
          </a:p>
          <a:p>
            <a:pPr lvl="1"/>
            <a:endParaRPr lang="en-US" sz="2000" dirty="0"/>
          </a:p>
          <a:p>
            <a:pPr lvl="1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18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Clarification Needed for NPRR827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181600"/>
          </a:xfrm>
        </p:spPr>
        <p:txBody>
          <a:bodyPr/>
          <a:lstStyle/>
          <a:p>
            <a:r>
              <a:rPr lang="en-US" sz="2000" dirty="0">
                <a:solidFill>
                  <a:srgbClr val="FF0000"/>
                </a:solidFill>
              </a:rPr>
              <a:t>Key to determine implementation </a:t>
            </a:r>
            <a:r>
              <a:rPr lang="en-US" sz="2000" dirty="0"/>
              <a:t>to determine the exact </a:t>
            </a:r>
            <a:r>
              <a:rPr lang="en-US" sz="2000" dirty="0" smtClean="0"/>
              <a:t>language</a:t>
            </a:r>
          </a:p>
          <a:p>
            <a:endParaRPr lang="en-US" sz="1000" dirty="0"/>
          </a:p>
          <a:p>
            <a:r>
              <a:rPr lang="en-US" sz="2000" dirty="0" smtClean="0"/>
              <a:t>Implementation options discussed-</a:t>
            </a:r>
          </a:p>
          <a:p>
            <a:endParaRPr lang="en-US" sz="800" dirty="0"/>
          </a:p>
          <a:p>
            <a:pPr lvl="1"/>
            <a:r>
              <a:rPr lang="en-US" sz="2000" b="1" dirty="0"/>
              <a:t>Zero out awards </a:t>
            </a:r>
            <a:r>
              <a:rPr lang="en-US" sz="2000" dirty="0"/>
              <a:t>which are affected</a:t>
            </a:r>
          </a:p>
          <a:p>
            <a:pPr lvl="2"/>
            <a:r>
              <a:rPr lang="en-US" sz="1800" dirty="0">
                <a:solidFill>
                  <a:srgbClr val="FF0000"/>
                </a:solidFill>
              </a:rPr>
              <a:t>Could remove hedging opportunities </a:t>
            </a:r>
            <a:r>
              <a:rPr lang="en-US" sz="1800" dirty="0"/>
              <a:t>for other constraints and therefore cannot be a long-term solution: this is not a base case issue, it is post contingency for one constraint</a:t>
            </a:r>
          </a:p>
          <a:p>
            <a:pPr lvl="2"/>
            <a:r>
              <a:rPr lang="en-US" sz="1800" dirty="0">
                <a:solidFill>
                  <a:srgbClr val="FF0000"/>
                </a:solidFill>
              </a:rPr>
              <a:t>Can cause shortfall </a:t>
            </a:r>
            <a:r>
              <a:rPr lang="en-US" sz="1800" dirty="0"/>
              <a:t>because removed PTP bids could be providing counter flow</a:t>
            </a:r>
          </a:p>
          <a:p>
            <a:pPr lvl="2"/>
            <a:endParaRPr lang="en-US" sz="900" dirty="0"/>
          </a:p>
          <a:p>
            <a:pPr lvl="1"/>
            <a:r>
              <a:rPr lang="en-US" sz="2000" b="1" dirty="0"/>
              <a:t>Settle at the optimization price</a:t>
            </a:r>
          </a:p>
          <a:p>
            <a:pPr lvl="2"/>
            <a:r>
              <a:rPr lang="en-US" sz="1800" dirty="0">
                <a:solidFill>
                  <a:srgbClr val="FF0000"/>
                </a:solidFill>
              </a:rPr>
              <a:t>Concerns with gaming</a:t>
            </a:r>
          </a:p>
          <a:p>
            <a:pPr lvl="2"/>
            <a:r>
              <a:rPr lang="en-US" sz="1800" dirty="0"/>
              <a:t>Will not be able to implement manually</a:t>
            </a:r>
          </a:p>
          <a:p>
            <a:pPr lvl="2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88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Alternative Language for NPRR827</a:t>
            </a:r>
            <a:r>
              <a:rPr lang="en-US" dirty="0"/>
              <a:t/>
            </a:r>
            <a:br>
              <a:rPr lang="en-US" dirty="0"/>
            </a:b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838200"/>
            <a:ext cx="8724900" cy="5181600"/>
          </a:xfrm>
        </p:spPr>
        <p:txBody>
          <a:bodyPr/>
          <a:lstStyle/>
          <a:p>
            <a:r>
              <a:rPr lang="en-US" sz="2000" dirty="0" smtClean="0"/>
              <a:t>Other long term implementation options discussed</a:t>
            </a:r>
          </a:p>
          <a:p>
            <a:endParaRPr lang="en-US" sz="800" dirty="0" smtClean="0"/>
          </a:p>
          <a:p>
            <a:pPr lvl="1"/>
            <a:r>
              <a:rPr lang="en-US" sz="2000" b="1" dirty="0" smtClean="0"/>
              <a:t>Removing </a:t>
            </a:r>
            <a:r>
              <a:rPr lang="en-US" sz="2000" b="1" dirty="0"/>
              <a:t>the contingencies </a:t>
            </a:r>
            <a:endParaRPr lang="en-US" sz="2000" b="1" dirty="0" smtClean="0"/>
          </a:p>
          <a:p>
            <a:pPr lvl="2"/>
            <a:r>
              <a:rPr lang="en-US" sz="2000" dirty="0"/>
              <a:t>Need </a:t>
            </a:r>
            <a:r>
              <a:rPr lang="en-US" sz="2000" dirty="0"/>
              <a:t>to be </a:t>
            </a:r>
            <a:r>
              <a:rPr lang="en-US" sz="2000" dirty="0"/>
              <a:t>evaluated </a:t>
            </a:r>
            <a:r>
              <a:rPr lang="en-US" sz="2000" dirty="0" smtClean="0"/>
              <a:t>for reliability</a:t>
            </a:r>
            <a:endParaRPr lang="en-US" sz="2000" dirty="0"/>
          </a:p>
          <a:p>
            <a:pPr lvl="2"/>
            <a:r>
              <a:rPr lang="en-US" sz="2000" dirty="0"/>
              <a:t>Removing from SCED/DAM/CRR and do Out of Market action</a:t>
            </a:r>
          </a:p>
          <a:p>
            <a:pPr lvl="3"/>
            <a:r>
              <a:rPr lang="en-US" sz="1800" dirty="0"/>
              <a:t>Not a preferred option by ERCOT operations</a:t>
            </a:r>
          </a:p>
          <a:p>
            <a:pPr lvl="3"/>
            <a:r>
              <a:rPr lang="en-US" sz="1800" dirty="0"/>
              <a:t>Requires </a:t>
            </a:r>
            <a:r>
              <a:rPr lang="en-US" sz="1800" dirty="0">
                <a:solidFill>
                  <a:srgbClr val="FF0000"/>
                </a:solidFill>
              </a:rPr>
              <a:t>extensive system changes</a:t>
            </a:r>
            <a:r>
              <a:rPr lang="en-US" sz="1800" dirty="0"/>
              <a:t> and testing</a:t>
            </a:r>
          </a:p>
          <a:p>
            <a:pPr lvl="3"/>
            <a:r>
              <a:rPr lang="en-US" sz="1800" dirty="0">
                <a:solidFill>
                  <a:srgbClr val="FF0000"/>
                </a:solidFill>
              </a:rPr>
              <a:t>Increases out of market actions</a:t>
            </a:r>
          </a:p>
          <a:p>
            <a:pPr lvl="3"/>
            <a:r>
              <a:rPr lang="en-US" sz="1800" dirty="0">
                <a:solidFill>
                  <a:srgbClr val="FF0000"/>
                </a:solidFill>
              </a:rPr>
              <a:t>Cause Uplift </a:t>
            </a:r>
          </a:p>
          <a:p>
            <a:pPr lvl="2"/>
            <a:r>
              <a:rPr lang="en-US" sz="2000" dirty="0"/>
              <a:t>Removing from just DAM/CRR and keeping in SCED</a:t>
            </a:r>
          </a:p>
          <a:p>
            <a:pPr lvl="3"/>
            <a:r>
              <a:rPr lang="en-US" sz="1800" dirty="0"/>
              <a:t>would </a:t>
            </a:r>
            <a:r>
              <a:rPr lang="en-US" sz="1800" dirty="0">
                <a:solidFill>
                  <a:srgbClr val="FF0000"/>
                </a:solidFill>
              </a:rPr>
              <a:t>cause overselling </a:t>
            </a:r>
            <a:r>
              <a:rPr lang="en-US" sz="1800" dirty="0"/>
              <a:t>and revenue neutrality </a:t>
            </a:r>
            <a:r>
              <a:rPr lang="en-US" sz="1800" dirty="0" smtClean="0"/>
              <a:t>charges</a:t>
            </a:r>
          </a:p>
          <a:p>
            <a:pPr lvl="3"/>
            <a:endParaRPr lang="en-US" sz="800" dirty="0"/>
          </a:p>
          <a:p>
            <a:pPr lvl="1"/>
            <a:r>
              <a:rPr lang="en-US" sz="2000" b="1" dirty="0" smtClean="0"/>
              <a:t>ERCOT </a:t>
            </a:r>
            <a:r>
              <a:rPr lang="en-US" sz="2000" b="1" dirty="0" smtClean="0"/>
              <a:t>proposed optimization change</a:t>
            </a:r>
          </a:p>
          <a:p>
            <a:pPr lvl="2"/>
            <a:r>
              <a:rPr lang="en-US" sz="1800" b="1" dirty="0" smtClean="0"/>
              <a:t>Language change needed </a:t>
            </a:r>
            <a:r>
              <a:rPr lang="en-US" sz="1800" dirty="0"/>
              <a:t>- </a:t>
            </a:r>
            <a:r>
              <a:rPr lang="en-US" altLang="en-US" sz="1800" dirty="0"/>
              <a:t>PTP Obligation bids shall not be awarded where the DAM clearing price for the PTP Obligation is greater than the PTP Obligation bid </a:t>
            </a:r>
            <a:r>
              <a:rPr lang="en-US" altLang="en-US" sz="1800" dirty="0"/>
              <a:t>price </a:t>
            </a:r>
            <a:r>
              <a:rPr lang="en-US" altLang="en-US" sz="1800" dirty="0">
                <a:solidFill>
                  <a:srgbClr val="FF0000"/>
                </a:solidFill>
              </a:rPr>
              <a:t>within a small threshold</a:t>
            </a:r>
            <a:r>
              <a:rPr lang="en-US" altLang="en-US" sz="1800" dirty="0"/>
              <a:t>.</a:t>
            </a:r>
            <a:endParaRPr lang="en-US" altLang="en-US" sz="18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74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Merits of ERCOT option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98490"/>
            <a:ext cx="8534400" cy="4876800"/>
          </a:xfrm>
        </p:spPr>
        <p:txBody>
          <a:bodyPr/>
          <a:lstStyle/>
          <a:p>
            <a:r>
              <a:rPr lang="en-US" sz="2000" dirty="0"/>
              <a:t>Contingencies that </a:t>
            </a:r>
            <a:r>
              <a:rPr lang="en-US" sz="2000" dirty="0"/>
              <a:t>cause PTP implementation concern </a:t>
            </a:r>
            <a:endParaRPr lang="en-US" sz="2000" dirty="0" smtClean="0"/>
          </a:p>
          <a:p>
            <a:pPr lvl="1"/>
            <a:r>
              <a:rPr lang="en-US" sz="1800" dirty="0"/>
              <a:t>M</a:t>
            </a:r>
            <a:r>
              <a:rPr lang="en-US" sz="1800" dirty="0"/>
              <a:t>ust </a:t>
            </a:r>
            <a:r>
              <a:rPr lang="en-US" sz="1800" dirty="0"/>
              <a:t>be </a:t>
            </a:r>
            <a:r>
              <a:rPr lang="en-US" sz="1800" dirty="0">
                <a:solidFill>
                  <a:srgbClr val="FF0000"/>
                </a:solidFill>
              </a:rPr>
              <a:t>considered for reliability </a:t>
            </a:r>
            <a:r>
              <a:rPr lang="en-US" sz="1800" dirty="0"/>
              <a:t>in </a:t>
            </a:r>
            <a:r>
              <a:rPr lang="en-US" sz="1800" dirty="0"/>
              <a:t>Real-Time to ensure there are no transmission equipment violations. </a:t>
            </a:r>
            <a:endParaRPr lang="en-US" sz="1800" dirty="0" smtClean="0"/>
          </a:p>
          <a:p>
            <a:pPr lvl="1"/>
            <a:r>
              <a:rPr lang="en-US" sz="1800" dirty="0" smtClean="0"/>
              <a:t>Must be </a:t>
            </a:r>
            <a:r>
              <a:rPr lang="en-US" sz="1800" dirty="0" smtClean="0">
                <a:solidFill>
                  <a:srgbClr val="FF0000"/>
                </a:solidFill>
              </a:rPr>
              <a:t>in SCED to avoid Uplift from Out of market actions</a:t>
            </a:r>
          </a:p>
          <a:p>
            <a:pPr lvl="1"/>
            <a:r>
              <a:rPr lang="en-US" sz="1800" dirty="0" smtClean="0"/>
              <a:t>Hence </a:t>
            </a:r>
            <a:r>
              <a:rPr lang="en-US" sz="1800" dirty="0" smtClean="0"/>
              <a:t>must be </a:t>
            </a:r>
            <a:r>
              <a:rPr lang="en-US" sz="1800" dirty="0" smtClean="0">
                <a:solidFill>
                  <a:srgbClr val="FF0000"/>
                </a:solidFill>
              </a:rPr>
              <a:t>consider in DAM </a:t>
            </a:r>
            <a:r>
              <a:rPr lang="en-US" sz="1800" dirty="0">
                <a:solidFill>
                  <a:srgbClr val="FF0000"/>
                </a:solidFill>
              </a:rPr>
              <a:t>to ensure consistency </a:t>
            </a:r>
            <a:r>
              <a:rPr lang="en-US" sz="1800" dirty="0"/>
              <a:t>and maintain revenue neutrality</a:t>
            </a:r>
            <a:r>
              <a:rPr lang="en-US" sz="1800" dirty="0" smtClean="0"/>
              <a:t>.</a:t>
            </a:r>
          </a:p>
          <a:p>
            <a:pPr lvl="1"/>
            <a:endParaRPr lang="en-US" sz="800" dirty="0"/>
          </a:p>
          <a:p>
            <a:r>
              <a:rPr lang="en-US" sz="2000" dirty="0" smtClean="0"/>
              <a:t>To </a:t>
            </a:r>
            <a:r>
              <a:rPr lang="en-US" sz="2000" dirty="0"/>
              <a:t>maintain power balance in the post-contingency power </a:t>
            </a:r>
            <a:r>
              <a:rPr lang="en-US" sz="2000" dirty="0" smtClean="0"/>
              <a:t>flow, DAM </a:t>
            </a:r>
            <a:r>
              <a:rPr lang="en-US" sz="2000" dirty="0" smtClean="0"/>
              <a:t>optimization </a:t>
            </a:r>
            <a:r>
              <a:rPr lang="en-US" sz="2000" dirty="0" smtClean="0"/>
              <a:t>will be changed to </a:t>
            </a:r>
            <a:r>
              <a:rPr lang="en-US" sz="2000" dirty="0" smtClean="0"/>
              <a:t>distribute </a:t>
            </a:r>
            <a:r>
              <a:rPr lang="en-US" sz="2000" dirty="0"/>
              <a:t>the PTP MW from the disconnected Settlement Point to all the other connected generators</a:t>
            </a:r>
          </a:p>
          <a:p>
            <a:pPr lvl="1"/>
            <a:r>
              <a:rPr lang="en-US" sz="1800" dirty="0"/>
              <a:t>Would make </a:t>
            </a:r>
            <a:r>
              <a:rPr lang="en-US" sz="1800" dirty="0">
                <a:solidFill>
                  <a:srgbClr val="FF0000"/>
                </a:solidFill>
              </a:rPr>
              <a:t>optimization </a:t>
            </a:r>
            <a:r>
              <a:rPr lang="en-US" sz="1800" dirty="0" smtClean="0">
                <a:solidFill>
                  <a:srgbClr val="FF0000"/>
                </a:solidFill>
              </a:rPr>
              <a:t>price and </a:t>
            </a:r>
            <a:r>
              <a:rPr lang="en-US" sz="1800" dirty="0">
                <a:solidFill>
                  <a:srgbClr val="FF0000"/>
                </a:solidFill>
              </a:rPr>
              <a:t>settlement price consistent</a:t>
            </a:r>
            <a:r>
              <a:rPr lang="en-US" sz="1800" dirty="0"/>
              <a:t> within a small </a:t>
            </a:r>
            <a:r>
              <a:rPr lang="en-US" sz="1800" dirty="0" smtClean="0"/>
              <a:t>tolerance</a:t>
            </a:r>
            <a:endParaRPr lang="en-US" sz="1800" dirty="0"/>
          </a:p>
          <a:p>
            <a:pPr lvl="1"/>
            <a:r>
              <a:rPr lang="en-US" sz="1800" dirty="0"/>
              <a:t>The post contingency flows </a:t>
            </a:r>
            <a:r>
              <a:rPr lang="en-US" sz="1800" dirty="0" smtClean="0"/>
              <a:t>based </a:t>
            </a:r>
            <a:r>
              <a:rPr lang="en-US" sz="1800" dirty="0" smtClean="0"/>
              <a:t>on </a:t>
            </a:r>
            <a:r>
              <a:rPr lang="en-US" sz="1800" dirty="0" smtClean="0"/>
              <a:t>simulated governor response</a:t>
            </a:r>
          </a:p>
          <a:p>
            <a:pPr lvl="1"/>
            <a:r>
              <a:rPr lang="en-US" sz="1800" dirty="0" smtClean="0"/>
              <a:t>ERCOT design calculates prices based on pre-contingency dispatching of resources to meet post contingency overloads. </a:t>
            </a:r>
          </a:p>
          <a:p>
            <a:pPr lvl="1"/>
            <a:r>
              <a:rPr lang="en-US" sz="1800" dirty="0"/>
              <a:t>Contingencies that cause PTP implementation concern </a:t>
            </a:r>
            <a:r>
              <a:rPr lang="en-US" sz="1800" dirty="0" smtClean="0"/>
              <a:t>are considered the same and hence are not over constraining </a:t>
            </a:r>
          </a:p>
          <a:p>
            <a:pPr lvl="1"/>
            <a:r>
              <a:rPr lang="en-US" sz="1800" dirty="0" smtClean="0"/>
              <a:t>Similar </a:t>
            </a:r>
            <a:r>
              <a:rPr lang="en-US" sz="1800" dirty="0" smtClean="0"/>
              <a:t>to implementation by other ISOs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3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649" y="2438400"/>
            <a:ext cx="8534400" cy="3352800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2800" b="1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Appendix</a:t>
            </a:r>
            <a:endParaRPr lang="en-US" sz="2800" b="1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400" dirty="0" smtClean="0"/>
          </a:p>
          <a:p>
            <a:pPr marL="0" indent="0">
              <a:lnSpc>
                <a:spcPct val="150000"/>
              </a:lnSpc>
              <a:buNone/>
            </a:pPr>
            <a:endParaRPr lang="en-US" sz="20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90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839200" cy="5052221"/>
          </a:xfrm>
        </p:spPr>
        <p:txBody>
          <a:bodyPr/>
          <a:lstStyle/>
          <a:p>
            <a:r>
              <a:rPr lang="en-US" sz="2400" dirty="0" smtClean="0"/>
              <a:t>A PTP is modeled as a simultaneous injection and withdrawal – a linked bid and offer</a:t>
            </a:r>
          </a:p>
          <a:p>
            <a:endParaRPr lang="en-US" sz="2400" dirty="0" smtClean="0"/>
          </a:p>
          <a:p>
            <a:r>
              <a:rPr lang="en-US" sz="2400" dirty="0" smtClean="0"/>
              <a:t>Clearing </a:t>
            </a:r>
            <a:r>
              <a:rPr lang="en-US" sz="2400" dirty="0"/>
              <a:t>price and </a:t>
            </a:r>
            <a:r>
              <a:rPr lang="en-US" sz="2400" dirty="0" smtClean="0"/>
              <a:t>SPP </a:t>
            </a:r>
            <a:r>
              <a:rPr lang="en-US" sz="2400" dirty="0"/>
              <a:t>difference </a:t>
            </a:r>
            <a:r>
              <a:rPr lang="en-US" sz="2400" dirty="0" smtClean="0"/>
              <a:t>diverge when</a:t>
            </a:r>
            <a:endParaRPr lang="en-US" sz="2400" dirty="0"/>
          </a:p>
          <a:p>
            <a:pPr lvl="1"/>
            <a:r>
              <a:rPr lang="en-US" sz="2200" dirty="0" smtClean="0"/>
              <a:t>Under a contingency a settlement point associated with either the PTP’ sink or source </a:t>
            </a:r>
            <a:r>
              <a:rPr lang="en-US" sz="2200" dirty="0"/>
              <a:t>is disconnected </a:t>
            </a:r>
            <a:endParaRPr lang="en-US" sz="2200" dirty="0" smtClean="0"/>
          </a:p>
          <a:p>
            <a:pPr lvl="1"/>
            <a:r>
              <a:rPr lang="en-US" sz="2200" dirty="0" smtClean="0"/>
              <a:t>A constraint becomes violated/binding under the contingency</a:t>
            </a:r>
          </a:p>
          <a:p>
            <a:pPr lvl="1"/>
            <a:r>
              <a:rPr lang="en-US" sz="2200" dirty="0" smtClean="0"/>
              <a:t>The shift factor for the connected settlement point is non-trivial</a:t>
            </a:r>
          </a:p>
          <a:p>
            <a:pPr lvl="1"/>
            <a:r>
              <a:rPr lang="en-US" sz="2200" dirty="0" smtClean="0"/>
              <a:t>The constraint remains binding for the final DAM solution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02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Modeling DAM PTPs in Contingency Analysis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1054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Under contingency analysis a contingency disconnects one of the source/sink settlement points 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endParaRPr lang="en-US" sz="20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endParaRPr lang="en-US" sz="20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0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endParaRPr lang="en-US" sz="20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In order to keep post-contingency power balance, any </a:t>
            </a:r>
            <a:r>
              <a:rPr lang="en-US" sz="2000" dirty="0"/>
              <a:t>PTP </a:t>
            </a:r>
            <a:r>
              <a:rPr lang="en-US" sz="2000" dirty="0" smtClean="0"/>
              <a:t>containing a </a:t>
            </a:r>
            <a:r>
              <a:rPr lang="en-US" sz="2000" dirty="0"/>
              <a:t>disconnected settlement point will be </a:t>
            </a:r>
            <a:r>
              <a:rPr lang="en-US" sz="2000" dirty="0" smtClean="0"/>
              <a:t>ignored in </a:t>
            </a:r>
            <a:r>
              <a:rPr lang="en-US" sz="2000" smtClean="0"/>
              <a:t>the post-contingency power </a:t>
            </a:r>
            <a:r>
              <a:rPr lang="en-US" sz="2000" dirty="0" smtClean="0"/>
              <a:t>flow.</a:t>
            </a:r>
            <a:endParaRPr lang="en-US" sz="2000" dirty="0"/>
          </a:p>
          <a:p>
            <a:pPr marL="0" indent="0">
              <a:lnSpc>
                <a:spcPct val="150000"/>
              </a:lnSpc>
              <a:buNone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0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smtClean="0"/>
              <a:t>  </a:t>
            </a:r>
            <a:endParaRPr lang="en-US" sz="20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981200" y="3657600"/>
            <a:ext cx="480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2514600" y="3505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791200" y="3505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1752600" y="3581400"/>
            <a:ext cx="2286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629400" y="3581400"/>
            <a:ext cx="2286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Down Arrow 10"/>
          <p:cNvSpPr/>
          <p:nvPr/>
        </p:nvSpPr>
        <p:spPr>
          <a:xfrm>
            <a:off x="1828800" y="3162300"/>
            <a:ext cx="762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Down Arrow 11"/>
          <p:cNvSpPr/>
          <p:nvPr/>
        </p:nvSpPr>
        <p:spPr>
          <a:xfrm>
            <a:off x="6715125" y="3810000"/>
            <a:ext cx="762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895600" y="2450069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PTP</a:t>
            </a:r>
            <a:r>
              <a:rPr lang="en-US" sz="1100" dirty="0" err="1" smtClean="0"/>
              <a:t>source</a:t>
            </a:r>
            <a:r>
              <a:rPr lang="en-US" dirty="0" smtClean="0"/>
              <a:t>		 </a:t>
            </a:r>
            <a:r>
              <a:rPr lang="en-US" dirty="0" err="1" smtClean="0"/>
              <a:t>PTP</a:t>
            </a:r>
            <a:r>
              <a:rPr lang="en-US" sz="1100" dirty="0" err="1" smtClean="0"/>
              <a:t>sink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4" name="Right Arrow 13"/>
          <p:cNvSpPr/>
          <p:nvPr/>
        </p:nvSpPr>
        <p:spPr>
          <a:xfrm>
            <a:off x="3962400" y="2561451"/>
            <a:ext cx="762000" cy="1465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2362200" y="3314700"/>
            <a:ext cx="609600" cy="6477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2362200" y="3276601"/>
            <a:ext cx="609600" cy="6857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844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Clearing Price for PTP with source </a:t>
            </a:r>
            <a:r>
              <a:rPr lang="en-US" dirty="0" smtClean="0"/>
              <a:t>disconnected in a contingency</a:t>
            </a:r>
            <a:endParaRPr lang="en-US" b="1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1175998"/>
                <a:ext cx="8915400" cy="5029200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800" dirty="0" smtClean="0"/>
                  <a:t>The clearing (optimization) price for PTPs would be: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sz="1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𝑃𝑇𝑃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𝑠𝑖𝑛𝑘</m:t>
                        </m:r>
                        <m:r>
                          <a:rPr lang="en-US" sz="1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𝑠𝑜𝑢𝑟𝑐𝑒</m:t>
                        </m:r>
                      </m:sub>
                      <m:sup>
                        <m:r>
                          <a:rPr lang="en-US" sz="1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𝑜𝑝𝑡𝑖𝑚𝑖𝑧𝑎𝑡𝑖𝑜𝑛</m:t>
                        </m:r>
                      </m:sup>
                    </m:sSubSup>
                    <m:r>
                      <a:rPr lang="en-US" sz="1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1800" b="0" i="1" dirty="0" smtClean="0">
                    <a:solidFill>
                      <a:schemeClr val="tx2"/>
                    </a:solidFill>
                    <a:latin typeface="Cambria Math" panose="02040503050406030204" pitchFamily="18" charset="0"/>
                  </a:rPr>
                  <a:t>Lambda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−∑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𝑆𝐹𝑠𝑖𝑛𝑘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𝑆𝑃𝑐𝑜𝑛𝑠𝑡𝑟𝑎𝑖𝑛𝑡</m:t>
                    </m:r>
                  </m:oMath>
                </a14:m>
                <a:r>
                  <a:rPr lang="en-US" sz="1800" dirty="0" smtClean="0"/>
                  <a:t> – </a:t>
                </a:r>
                <a:br>
                  <a:rPr lang="en-US" sz="1800" dirty="0" smtClean="0"/>
                </a:br>
                <a:r>
                  <a:rPr lang="en-US" sz="1800" dirty="0" smtClean="0"/>
                  <a:t>			(</a:t>
                </a:r>
                <a:r>
                  <a:rPr lang="en-US" sz="1800" i="1" dirty="0">
                    <a:latin typeface="Cambria Math" panose="02040503050406030204" pitchFamily="18" charset="0"/>
                  </a:rPr>
                  <a:t>Lambda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−∑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𝑆𝐹𝑠𝑜𝑢𝑟𝑐𝑒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𝑆𝑃𝑐𝑜𝑛𝑠𝑡𝑟𝑎𝑖𝑛𝑡</m:t>
                    </m:r>
                  </m:oMath>
                </a14:m>
                <a:r>
                  <a:rPr lang="en-US" sz="1800" dirty="0"/>
                  <a:t> </a:t>
                </a:r>
                <a:r>
                  <a:rPr lang="en-US" sz="1800" dirty="0" smtClean="0"/>
                  <a:t>)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800" dirty="0" smtClean="0"/>
                  <a:t>		=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∑</m:t>
                    </m:r>
                    <m:r>
                      <a:rPr lang="en-US" sz="1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𝑆𝐹𝑠𝑜𝑢𝑟𝑐𝑒</m:t>
                    </m:r>
                    <m:r>
                      <a:rPr lang="en-US" sz="1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sz="1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𝑆𝑃𝑐𝑜𝑛𝑠𝑡𝑟𝑎𝑖𝑛𝑡</m:t>
                    </m:r>
                    <m:r>
                      <a:rPr lang="en-US" sz="1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−∑</m:t>
                    </m:r>
                    <m:r>
                      <a:rPr lang="en-US" sz="1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𝑆𝐹𝑠𝑖𝑛𝑘</m:t>
                    </m:r>
                    <m:r>
                      <a:rPr lang="en-US" sz="1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sz="1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𝑆𝑃𝑐𝑜𝑛𝑠𝑡𝑟𝑎𝑖𝑛𝑡</m:t>
                    </m:r>
                  </m:oMath>
                </a14:m>
                <a:endParaRPr lang="en-US" sz="1800" b="0" dirty="0" smtClean="0">
                  <a:solidFill>
                    <a:schemeClr val="tx2"/>
                  </a:solidFill>
                </a:endParaRPr>
              </a:p>
              <a:p>
                <a:pPr marL="400050" lvl="1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𝑆𝐹</m:t>
                    </m:r>
                  </m:oMath>
                </a14:m>
                <a:r>
                  <a:rPr lang="en-US" sz="1200" b="0" dirty="0" smtClean="0">
                    <a:solidFill>
                      <a:schemeClr val="tx2"/>
                    </a:solidFill>
                  </a:rPr>
                  <a:t>=shift factor</a:t>
                </a:r>
              </a:p>
              <a:p>
                <a:pPr marL="400050" lvl="1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𝑆𝑃</m:t>
                    </m:r>
                  </m:oMath>
                </a14:m>
                <a:r>
                  <a:rPr lang="en-US" sz="1200" dirty="0" smtClean="0"/>
                  <a:t>=shadow price of constraint</a:t>
                </a:r>
              </a:p>
              <a:p>
                <a:pPr marL="0" indent="0">
                  <a:buNone/>
                </a:pPr>
                <a:endParaRPr lang="en-US" sz="1800" b="0" dirty="0" smtClean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:r>
                  <a:rPr lang="en-US" sz="1800" b="0" dirty="0" smtClean="0">
                    <a:solidFill>
                      <a:schemeClr val="tx2"/>
                    </a:solidFill>
                  </a:rPr>
                  <a:t>If we have three constraints, but the second contingency constraint disconnects the source of the PTP, then the clearing (optimization) price of the PTP would be: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𝑃𝑇𝑃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𝑠𝑖𝑛𝑘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𝑠𝑜𝑢𝑟𝑐𝑒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𝑜𝑝𝑡𝑖𝑚𝑖𝑧𝑎𝑡𝑖𝑜𝑛</m:t>
                          </m:r>
                        </m:sup>
                      </m:sSubSup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𝑆𝐹</m:t>
                          </m:r>
                        </m:e>
                        <m:sub>
                          <m: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𝑠𝑜</m:t>
                          </m:r>
                        </m:sub>
                        <m:sup>
                          <m: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1+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𝑆𝐹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𝑠𝑜</m:t>
                          </m:r>
                        </m:sub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bSup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3−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𝑆𝐹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1−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𝑆𝐹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bSup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sz="1800" b="0" dirty="0" smtClean="0">
                  <a:solidFill>
                    <a:schemeClr val="tx2"/>
                  </a:solidFill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US" sz="1400" dirty="0" smtClean="0"/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400" dirty="0" smtClean="0"/>
                  <a:t>*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400" b="0" i="0" smtClean="0">
                        <a:latin typeface="Cambria Math" panose="02040503050406030204" pitchFamily="18" charset="0"/>
                      </a:rPr>
                      <m:t>Note</m:t>
                    </m:r>
                    <m:r>
                      <a:rPr lang="en-US" sz="1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1400" b="0" i="0" smtClean="0">
                        <a:latin typeface="Cambria Math" panose="02040503050406030204" pitchFamily="18" charset="0"/>
                      </a:rPr>
                      <m:t>that</m:t>
                    </m:r>
                    <m:r>
                      <a:rPr lang="en-US" sz="1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1400" b="0" i="0" smtClean="0">
                        <a:latin typeface="Cambria Math" panose="02040503050406030204" pitchFamily="18" charset="0"/>
                      </a:rPr>
                      <m:t>the</m:t>
                    </m:r>
                    <m:r>
                      <a:rPr lang="en-US" sz="1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1400" b="0" i="0" smtClean="0">
                        <a:latin typeface="Cambria Math" panose="02040503050406030204" pitchFamily="18" charset="0"/>
                      </a:rPr>
                      <m:t>term</m:t>
                    </m:r>
                    <m:r>
                      <a:rPr lang="en-US" sz="1400" b="0" i="0" smtClean="0">
                        <a:latin typeface="Cambria Math" panose="02040503050406030204" pitchFamily="18" charset="0"/>
                      </a:rPr>
                      <m:t> </m:t>
                    </m:r>
                    <m:sSubSup>
                      <m:sSub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𝑆𝐹</m:t>
                        </m:r>
                      </m:e>
                      <m:sub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𝑠𝑜</m:t>
                        </m:r>
                      </m:sub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𝑆𝑃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𝑆𝐹</m:t>
                        </m:r>
                      </m:e>
                      <m:sub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sz="1400" i="1">
                        <a:latin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𝑆𝑃</m:t>
                        </m:r>
                      </m:e>
                      <m:sub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sz="1400" dirty="0" smtClean="0">
                    <a:solidFill>
                      <a:schemeClr val="tx2"/>
                    </a:solidFill>
                  </a:rPr>
                  <a:t> does not appear as this PTP is removed for </a:t>
                </a:r>
                <a:r>
                  <a:rPr lang="en-US" sz="1400" dirty="0" smtClean="0"/>
                  <a:t>the second contingency. Also,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𝑆𝐹</m:t>
                        </m:r>
                      </m:e>
                      <m:sub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𝑠𝑜</m:t>
                        </m:r>
                      </m:sub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sz="1400" dirty="0" smtClean="0">
                    <a:solidFill>
                      <a:schemeClr val="tx2"/>
                    </a:solidFill>
                  </a:rPr>
                  <a:t>=0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US" sz="20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1175998"/>
                <a:ext cx="8915400" cy="5029200"/>
              </a:xfrm>
              <a:blipFill rotWithShape="0">
                <a:blip r:embed="rId3"/>
                <a:stretch>
                  <a:fillRect l="-616" b="-15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81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elements/1.1/"/>
    <ds:schemaRef ds:uri="http://www.w3.org/XML/1998/namespace"/>
    <ds:schemaRef ds:uri="http://schemas.openxmlformats.org/package/2006/metadata/core-properties"/>
    <ds:schemaRef ds:uri="http://purl.org/dc/dcmitype/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3B813C5-B896-4665-8CDA-23C23DD459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8289</TotalTime>
  <Words>863</Words>
  <Application>Microsoft Office PowerPoint</Application>
  <PresentationFormat>On-screen Show (4:3)</PresentationFormat>
  <Paragraphs>166</Paragraphs>
  <Slides>13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Cambria Math</vt:lpstr>
      <vt:lpstr>1_Custom Design</vt:lpstr>
      <vt:lpstr>Office Theme</vt:lpstr>
      <vt:lpstr>PowerPoint Presentation</vt:lpstr>
      <vt:lpstr>Other Related Issues </vt:lpstr>
      <vt:lpstr>Clarification Needed for NPRR827</vt:lpstr>
      <vt:lpstr>Alternative Language for NPRR827 </vt:lpstr>
      <vt:lpstr>Merits of ERCOT option</vt:lpstr>
      <vt:lpstr>PowerPoint Presentation</vt:lpstr>
      <vt:lpstr>Overview</vt:lpstr>
      <vt:lpstr>Modeling DAM PTPs in Contingency Analysis</vt:lpstr>
      <vt:lpstr>Clearing Price for PTP with source disconnected in a contingency</vt:lpstr>
      <vt:lpstr>DAM Settlement Point Price</vt:lpstr>
      <vt:lpstr>PTP settlement discrepancy when source disconnected in a contingency</vt:lpstr>
      <vt:lpstr>Possible alternatives</vt:lpstr>
      <vt:lpstr>Possible alternatives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Resmi</cp:lastModifiedBy>
  <cp:revision>197</cp:revision>
  <cp:lastPrinted>2016-01-21T20:53:15Z</cp:lastPrinted>
  <dcterms:created xsi:type="dcterms:W3CDTF">2016-01-21T15:20:31Z</dcterms:created>
  <dcterms:modified xsi:type="dcterms:W3CDTF">2017-04-13T19:05:42Z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