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78" r:id="rId8"/>
    <p:sldId id="279" r:id="rId9"/>
    <p:sldId id="280" r:id="rId10"/>
    <p:sldId id="281" r:id="rId11"/>
    <p:sldId id="27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43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7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1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495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2017 Seasonal Adjustment Factors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Mark Ruane</a:t>
            </a:r>
          </a:p>
          <a:p>
            <a:r>
              <a:rPr lang="en-US" dirty="0"/>
              <a:t>Director Settlements, Retail and Credit</a:t>
            </a:r>
          </a:p>
          <a:p>
            <a:endParaRPr lang="en-US" dirty="0" smtClean="0"/>
          </a:p>
          <a:p>
            <a:r>
              <a:rPr lang="en-US" dirty="0" smtClean="0"/>
              <a:t>TAC</a:t>
            </a:r>
            <a:endParaRPr lang="en-US" dirty="0"/>
          </a:p>
          <a:p>
            <a:r>
              <a:rPr lang="en-US" dirty="0" smtClean="0"/>
              <a:t>March 23,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Seasonal Adjustment Factor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9084"/>
            <a:ext cx="8534400" cy="206210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ERCOT is addressing the market regarding use of the Seasonal Adjustment Factor (SAF) again in 2017.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As defined in Protocol Section 16.11.4.1(2), the SAF allows adjustment of the Minimum Current Exposure (MCE) component of the credit exposure calculation to reflect expected seasonal variation in prices.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2200" y="3612904"/>
            <a:ext cx="40386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/>
              <a:t>Seasonal Adjustment Factor</a:t>
            </a:r>
            <a:r>
              <a:rPr lang="en-US" sz="1400"/>
              <a:t>—Used to provide for the potential for Seasonal price increases based on historical trends.  ERCOT shall initially set this factor equal to 100%.  This factor will not go below 100%. ERCOT will provide Notice to Market Participants of any change at least 14 days prior to effective date along with the analysis supporting the change.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Seasonal Adjustment Factor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SAF </a:t>
            </a:r>
            <a:r>
              <a:rPr lang="en-US" sz="1600" dirty="0"/>
              <a:t>impacts the Minimum Current Exposure (MCE) component of Total Potential Exposure (TPE)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Analytical approach to estimating SAF:</a:t>
            </a:r>
          </a:p>
          <a:p>
            <a:endParaRPr lang="en-US" sz="1600" dirty="0"/>
          </a:p>
          <a:p>
            <a:r>
              <a:rPr lang="en-US" sz="1600" dirty="0"/>
              <a:t>For the months of May, June, July, August and September </a:t>
            </a:r>
            <a:r>
              <a:rPr lang="en-US" sz="1600" dirty="0" smtClean="0"/>
              <a:t>ERCOT computed </a:t>
            </a:r>
            <a:r>
              <a:rPr lang="en-US" sz="1600" dirty="0"/>
              <a:t>the average Real Time Hub </a:t>
            </a:r>
            <a:r>
              <a:rPr lang="en-US" sz="1600" dirty="0" smtClean="0"/>
              <a:t>prices </a:t>
            </a:r>
            <a:r>
              <a:rPr lang="en-US" sz="1600" dirty="0"/>
              <a:t>for 2011-2016, substituting the current market price cap for previous price caps.</a:t>
            </a:r>
          </a:p>
          <a:p>
            <a:endParaRPr lang="en-US" sz="1600" dirty="0"/>
          </a:p>
          <a:p>
            <a:r>
              <a:rPr lang="en-US" sz="1600" dirty="0"/>
              <a:t>For the months of June, July, August and </a:t>
            </a:r>
            <a:r>
              <a:rPr lang="en-US" sz="1600" dirty="0" smtClean="0"/>
              <a:t>September, </a:t>
            </a:r>
            <a:r>
              <a:rPr lang="en-US" sz="1600" dirty="0"/>
              <a:t>calculate the ratio of </a:t>
            </a:r>
            <a:r>
              <a:rPr lang="en-US" sz="1600" dirty="0" smtClean="0"/>
              <a:t>the average </a:t>
            </a:r>
            <a:r>
              <a:rPr lang="en-US" sz="1600" dirty="0"/>
              <a:t>Hub price </a:t>
            </a:r>
            <a:r>
              <a:rPr lang="en-US" sz="1600" dirty="0" smtClean="0"/>
              <a:t>in each month </a:t>
            </a:r>
            <a:r>
              <a:rPr lang="en-US" sz="1600" dirty="0"/>
              <a:t>to the previous </a:t>
            </a:r>
            <a:r>
              <a:rPr lang="en-US" sz="1600" dirty="0" smtClean="0"/>
              <a:t>month.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394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Seasonal Adjustment Factor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269084"/>
            <a:ext cx="8534400" cy="100335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CWG/MCWG has reviewed the proposed calculation and at their January 18, 2017 meeting voted to endorse 2017 SAF factors as follows:</a:t>
            </a:r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901" y="2233845"/>
            <a:ext cx="7192197" cy="176097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4483048"/>
            <a:ext cx="8534400" cy="1015663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Note that NPRR 800, Revisions to Credit Exposure Calculations to Use Electricity Futures Market Prices, will eliminate the SAF.  Implementation is expected before Summer 2018.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16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Seasonal Adjustment Factor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269084"/>
            <a:ext cx="8534400" cy="6955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Summary back-testing of 2017 SAF factors:</a:t>
            </a:r>
          </a:p>
          <a:p>
            <a:pPr lvl="1"/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286000"/>
            <a:ext cx="778751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Seasonal Adjustment Factor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91200" y="3228945"/>
            <a:ext cx="2237874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/>
              <a:t>Questions</a:t>
            </a:r>
            <a:endParaRPr lang="en-US" sz="1600" dirty="0"/>
          </a:p>
        </p:txBody>
      </p:sp>
      <p:pic>
        <p:nvPicPr>
          <p:cNvPr id="5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5791200" cy="543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4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301</Words>
  <Application>Microsoft Office PowerPoint</Application>
  <PresentationFormat>On-screen Show (4:3)</PresentationFormat>
  <Paragraphs>44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Seasonal Adjustment Factor</vt:lpstr>
      <vt:lpstr>Seasonal Adjustment Factor</vt:lpstr>
      <vt:lpstr>Seasonal Adjustment Factor</vt:lpstr>
      <vt:lpstr>Seasonal Adjustment Factor</vt:lpstr>
      <vt:lpstr>Seasonal Adjustment Factor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52</cp:revision>
  <cp:lastPrinted>2016-01-21T20:53:15Z</cp:lastPrinted>
  <dcterms:created xsi:type="dcterms:W3CDTF">2016-01-21T15:20:31Z</dcterms:created>
  <dcterms:modified xsi:type="dcterms:W3CDTF">2017-03-13T15:04:38Z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