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275" r:id="rId9"/>
    <p:sldId id="288" r:id="rId10"/>
    <p:sldId id="257" r:id="rId11"/>
    <p:sldId id="293" r:id="rId12"/>
    <p:sldId id="282" r:id="rId13"/>
    <p:sldId id="290" r:id="rId14"/>
    <p:sldId id="291" r:id="rId15"/>
    <p:sldId id="26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April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/>
              <a:t>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January and February 2017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Counter-Parties </a:t>
            </a:r>
            <a:r>
              <a:rPr lang="en-US" sz="2000" dirty="0"/>
              <a:t>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Changes </a:t>
            </a:r>
            <a:r>
              <a:rPr lang="en-US" sz="2400" b="1" dirty="0" smtClean="0"/>
              <a:t>from Dec 2016 to Feb 2017</a:t>
            </a:r>
            <a:r>
              <a:rPr lang="en-US" sz="2400" baseline="30000" dirty="0" smtClean="0"/>
              <a:t> *</a:t>
            </a:r>
            <a:endParaRPr lang="en-US" sz="2400" b="1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Number </a:t>
            </a:r>
            <a:r>
              <a:rPr lang="en-US" sz="2000" dirty="0" smtClean="0"/>
              <a:t>of active Counter-Parties has increased from </a:t>
            </a:r>
            <a:r>
              <a:rPr lang="en-US" sz="2000" dirty="0" smtClean="0"/>
              <a:t>202 to 212.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Market-wide TPE has </a:t>
            </a:r>
            <a:r>
              <a:rPr lang="en-US" sz="2000" dirty="0"/>
              <a:t>increased from 262 million to 277 million while market-wide Excess Collateral has decreased from 1,663 million to 1,646 </a:t>
            </a:r>
            <a:r>
              <a:rPr lang="en-US" sz="2000" dirty="0" smtClean="0"/>
              <a:t>million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</a:t>
            </a:r>
            <a:r>
              <a:rPr lang="en-US" sz="2000" i="1" dirty="0" smtClean="0"/>
              <a:t>Load and Gen </a:t>
            </a:r>
            <a:r>
              <a:rPr lang="en-US" sz="2000" dirty="0" smtClean="0"/>
              <a:t>category has decreased by </a:t>
            </a:r>
            <a:r>
              <a:rPr lang="en-US" sz="2000" dirty="0" smtClean="0"/>
              <a:t>6.3% </a:t>
            </a:r>
            <a:r>
              <a:rPr lang="en-US" sz="2000" dirty="0" smtClean="0"/>
              <a:t>while </a:t>
            </a:r>
            <a:r>
              <a:rPr lang="en-US" sz="2000" dirty="0" smtClean="0"/>
              <a:t>the </a:t>
            </a:r>
            <a:r>
              <a:rPr lang="en-US" sz="2000" dirty="0" smtClean="0"/>
              <a:t>TPE </a:t>
            </a:r>
            <a:r>
              <a:rPr lang="en-US" sz="2000" dirty="0"/>
              <a:t>of </a:t>
            </a:r>
            <a:r>
              <a:rPr lang="en-US" sz="2000" i="1" dirty="0"/>
              <a:t>Gen only </a:t>
            </a:r>
            <a:r>
              <a:rPr lang="en-US" sz="2000" dirty="0"/>
              <a:t>category has increased by 5.5</a:t>
            </a:r>
            <a:r>
              <a:rPr lang="en-US" sz="2000" dirty="0" smtClean="0"/>
              <a:t>%.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excess collateral increased by </a:t>
            </a:r>
            <a:r>
              <a:rPr lang="en-US" sz="2000" dirty="0" smtClean="0"/>
              <a:t>3.6% for </a:t>
            </a:r>
            <a:r>
              <a:rPr lang="en-US" sz="2000" i="1" dirty="0" smtClean="0"/>
              <a:t>Load and Gen</a:t>
            </a:r>
            <a:r>
              <a:rPr lang="en-US" sz="2000" dirty="0" smtClean="0"/>
              <a:t> Category and decreased by 6% for </a:t>
            </a:r>
            <a:r>
              <a:rPr lang="en-US" sz="2000" i="1" dirty="0" smtClean="0"/>
              <a:t>Traders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</a:t>
            </a:r>
            <a:r>
              <a:rPr lang="en-US" sz="600" dirty="0" smtClean="0"/>
              <a:t>Nov-Dec 2016 and Jan-Feb 2017</a:t>
            </a: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68008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68294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43200"/>
            <a:ext cx="6762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109787"/>
            <a:ext cx="78581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33600"/>
            <a:ext cx="75057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c34af464-7aa1-4edd-9be4-83dffc1cb926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</TotalTime>
  <Words>235</Words>
  <Application>Microsoft Office PowerPoint</Application>
  <PresentationFormat>On-screen Show (4:3)</PresentationFormat>
  <Paragraphs>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95</cp:revision>
  <cp:lastPrinted>2016-01-21T20:53:15Z</cp:lastPrinted>
  <dcterms:created xsi:type="dcterms:W3CDTF">2016-01-21T15:20:31Z</dcterms:created>
  <dcterms:modified xsi:type="dcterms:W3CDTF">2017-04-11T18:57:46Z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