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8" r:id="rId8"/>
    <p:sldId id="275" r:id="rId9"/>
    <p:sldId id="288" r:id="rId10"/>
    <p:sldId id="257" r:id="rId11"/>
    <p:sldId id="293" r:id="rId12"/>
    <p:sldId id="282" r:id="rId13"/>
    <p:sldId id="290" r:id="rId14"/>
    <p:sldId id="291" r:id="rId15"/>
    <p:sldId id="26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27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70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Credit Exposure Update</a:t>
            </a:r>
          </a:p>
          <a:p>
            <a:endParaRPr lang="en-US" b="1" dirty="0"/>
          </a:p>
          <a:p>
            <a:r>
              <a:rPr lang="en-US" dirty="0" smtClean="0"/>
              <a:t>Spoorthy Papudesi</a:t>
            </a:r>
          </a:p>
          <a:p>
            <a:r>
              <a:rPr lang="en-US" dirty="0" smtClean="0"/>
              <a:t>ERCOT Credit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April 19,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</a:t>
            </a:r>
            <a:r>
              <a:rPr lang="en-US" dirty="0"/>
              <a:t>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Inputs and assumptions</a:t>
            </a:r>
          </a:p>
          <a:p>
            <a:r>
              <a:rPr lang="en-US" dirty="0" smtClean="0"/>
              <a:t>Exposure and collateral distributions</a:t>
            </a:r>
          </a:p>
          <a:p>
            <a:r>
              <a:rPr lang="en-US" dirty="0" smtClean="0"/>
              <a:t>Observations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dirty="0"/>
              <a:t>Inputs </a:t>
            </a:r>
            <a:r>
              <a:rPr lang="en-US" sz="2800" b="1" dirty="0" smtClean="0"/>
              <a:t>and </a:t>
            </a:r>
            <a:r>
              <a:rPr lang="en-US" sz="2800" b="1" dirty="0"/>
              <a:t>Assumptions:</a:t>
            </a:r>
            <a:endParaRPr lang="en-US" sz="2800" dirty="0"/>
          </a:p>
          <a:p>
            <a:pPr lvl="1">
              <a:spcAft>
                <a:spcPts val="600"/>
              </a:spcAft>
            </a:pPr>
            <a:r>
              <a:rPr lang="en-US" sz="2000" dirty="0"/>
              <a:t>Only Active Counter-Parties are </a:t>
            </a:r>
            <a:r>
              <a:rPr lang="en-US" sz="2000" dirty="0" smtClean="0"/>
              <a:t>included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Counter-Parties are classified by </a:t>
            </a:r>
            <a:r>
              <a:rPr lang="en-US" sz="2000" dirty="0" smtClean="0"/>
              <a:t>rating </a:t>
            </a:r>
            <a:r>
              <a:rPr lang="en-US" sz="2000" dirty="0"/>
              <a:t>and </a:t>
            </a:r>
            <a:r>
              <a:rPr lang="en-US" sz="2000" dirty="0" smtClean="0"/>
              <a:t>market activity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TPE </a:t>
            </a:r>
            <a:r>
              <a:rPr lang="en-US" sz="2000" dirty="0"/>
              <a:t>and collateral balances used are averages for </a:t>
            </a:r>
            <a:r>
              <a:rPr lang="en-US" sz="2000" dirty="0" smtClean="0"/>
              <a:t>January and February 2017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Counter-Parties </a:t>
            </a:r>
            <a:r>
              <a:rPr lang="en-US" sz="2000" dirty="0"/>
              <a:t>that are subsidiaries of, or guaranteed by, rated entities are given the parent/guarantor’s rating, adjusted down one </a:t>
            </a:r>
            <a:r>
              <a:rPr lang="en-US" sz="2000" dirty="0" smtClean="0"/>
              <a:t>notch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 smtClean="0"/>
              <a:t>Changes </a:t>
            </a:r>
            <a:r>
              <a:rPr lang="en-US" sz="2400" b="1" dirty="0" smtClean="0"/>
              <a:t>from Dec 2016 to Feb 2017</a:t>
            </a:r>
            <a:r>
              <a:rPr lang="en-US" sz="2400" baseline="30000" dirty="0" smtClean="0"/>
              <a:t> *</a:t>
            </a:r>
            <a:endParaRPr lang="en-US" sz="2400" b="1" dirty="0" smtClean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Number </a:t>
            </a:r>
            <a:r>
              <a:rPr lang="en-US" sz="2000" dirty="0" smtClean="0"/>
              <a:t>of active Counter-Parties has increased from </a:t>
            </a:r>
            <a:r>
              <a:rPr lang="en-US" sz="2000" dirty="0" smtClean="0"/>
              <a:t>202 to 212.</a:t>
            </a:r>
            <a:endParaRPr lang="en-US" sz="2000" dirty="0" smtClean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Market-wide TPE has </a:t>
            </a:r>
            <a:r>
              <a:rPr lang="en-US" sz="2000" dirty="0"/>
              <a:t>increased from 262 million to 277 million while market-wide Excess Collateral has decreased from 1,663 million to 1,646 </a:t>
            </a:r>
            <a:r>
              <a:rPr lang="en-US" sz="2000" dirty="0" smtClean="0"/>
              <a:t>million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TPE of </a:t>
            </a:r>
            <a:r>
              <a:rPr lang="en-US" sz="2000" i="1" dirty="0" smtClean="0"/>
              <a:t>Load and Gen </a:t>
            </a:r>
            <a:r>
              <a:rPr lang="en-US" sz="2000" dirty="0" smtClean="0"/>
              <a:t>category has decreased by </a:t>
            </a:r>
            <a:r>
              <a:rPr lang="en-US" sz="2000" dirty="0" smtClean="0"/>
              <a:t>6.3% </a:t>
            </a:r>
            <a:r>
              <a:rPr lang="en-US" sz="2000" dirty="0" smtClean="0"/>
              <a:t>while </a:t>
            </a:r>
            <a:r>
              <a:rPr lang="en-US" sz="2000" dirty="0" smtClean="0"/>
              <a:t>the </a:t>
            </a:r>
            <a:r>
              <a:rPr lang="en-US" sz="2000" dirty="0" smtClean="0"/>
              <a:t>TPE </a:t>
            </a:r>
            <a:r>
              <a:rPr lang="en-US" sz="2000" dirty="0"/>
              <a:t>of </a:t>
            </a:r>
            <a:r>
              <a:rPr lang="en-US" sz="2000" i="1" dirty="0"/>
              <a:t>Gen only </a:t>
            </a:r>
            <a:r>
              <a:rPr lang="en-US" sz="2000" dirty="0"/>
              <a:t>category has increased by 5.5</a:t>
            </a:r>
            <a:r>
              <a:rPr lang="en-US" sz="2000" dirty="0" smtClean="0"/>
              <a:t>%.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 smtClean="0"/>
              <a:t>excess collateral increased by </a:t>
            </a:r>
            <a:r>
              <a:rPr lang="en-US" sz="2000" dirty="0" smtClean="0"/>
              <a:t>3.6% for </a:t>
            </a:r>
            <a:r>
              <a:rPr lang="en-US" sz="2000" i="1" dirty="0" smtClean="0"/>
              <a:t>Load and Gen</a:t>
            </a:r>
            <a:r>
              <a:rPr lang="en-US" sz="2000" dirty="0" smtClean="0"/>
              <a:t> Category and decreased by 6% for </a:t>
            </a:r>
            <a:r>
              <a:rPr lang="en-US" sz="2000" i="1" dirty="0" smtClean="0"/>
              <a:t>Traders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20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600" dirty="0" smtClean="0"/>
              <a:t>*</a:t>
            </a:r>
            <a:r>
              <a:rPr lang="en-US" sz="600" dirty="0"/>
              <a:t>Numbers presented are averages of </a:t>
            </a:r>
            <a:r>
              <a:rPr lang="en-US" sz="600" dirty="0" smtClean="0"/>
              <a:t>Nov-Dec 2016 and Jan-Feb 2017</a:t>
            </a: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4604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Summary statistics by market category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752600"/>
            <a:ext cx="680085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4604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Summary statistics by rating group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752600"/>
            <a:ext cx="682942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7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Active Counter-Parties distribution by rating and category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743200"/>
            <a:ext cx="676275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Total Potential Exposure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109787"/>
            <a:ext cx="7858125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Excess Collateral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133600"/>
            <a:ext cx="7505700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c34af464-7aa1-4edd-9be4-83dffc1cb926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2486</TotalTime>
  <Words>235</Words>
  <Application>Microsoft Office PowerPoint</Application>
  <PresentationFormat>On-screen Show (4:3)</PresentationFormat>
  <Paragraphs>61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95</cp:revision>
  <cp:lastPrinted>2016-01-21T20:53:15Z</cp:lastPrinted>
  <dcterms:created xsi:type="dcterms:W3CDTF">2016-01-21T15:20:31Z</dcterms:created>
  <dcterms:modified xsi:type="dcterms:W3CDTF">2017-04-11T18:57:46Z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