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57"/>
  </p:notesMasterIdLst>
  <p:handoutMasterIdLst>
    <p:handoutMasterId r:id="rId58"/>
  </p:handoutMasterIdLst>
  <p:sldIdLst>
    <p:sldId id="260" r:id="rId7"/>
    <p:sldId id="291" r:id="rId8"/>
    <p:sldId id="287" r:id="rId9"/>
    <p:sldId id="288" r:id="rId10"/>
    <p:sldId id="289" r:id="rId11"/>
    <p:sldId id="290" r:id="rId12"/>
    <p:sldId id="292" r:id="rId13"/>
    <p:sldId id="293" r:id="rId14"/>
    <p:sldId id="294" r:id="rId15"/>
    <p:sldId id="263" r:id="rId16"/>
    <p:sldId id="262" r:id="rId17"/>
    <p:sldId id="275" r:id="rId18"/>
    <p:sldId id="264" r:id="rId19"/>
    <p:sldId id="265" r:id="rId20"/>
    <p:sldId id="282" r:id="rId21"/>
    <p:sldId id="266" r:id="rId22"/>
    <p:sldId id="267" r:id="rId23"/>
    <p:sldId id="268" r:id="rId24"/>
    <p:sldId id="269" r:id="rId25"/>
    <p:sldId id="276" r:id="rId26"/>
    <p:sldId id="295" r:id="rId27"/>
    <p:sldId id="286" r:id="rId28"/>
    <p:sldId id="279" r:id="rId29"/>
    <p:sldId id="296" r:id="rId30"/>
    <p:sldId id="272" r:id="rId31"/>
    <p:sldId id="280" r:id="rId32"/>
    <p:sldId id="281" r:id="rId33"/>
    <p:sldId id="297" r:id="rId34"/>
    <p:sldId id="298" r:id="rId35"/>
    <p:sldId id="299" r:id="rId36"/>
    <p:sldId id="300" r:id="rId37"/>
    <p:sldId id="301" r:id="rId38"/>
    <p:sldId id="302" r:id="rId39"/>
    <p:sldId id="303" r:id="rId40"/>
    <p:sldId id="304" r:id="rId41"/>
    <p:sldId id="305" r:id="rId42"/>
    <p:sldId id="273" r:id="rId43"/>
    <p:sldId id="315" r:id="rId44"/>
    <p:sldId id="316" r:id="rId45"/>
    <p:sldId id="284" r:id="rId46"/>
    <p:sldId id="274" r:id="rId47"/>
    <p:sldId id="309" r:id="rId48"/>
    <p:sldId id="310" r:id="rId49"/>
    <p:sldId id="306" r:id="rId50"/>
    <p:sldId id="307" r:id="rId51"/>
    <p:sldId id="308" r:id="rId52"/>
    <p:sldId id="311" r:id="rId53"/>
    <p:sldId id="312" r:id="rId54"/>
    <p:sldId id="313" r:id="rId55"/>
    <p:sldId id="314"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2" autoAdjust="0"/>
    <p:restoredTop sz="94660"/>
  </p:normalViewPr>
  <p:slideViewPr>
    <p:cSldViewPr showGuides="1">
      <p:cViewPr varScale="1">
        <p:scale>
          <a:sx n="65" d="100"/>
          <a:sy n="65" d="100"/>
        </p:scale>
        <p:origin x="804" y="7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ata\ERCOT\2016%20NERC%20Assessment\Cumulative%20Outage%20Curv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ickw-hp\c\Data\ERCOT\2016%20NERC%20Assessment\PUN,%20Hydro%202012-2015%201h\Hydro%20Gen_2002%20to%202015_SERV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ata\ERCOT\2016%20NERC%20Assessment\Wind%20Profiles\Wind%20FIgure.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ata\ERCOT\2016%20NERC%20Assessment\Solar\Solar%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97067316734083"/>
          <c:y val="4.2810105164174793E-2"/>
          <c:w val="0.78513507062479093"/>
          <c:h val="0.78692681751759186"/>
        </c:manualLayout>
      </c:layout>
      <c:scatterChart>
        <c:scatterStyle val="lineMarker"/>
        <c:varyColors val="0"/>
        <c:ser>
          <c:idx val="1"/>
          <c:order val="0"/>
          <c:tx>
            <c:v>15% Reserve Margin</c:v>
          </c:tx>
          <c:spPr>
            <a:ln w="28575">
              <a:solidFill>
                <a:schemeClr val="accent1"/>
              </a:solidFill>
            </a:ln>
          </c:spPr>
          <c:marker>
            <c:symbol val="none"/>
          </c:marker>
          <c:xVal>
            <c:numRef>
              <c:f>Sheet3!$Q$5:$Q$117</c:f>
              <c:numCache>
                <c:formatCode>General</c:formatCode>
                <c:ptCount val="113"/>
                <c:pt idx="0">
                  <c:v>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pt idx="36">
                  <c:v>3600</c:v>
                </c:pt>
                <c:pt idx="37">
                  <c:v>3700</c:v>
                </c:pt>
                <c:pt idx="38">
                  <c:v>3800</c:v>
                </c:pt>
                <c:pt idx="39">
                  <c:v>3900</c:v>
                </c:pt>
                <c:pt idx="40">
                  <c:v>4000</c:v>
                </c:pt>
                <c:pt idx="41">
                  <c:v>4100</c:v>
                </c:pt>
                <c:pt idx="42">
                  <c:v>4200</c:v>
                </c:pt>
                <c:pt idx="43">
                  <c:v>4300</c:v>
                </c:pt>
                <c:pt idx="44">
                  <c:v>4400</c:v>
                </c:pt>
                <c:pt idx="45">
                  <c:v>4500</c:v>
                </c:pt>
                <c:pt idx="46">
                  <c:v>4600</c:v>
                </c:pt>
                <c:pt idx="47">
                  <c:v>4700</c:v>
                </c:pt>
                <c:pt idx="48">
                  <c:v>4800</c:v>
                </c:pt>
                <c:pt idx="49">
                  <c:v>4900</c:v>
                </c:pt>
                <c:pt idx="50">
                  <c:v>5000</c:v>
                </c:pt>
                <c:pt idx="51">
                  <c:v>5100</c:v>
                </c:pt>
                <c:pt idx="52">
                  <c:v>5200</c:v>
                </c:pt>
                <c:pt idx="53">
                  <c:v>5300</c:v>
                </c:pt>
                <c:pt idx="54">
                  <c:v>5400</c:v>
                </c:pt>
                <c:pt idx="55">
                  <c:v>5500</c:v>
                </c:pt>
                <c:pt idx="56">
                  <c:v>5600</c:v>
                </c:pt>
                <c:pt idx="57">
                  <c:v>5700</c:v>
                </c:pt>
                <c:pt idx="58">
                  <c:v>5800</c:v>
                </c:pt>
                <c:pt idx="59">
                  <c:v>5900</c:v>
                </c:pt>
                <c:pt idx="60">
                  <c:v>6000</c:v>
                </c:pt>
                <c:pt idx="61">
                  <c:v>6100</c:v>
                </c:pt>
                <c:pt idx="62">
                  <c:v>6200</c:v>
                </c:pt>
                <c:pt idx="63">
                  <c:v>6300</c:v>
                </c:pt>
                <c:pt idx="64">
                  <c:v>6400</c:v>
                </c:pt>
                <c:pt idx="65">
                  <c:v>6500</c:v>
                </c:pt>
                <c:pt idx="66">
                  <c:v>6600</c:v>
                </c:pt>
                <c:pt idx="67">
                  <c:v>6700</c:v>
                </c:pt>
                <c:pt idx="68">
                  <c:v>6800</c:v>
                </c:pt>
                <c:pt idx="69">
                  <c:v>6900</c:v>
                </c:pt>
                <c:pt idx="70">
                  <c:v>7000</c:v>
                </c:pt>
                <c:pt idx="71">
                  <c:v>7100</c:v>
                </c:pt>
                <c:pt idx="72">
                  <c:v>7200</c:v>
                </c:pt>
                <c:pt idx="73">
                  <c:v>7300</c:v>
                </c:pt>
                <c:pt idx="74">
                  <c:v>7400</c:v>
                </c:pt>
                <c:pt idx="75">
                  <c:v>7500</c:v>
                </c:pt>
                <c:pt idx="76">
                  <c:v>7600</c:v>
                </c:pt>
                <c:pt idx="77">
                  <c:v>7700</c:v>
                </c:pt>
                <c:pt idx="78">
                  <c:v>7800</c:v>
                </c:pt>
                <c:pt idx="79">
                  <c:v>7900</c:v>
                </c:pt>
                <c:pt idx="80">
                  <c:v>8000</c:v>
                </c:pt>
                <c:pt idx="81">
                  <c:v>8100</c:v>
                </c:pt>
                <c:pt idx="82">
                  <c:v>8200</c:v>
                </c:pt>
                <c:pt idx="83">
                  <c:v>8300</c:v>
                </c:pt>
                <c:pt idx="84">
                  <c:v>8400</c:v>
                </c:pt>
                <c:pt idx="85">
                  <c:v>8500</c:v>
                </c:pt>
                <c:pt idx="86">
                  <c:v>8600</c:v>
                </c:pt>
                <c:pt idx="87">
                  <c:v>8700</c:v>
                </c:pt>
                <c:pt idx="88">
                  <c:v>8800</c:v>
                </c:pt>
                <c:pt idx="89">
                  <c:v>8900</c:v>
                </c:pt>
                <c:pt idx="90">
                  <c:v>9000</c:v>
                </c:pt>
                <c:pt idx="91">
                  <c:v>9100</c:v>
                </c:pt>
                <c:pt idx="92">
                  <c:v>9200</c:v>
                </c:pt>
                <c:pt idx="93">
                  <c:v>9300</c:v>
                </c:pt>
                <c:pt idx="94">
                  <c:v>9400</c:v>
                </c:pt>
                <c:pt idx="95">
                  <c:v>9500</c:v>
                </c:pt>
                <c:pt idx="96">
                  <c:v>9600</c:v>
                </c:pt>
                <c:pt idx="97">
                  <c:v>9700</c:v>
                </c:pt>
                <c:pt idx="98">
                  <c:v>9800</c:v>
                </c:pt>
                <c:pt idx="99">
                  <c:v>9900</c:v>
                </c:pt>
                <c:pt idx="100">
                  <c:v>10000</c:v>
                </c:pt>
                <c:pt idx="101">
                  <c:v>10100</c:v>
                </c:pt>
                <c:pt idx="102">
                  <c:v>10200</c:v>
                </c:pt>
                <c:pt idx="103">
                  <c:v>10300</c:v>
                </c:pt>
                <c:pt idx="104">
                  <c:v>10400</c:v>
                </c:pt>
                <c:pt idx="105">
                  <c:v>10500</c:v>
                </c:pt>
                <c:pt idx="106">
                  <c:v>10600</c:v>
                </c:pt>
                <c:pt idx="107">
                  <c:v>10700</c:v>
                </c:pt>
                <c:pt idx="108">
                  <c:v>10800</c:v>
                </c:pt>
                <c:pt idx="109">
                  <c:v>10900</c:v>
                </c:pt>
                <c:pt idx="110">
                  <c:v>11000</c:v>
                </c:pt>
                <c:pt idx="111">
                  <c:v>11100</c:v>
                </c:pt>
                <c:pt idx="112">
                  <c:v>11200</c:v>
                </c:pt>
              </c:numCache>
            </c:numRef>
          </c:xVal>
          <c:yVal>
            <c:numRef>
              <c:f>Sheet3!$S$5:$S$117</c:f>
              <c:numCache>
                <c:formatCode>General</c:formatCode>
                <c:ptCount val="113"/>
                <c:pt idx="0">
                  <c:v>1.3440860215053891E-4</c:v>
                </c:pt>
                <c:pt idx="1">
                  <c:v>1.3172043010752721E-3</c:v>
                </c:pt>
                <c:pt idx="2">
                  <c:v>3.1720430107526889E-3</c:v>
                </c:pt>
                <c:pt idx="3">
                  <c:v>5.1478494623655932E-3</c:v>
                </c:pt>
                <c:pt idx="4">
                  <c:v>8.5215053763441247E-3</c:v>
                </c:pt>
                <c:pt idx="5">
                  <c:v>1.2755376344086041E-2</c:v>
                </c:pt>
                <c:pt idx="6">
                  <c:v>1.7231182795698931E-2</c:v>
                </c:pt>
                <c:pt idx="7">
                  <c:v>2.3373655913978511E-2</c:v>
                </c:pt>
                <c:pt idx="8">
                  <c:v>3.1814516129032272E-2</c:v>
                </c:pt>
                <c:pt idx="9">
                  <c:v>4.0658602150537723E-2</c:v>
                </c:pt>
                <c:pt idx="10">
                  <c:v>5.1854838709677366E-2</c:v>
                </c:pt>
                <c:pt idx="11">
                  <c:v>6.0416666666666834E-2</c:v>
                </c:pt>
                <c:pt idx="12">
                  <c:v>7.318548387096778E-2</c:v>
                </c:pt>
                <c:pt idx="13">
                  <c:v>8.6209677419354619E-2</c:v>
                </c:pt>
                <c:pt idx="14">
                  <c:v>0.1022043010752692</c:v>
                </c:pt>
                <c:pt idx="15">
                  <c:v>0.11875000000000002</c:v>
                </c:pt>
                <c:pt idx="16">
                  <c:v>0.13458333333333344</c:v>
                </c:pt>
                <c:pt idx="17">
                  <c:v>0.15329301075268878</c:v>
                </c:pt>
                <c:pt idx="18">
                  <c:v>0.17131720430107544</c:v>
                </c:pt>
                <c:pt idx="19">
                  <c:v>0.19170698924731194</c:v>
                </c:pt>
                <c:pt idx="20">
                  <c:v>0.2142473118279582</c:v>
                </c:pt>
                <c:pt idx="21">
                  <c:v>0.23697580645161295</c:v>
                </c:pt>
                <c:pt idx="22">
                  <c:v>0.25870967741935491</c:v>
                </c:pt>
                <c:pt idx="23">
                  <c:v>0.28104838709677432</c:v>
                </c:pt>
                <c:pt idx="24">
                  <c:v>0.30259408602150545</c:v>
                </c:pt>
                <c:pt idx="25">
                  <c:v>0.32756720430107644</c:v>
                </c:pt>
                <c:pt idx="26">
                  <c:v>0.35145161290322585</c:v>
                </c:pt>
                <c:pt idx="27">
                  <c:v>0.37813172043010729</c:v>
                </c:pt>
                <c:pt idx="28">
                  <c:v>0.40463709677419329</c:v>
                </c:pt>
                <c:pt idx="29">
                  <c:v>0.43037634408602182</c:v>
                </c:pt>
                <c:pt idx="30">
                  <c:v>0.45755376344086163</c:v>
                </c:pt>
                <c:pt idx="31">
                  <c:v>0.48272849462365741</c:v>
                </c:pt>
                <c:pt idx="32">
                  <c:v>0.50837365591397854</c:v>
                </c:pt>
                <c:pt idx="33">
                  <c:v>0.53427419354838956</c:v>
                </c:pt>
                <c:pt idx="34">
                  <c:v>0.5577956989247338</c:v>
                </c:pt>
                <c:pt idx="35">
                  <c:v>0.58407258064515899</c:v>
                </c:pt>
                <c:pt idx="36">
                  <c:v>0.60900537634409102</c:v>
                </c:pt>
                <c:pt idx="37">
                  <c:v>0.63506720430107755</c:v>
                </c:pt>
                <c:pt idx="38">
                  <c:v>0.66087365591398184</c:v>
                </c:pt>
                <c:pt idx="39">
                  <c:v>0.6850806451612903</c:v>
                </c:pt>
                <c:pt idx="40">
                  <c:v>0.70727150537634409</c:v>
                </c:pt>
                <c:pt idx="41">
                  <c:v>0.72701612903225321</c:v>
                </c:pt>
                <c:pt idx="42">
                  <c:v>0.74790322580645152</c:v>
                </c:pt>
                <c:pt idx="43">
                  <c:v>0.76931451612903479</c:v>
                </c:pt>
                <c:pt idx="44">
                  <c:v>0.78955645161290156</c:v>
                </c:pt>
                <c:pt idx="45">
                  <c:v>0.80665322580645149</c:v>
                </c:pt>
                <c:pt idx="46">
                  <c:v>0.82346774193548256</c:v>
                </c:pt>
                <c:pt idx="47">
                  <c:v>0.83821236559139756</c:v>
                </c:pt>
                <c:pt idx="48">
                  <c:v>0.85270161290323032</c:v>
                </c:pt>
                <c:pt idx="49">
                  <c:v>0.86560483870968152</c:v>
                </c:pt>
                <c:pt idx="50">
                  <c:v>0.87899193548387777</c:v>
                </c:pt>
                <c:pt idx="51">
                  <c:v>0.89081989247312277</c:v>
                </c:pt>
                <c:pt idx="52">
                  <c:v>0.90198924731182861</c:v>
                </c:pt>
                <c:pt idx="53">
                  <c:v>0.91083333333333361</c:v>
                </c:pt>
                <c:pt idx="54">
                  <c:v>0.92045698924730801</c:v>
                </c:pt>
                <c:pt idx="55">
                  <c:v>0.92846774193548165</c:v>
                </c:pt>
                <c:pt idx="56">
                  <c:v>0.93650537634408915</c:v>
                </c:pt>
                <c:pt idx="57">
                  <c:v>0.94327956989247341</c:v>
                </c:pt>
                <c:pt idx="58">
                  <c:v>0.94837365591397882</c:v>
                </c:pt>
                <c:pt idx="59">
                  <c:v>0.95353494623655943</c:v>
                </c:pt>
                <c:pt idx="60">
                  <c:v>0.95887096774193559</c:v>
                </c:pt>
                <c:pt idx="61">
                  <c:v>0.96384408602150895</c:v>
                </c:pt>
                <c:pt idx="62">
                  <c:v>0.96778225806451901</c:v>
                </c:pt>
                <c:pt idx="63">
                  <c:v>0.97177419354839234</c:v>
                </c:pt>
                <c:pt idx="64">
                  <c:v>0.97475806451613189</c:v>
                </c:pt>
                <c:pt idx="65">
                  <c:v>0.9775000000000007</c:v>
                </c:pt>
                <c:pt idx="66">
                  <c:v>0.98017473118279597</c:v>
                </c:pt>
                <c:pt idx="67">
                  <c:v>0.9823387096774171</c:v>
                </c:pt>
                <c:pt idx="68">
                  <c:v>0.98426075268817526</c:v>
                </c:pt>
                <c:pt idx="69">
                  <c:v>0.98627688172042727</c:v>
                </c:pt>
                <c:pt idx="70">
                  <c:v>0.98795698924730835</c:v>
                </c:pt>
                <c:pt idx="71">
                  <c:v>0.98893817204301115</c:v>
                </c:pt>
                <c:pt idx="72">
                  <c:v>0.9902284946236567</c:v>
                </c:pt>
                <c:pt idx="73">
                  <c:v>0.99112903225806781</c:v>
                </c:pt>
                <c:pt idx="74">
                  <c:v>0.99208333333333376</c:v>
                </c:pt>
                <c:pt idx="75">
                  <c:v>0.99338709677419401</c:v>
                </c:pt>
                <c:pt idx="76">
                  <c:v>0.9941532258064486</c:v>
                </c:pt>
                <c:pt idx="77">
                  <c:v>0.99471774193548357</c:v>
                </c:pt>
                <c:pt idx="78">
                  <c:v>0.99534946236559518</c:v>
                </c:pt>
                <c:pt idx="79">
                  <c:v>0.99579301075268867</c:v>
                </c:pt>
                <c:pt idx="80">
                  <c:v>0.99615591397849756</c:v>
                </c:pt>
                <c:pt idx="81">
                  <c:v>0.9964516129032267</c:v>
                </c:pt>
                <c:pt idx="82">
                  <c:v>0.99676075268817699</c:v>
                </c:pt>
                <c:pt idx="83">
                  <c:v>0.99715053763440964</c:v>
                </c:pt>
                <c:pt idx="84">
                  <c:v>0.99748655913978546</c:v>
                </c:pt>
                <c:pt idx="85">
                  <c:v>0.99794354838709731</c:v>
                </c:pt>
                <c:pt idx="86">
                  <c:v>0.99817204301075257</c:v>
                </c:pt>
                <c:pt idx="87">
                  <c:v>0.99857526881720138</c:v>
                </c:pt>
                <c:pt idx="88">
                  <c:v>0.99879032258064571</c:v>
                </c:pt>
                <c:pt idx="89">
                  <c:v>0.99893817204301161</c:v>
                </c:pt>
                <c:pt idx="90">
                  <c:v>0.99901881720430163</c:v>
                </c:pt>
                <c:pt idx="91">
                  <c:v>0.99912634408601952</c:v>
                </c:pt>
                <c:pt idx="92">
                  <c:v>0.99923387096774008</c:v>
                </c:pt>
                <c:pt idx="93">
                  <c:v>0.99948924731182853</c:v>
                </c:pt>
                <c:pt idx="94">
                  <c:v>0.99956989247312134</c:v>
                </c:pt>
                <c:pt idx="95">
                  <c:v>0.99958333333333349</c:v>
                </c:pt>
                <c:pt idx="96">
                  <c:v>0.99963709677419565</c:v>
                </c:pt>
                <c:pt idx="97">
                  <c:v>0.99967741935484178</c:v>
                </c:pt>
                <c:pt idx="98">
                  <c:v>0.99967741935484178</c:v>
                </c:pt>
                <c:pt idx="99">
                  <c:v>0.99974462365591465</c:v>
                </c:pt>
                <c:pt idx="100">
                  <c:v>0.99977150537634452</c:v>
                </c:pt>
                <c:pt idx="101">
                  <c:v>0.99979838709677471</c:v>
                </c:pt>
                <c:pt idx="102">
                  <c:v>0.99981182795698953</c:v>
                </c:pt>
                <c:pt idx="103">
                  <c:v>0.9998387096774195</c:v>
                </c:pt>
                <c:pt idx="104">
                  <c:v>0.99989247311828244</c:v>
                </c:pt>
                <c:pt idx="105">
                  <c:v>0.99993279569892457</c:v>
                </c:pt>
                <c:pt idx="106">
                  <c:v>0.99994623655914316</c:v>
                </c:pt>
                <c:pt idx="107">
                  <c:v>0.99995967741935565</c:v>
                </c:pt>
                <c:pt idx="108">
                  <c:v>0.99997311827957314</c:v>
                </c:pt>
                <c:pt idx="109">
                  <c:v>0.99998655913978529</c:v>
                </c:pt>
                <c:pt idx="110">
                  <c:v>0.99998655913978529</c:v>
                </c:pt>
                <c:pt idx="111">
                  <c:v>1.0000000000000004</c:v>
                </c:pt>
                <c:pt idx="112">
                  <c:v>1.0000000000000004</c:v>
                </c:pt>
              </c:numCache>
            </c:numRef>
          </c:yVal>
          <c:smooth val="0"/>
          <c:extLst xmlns:c16r2="http://schemas.microsoft.com/office/drawing/2015/06/chart">
            <c:ext xmlns:c16="http://schemas.microsoft.com/office/drawing/2014/chart" uri="{C3380CC4-5D6E-409C-BE32-E72D297353CC}">
              <c16:uniqueId val="{00000001-531C-4654-9A69-987414BDC062}"/>
            </c:ext>
          </c:extLst>
        </c:ser>
        <c:dLbls>
          <c:showLegendKey val="0"/>
          <c:showVal val="0"/>
          <c:showCatName val="0"/>
          <c:showSerName val="0"/>
          <c:showPercent val="0"/>
          <c:showBubbleSize val="0"/>
        </c:dLbls>
        <c:axId val="57443440"/>
        <c:axId val="154851512"/>
      </c:scatterChart>
      <c:valAx>
        <c:axId val="57443440"/>
        <c:scaling>
          <c:orientation val="minMax"/>
          <c:max val="9000"/>
        </c:scaling>
        <c:delete val="0"/>
        <c:axPos val="b"/>
        <c:title>
          <c:tx>
            <c:rich>
              <a:bodyPr/>
              <a:lstStyle/>
              <a:p>
                <a:pPr>
                  <a:defRPr/>
                </a:pPr>
                <a:r>
                  <a:rPr lang="en-US"/>
                  <a:t>Forced Outage MW</a:t>
                </a:r>
              </a:p>
            </c:rich>
          </c:tx>
          <c:layout/>
          <c:overlay val="0"/>
        </c:title>
        <c:numFmt formatCode="#,##0" sourceLinked="0"/>
        <c:majorTickMark val="out"/>
        <c:minorTickMark val="none"/>
        <c:tickLblPos val="nextTo"/>
        <c:crossAx val="154851512"/>
        <c:crosses val="autoZero"/>
        <c:crossBetween val="midCat"/>
        <c:majorUnit val="1000"/>
      </c:valAx>
      <c:valAx>
        <c:axId val="154851512"/>
        <c:scaling>
          <c:orientation val="minMax"/>
          <c:max val="1"/>
        </c:scaling>
        <c:delete val="0"/>
        <c:axPos val="l"/>
        <c:majorGridlines>
          <c:spPr>
            <a:ln>
              <a:solidFill>
                <a:schemeClr val="bg1">
                  <a:lumMod val="85000"/>
                </a:schemeClr>
              </a:solidFill>
            </a:ln>
          </c:spPr>
        </c:majorGridlines>
        <c:title>
          <c:tx>
            <c:rich>
              <a:bodyPr rot="-5400000" vert="horz"/>
              <a:lstStyle/>
              <a:p>
                <a:pPr>
                  <a:defRPr/>
                </a:pPr>
                <a:r>
                  <a:rPr lang="en-US"/>
                  <a:t>% of Time Across the Summer</a:t>
                </a:r>
              </a:p>
            </c:rich>
          </c:tx>
          <c:layout/>
          <c:overlay val="0"/>
        </c:title>
        <c:numFmt formatCode="0%" sourceLinked="0"/>
        <c:majorTickMark val="out"/>
        <c:minorTickMark val="none"/>
        <c:tickLblPos val="nextTo"/>
        <c:crossAx val="57443440"/>
        <c:crosses val="autoZero"/>
        <c:crossBetween val="midCat"/>
        <c:majorUnit val="0.1"/>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0"/>
            <c:dispEq val="1"/>
            <c:trendlineLbl>
              <c:layout>
                <c:manualLayout>
                  <c:x val="6.0279628507974845E-2"/>
                  <c:y val="0.29322421582548203"/>
                </c:manualLayout>
              </c:layout>
              <c:numFmt formatCode="General" sourceLinked="0"/>
              <c:spPr>
                <a:noFill/>
                <a:ln>
                  <a:noFill/>
                </a:ln>
                <a:effectLst/>
              </c:spPr>
              <c:txPr>
                <a:bodyPr rot="0" vert="horz"/>
                <a:lstStyle/>
                <a:p>
                  <a:pPr>
                    <a:defRPr/>
                  </a:pPr>
                  <a:endParaRPr lang="en-US"/>
                </a:p>
              </c:txPr>
            </c:trendlineLbl>
          </c:trendline>
          <c:xVal>
            <c:numRef>
              <c:f>'Hourly Data'!$Y$2:$Y$73</c:f>
              <c:numCache>
                <c:formatCode>_(* #,##0_);_(* \(#,##0\);_(* "-"??_);_(@_)</c:formatCode>
                <c:ptCount val="72"/>
                <c:pt idx="0">
                  <c:v>36387.721466913441</c:v>
                </c:pt>
                <c:pt idx="1">
                  <c:v>31556.217477161437</c:v>
                </c:pt>
                <c:pt idx="2">
                  <c:v>41416.26295645535</c:v>
                </c:pt>
                <c:pt idx="3">
                  <c:v>116746.22871322185</c:v>
                </c:pt>
                <c:pt idx="4">
                  <c:v>103203.54837971181</c:v>
                </c:pt>
                <c:pt idx="5">
                  <c:v>61473.289093118161</c:v>
                </c:pt>
                <c:pt idx="6">
                  <c:v>54534.258255932611</c:v>
                </c:pt>
                <c:pt idx="7">
                  <c:v>43550.561019692592</c:v>
                </c:pt>
                <c:pt idx="8">
                  <c:v>61722.072898220293</c:v>
                </c:pt>
                <c:pt idx="9">
                  <c:v>59650.642726784572</c:v>
                </c:pt>
                <c:pt idx="10">
                  <c:v>18890.366518789902</c:v>
                </c:pt>
                <c:pt idx="11">
                  <c:v>10485.308762827888</c:v>
                </c:pt>
                <c:pt idx="12">
                  <c:v>17619.863818200305</c:v>
                </c:pt>
                <c:pt idx="13">
                  <c:v>14135.992710979655</c:v>
                </c:pt>
                <c:pt idx="14">
                  <c:v>33179.703320290886</c:v>
                </c:pt>
                <c:pt idx="15">
                  <c:v>46909.010994512588</c:v>
                </c:pt>
                <c:pt idx="16">
                  <c:v>109795.11551203602</c:v>
                </c:pt>
                <c:pt idx="17">
                  <c:v>94109.857999358326</c:v>
                </c:pt>
                <c:pt idx="18">
                  <c:v>62688.094980241724</c:v>
                </c:pt>
                <c:pt idx="19">
                  <c:v>68707.10270745866</c:v>
                </c:pt>
                <c:pt idx="20">
                  <c:v>31508.847119551159</c:v>
                </c:pt>
                <c:pt idx="21">
                  <c:v>25791.579894360155</c:v>
                </c:pt>
                <c:pt idx="22">
                  <c:v>42301.756789308041</c:v>
                </c:pt>
                <c:pt idx="23">
                  <c:v>29870.877691339698</c:v>
                </c:pt>
                <c:pt idx="24">
                  <c:v>33521.932592833415</c:v>
                </c:pt>
                <c:pt idx="25">
                  <c:v>87842.406991576165</c:v>
                </c:pt>
                <c:pt idx="26">
                  <c:v>78836.564534710618</c:v>
                </c:pt>
                <c:pt idx="27">
                  <c:v>73725.396128613502</c:v>
                </c:pt>
                <c:pt idx="28">
                  <c:v>82566.208901280508</c:v>
                </c:pt>
                <c:pt idx="29">
                  <c:v>67128.558340746924</c:v>
                </c:pt>
                <c:pt idx="30">
                  <c:v>116500.91339752414</c:v>
                </c:pt>
                <c:pt idx="31">
                  <c:v>77857.033536145449</c:v>
                </c:pt>
                <c:pt idx="32">
                  <c:v>57283.735268620774</c:v>
                </c:pt>
                <c:pt idx="33">
                  <c:v>45713.385121351108</c:v>
                </c:pt>
                <c:pt idx="34">
                  <c:v>14685.097228175036</c:v>
                </c:pt>
                <c:pt idx="35">
                  <c:v>48795.015882150037</c:v>
                </c:pt>
                <c:pt idx="36">
                  <c:v>46690.532569948613</c:v>
                </c:pt>
                <c:pt idx="37">
                  <c:v>47949.350304881111</c:v>
                </c:pt>
                <c:pt idx="38">
                  <c:v>43543.246508636046</c:v>
                </c:pt>
                <c:pt idx="39">
                  <c:v>63673.031165346503</c:v>
                </c:pt>
                <c:pt idx="40">
                  <c:v>84046.651653565466</c:v>
                </c:pt>
                <c:pt idx="41">
                  <c:v>91700.421377920371</c:v>
                </c:pt>
                <c:pt idx="42">
                  <c:v>67470.757513620818</c:v>
                </c:pt>
                <c:pt idx="43">
                  <c:v>60834.335068274602</c:v>
                </c:pt>
                <c:pt idx="44">
                  <c:v>43611.156585707329</c:v>
                </c:pt>
                <c:pt idx="45">
                  <c:v>21323.849679644682</c:v>
                </c:pt>
                <c:pt idx="46">
                  <c:v>16564.520132208261</c:v>
                </c:pt>
                <c:pt idx="47">
                  <c:v>18051.459366606432</c:v>
                </c:pt>
                <c:pt idx="48">
                  <c:v>37835.146269284203</c:v>
                </c:pt>
                <c:pt idx="49">
                  <c:v>32392.58695331496</c:v>
                </c:pt>
                <c:pt idx="50">
                  <c:v>45220.400903585207</c:v>
                </c:pt>
                <c:pt idx="51">
                  <c:v>62485.035232101567</c:v>
                </c:pt>
                <c:pt idx="52">
                  <c:v>47746.205115467274</c:v>
                </c:pt>
                <c:pt idx="53">
                  <c:v>25158.310411848495</c:v>
                </c:pt>
                <c:pt idx="54">
                  <c:v>23177.761156205088</c:v>
                </c:pt>
                <c:pt idx="55">
                  <c:v>34954.077279456644</c:v>
                </c:pt>
                <c:pt idx="56">
                  <c:v>34425.929595609836</c:v>
                </c:pt>
                <c:pt idx="57">
                  <c:v>19953.032157024543</c:v>
                </c:pt>
                <c:pt idx="58">
                  <c:v>15873.326569356024</c:v>
                </c:pt>
                <c:pt idx="59">
                  <c:v>24171.603066472991</c:v>
                </c:pt>
                <c:pt idx="60">
                  <c:v>35843.452819139085</c:v>
                </c:pt>
                <c:pt idx="61">
                  <c:v>24931.754651030496</c:v>
                </c:pt>
                <c:pt idx="62">
                  <c:v>20320.894188195467</c:v>
                </c:pt>
                <c:pt idx="63">
                  <c:v>34088.209593729582</c:v>
                </c:pt>
                <c:pt idx="64">
                  <c:v>13857.974909311626</c:v>
                </c:pt>
                <c:pt idx="65">
                  <c:v>16011.655263636261</c:v>
                </c:pt>
                <c:pt idx="66">
                  <c:v>17517.391438279057</c:v>
                </c:pt>
                <c:pt idx="67">
                  <c:v>23112.317408879204</c:v>
                </c:pt>
                <c:pt idx="68">
                  <c:v>31792.990764220325</c:v>
                </c:pt>
                <c:pt idx="69">
                  <c:v>19888.025297706714</c:v>
                </c:pt>
                <c:pt idx="70">
                  <c:v>14033.212848192632</c:v>
                </c:pt>
                <c:pt idx="71">
                  <c:v>15144.285914090187</c:v>
                </c:pt>
              </c:numCache>
            </c:numRef>
          </c:xVal>
          <c:yVal>
            <c:numRef>
              <c:f>'Hourly Data'!$Z$2:$Z$73</c:f>
              <c:numCache>
                <c:formatCode>_(* #,##0_);_(* \(#,##0\);_(* "-"??_);_(@_)</c:formatCode>
                <c:ptCount val="72"/>
                <c:pt idx="0">
                  <c:v>149.98304778307497</c:v>
                </c:pt>
                <c:pt idx="1">
                  <c:v>162.67131591890137</c:v>
                </c:pt>
                <c:pt idx="2">
                  <c:v>146.84376539836612</c:v>
                </c:pt>
                <c:pt idx="3">
                  <c:v>237.72476996798068</c:v>
                </c:pt>
                <c:pt idx="4">
                  <c:v>263.11398517406712</c:v>
                </c:pt>
                <c:pt idx="5">
                  <c:v>233.11806654731441</c:v>
                </c:pt>
                <c:pt idx="6">
                  <c:v>246.49764488968003</c:v>
                </c:pt>
                <c:pt idx="7">
                  <c:v>208.16721302379042</c:v>
                </c:pt>
                <c:pt idx="8">
                  <c:v>211.81557599243999</c:v>
                </c:pt>
                <c:pt idx="9">
                  <c:v>198.77876145494719</c:v>
                </c:pt>
                <c:pt idx="10">
                  <c:v>131.64284596722581</c:v>
                </c:pt>
                <c:pt idx="11">
                  <c:v>99.496127530692092</c:v>
                </c:pt>
                <c:pt idx="12">
                  <c:v>104.34865290929956</c:v>
                </c:pt>
                <c:pt idx="13">
                  <c:v>98.355933794019919</c:v>
                </c:pt>
                <c:pt idx="14">
                  <c:v>194.5102163622347</c:v>
                </c:pt>
                <c:pt idx="15">
                  <c:v>179.94784485288025</c:v>
                </c:pt>
                <c:pt idx="16">
                  <c:v>242.24439436635791</c:v>
                </c:pt>
                <c:pt idx="17">
                  <c:v>262.50972840047126</c:v>
                </c:pt>
                <c:pt idx="18">
                  <c:v>268.95050957426429</c:v>
                </c:pt>
                <c:pt idx="19">
                  <c:v>230.95911624601061</c:v>
                </c:pt>
                <c:pt idx="20">
                  <c:v>155.48484280444683</c:v>
                </c:pt>
                <c:pt idx="21">
                  <c:v>117.35468460547349</c:v>
                </c:pt>
                <c:pt idx="22">
                  <c:v>134.42867378673205</c:v>
                </c:pt>
                <c:pt idx="23">
                  <c:v>141.21025188693838</c:v>
                </c:pt>
                <c:pt idx="24">
                  <c:v>139.62490743897433</c:v>
                </c:pt>
                <c:pt idx="25">
                  <c:v>186.46121824585967</c:v>
                </c:pt>
                <c:pt idx="26">
                  <c:v>208.5029683254306</c:v>
                </c:pt>
                <c:pt idx="27">
                  <c:v>197.83410225616132</c:v>
                </c:pt>
                <c:pt idx="28">
                  <c:v>226.96860744035061</c:v>
                </c:pt>
                <c:pt idx="29">
                  <c:v>209.10812366828321</c:v>
                </c:pt>
                <c:pt idx="30">
                  <c:v>253.68566286299497</c:v>
                </c:pt>
                <c:pt idx="31">
                  <c:v>226.10153429053958</c:v>
                </c:pt>
                <c:pt idx="32">
                  <c:v>176.71009028584933</c:v>
                </c:pt>
                <c:pt idx="33">
                  <c:v>111.06999065480646</c:v>
                </c:pt>
                <c:pt idx="34">
                  <c:v>67.752593430442133</c:v>
                </c:pt>
                <c:pt idx="35">
                  <c:v>153.15817339628214</c:v>
                </c:pt>
                <c:pt idx="36">
                  <c:v>146.18888596918495</c:v>
                </c:pt>
                <c:pt idx="37">
                  <c:v>139.25454308731216</c:v>
                </c:pt>
                <c:pt idx="38">
                  <c:v>126.51222899458521</c:v>
                </c:pt>
                <c:pt idx="39">
                  <c:v>133.93294821928026</c:v>
                </c:pt>
                <c:pt idx="40">
                  <c:v>176.27553807367238</c:v>
                </c:pt>
                <c:pt idx="41">
                  <c:v>250.01647079141495</c:v>
                </c:pt>
                <c:pt idx="42">
                  <c:v>206.36916258654702</c:v>
                </c:pt>
                <c:pt idx="43">
                  <c:v>234.18414077385052</c:v>
                </c:pt>
                <c:pt idx="44">
                  <c:v>181.43463528463218</c:v>
                </c:pt>
                <c:pt idx="45">
                  <c:v>96.826369707465048</c:v>
                </c:pt>
                <c:pt idx="46">
                  <c:v>91.926339323244349</c:v>
                </c:pt>
                <c:pt idx="47">
                  <c:v>87.125410503519547</c:v>
                </c:pt>
                <c:pt idx="48">
                  <c:v>97.500923060601764</c:v>
                </c:pt>
                <c:pt idx="49">
                  <c:v>111.169281886569</c:v>
                </c:pt>
                <c:pt idx="50">
                  <c:v>122.13883695538087</c:v>
                </c:pt>
                <c:pt idx="51">
                  <c:v>153.85665452325037</c:v>
                </c:pt>
                <c:pt idx="52">
                  <c:v>150.86628390512161</c:v>
                </c:pt>
                <c:pt idx="53">
                  <c:v>122.10249316468806</c:v>
                </c:pt>
                <c:pt idx="54">
                  <c:v>134.12304030503063</c:v>
                </c:pt>
                <c:pt idx="55">
                  <c:v>158.84145494045751</c:v>
                </c:pt>
                <c:pt idx="56">
                  <c:v>150.39886190419401</c:v>
                </c:pt>
                <c:pt idx="57">
                  <c:v>104.50423018587031</c:v>
                </c:pt>
                <c:pt idx="58">
                  <c:v>96.577965679330518</c:v>
                </c:pt>
                <c:pt idx="59">
                  <c:v>112.52867000652105</c:v>
                </c:pt>
                <c:pt idx="60">
                  <c:v>110.49305067908379</c:v>
                </c:pt>
                <c:pt idx="61">
                  <c:v>114.11252998241356</c:v>
                </c:pt>
                <c:pt idx="62">
                  <c:v>103.48793169279253</c:v>
                </c:pt>
                <c:pt idx="63">
                  <c:v>99.892922051747647</c:v>
                </c:pt>
                <c:pt idx="64">
                  <c:v>78.705070384778082</c:v>
                </c:pt>
                <c:pt idx="65">
                  <c:v>110.93086688518532</c:v>
                </c:pt>
                <c:pt idx="66">
                  <c:v>129.66742744465088</c:v>
                </c:pt>
                <c:pt idx="67">
                  <c:v>161.93065944025594</c:v>
                </c:pt>
                <c:pt idx="68">
                  <c:v>162.84241753147668</c:v>
                </c:pt>
                <c:pt idx="69">
                  <c:v>109.98376677936363</c:v>
                </c:pt>
                <c:pt idx="70">
                  <c:v>71.837517364819846</c:v>
                </c:pt>
                <c:pt idx="71">
                  <c:v>78.223490030534279</c:v>
                </c:pt>
              </c:numCache>
            </c:numRef>
          </c:yVal>
          <c:smooth val="0"/>
          <c:extLst xmlns:c16r2="http://schemas.microsoft.com/office/drawing/2015/06/chart">
            <c:ext xmlns:c16="http://schemas.microsoft.com/office/drawing/2014/chart" uri="{C3380CC4-5D6E-409C-BE32-E72D297353CC}">
              <c16:uniqueId val="{00000000-B663-47B2-85EA-B828DF869D8E}"/>
            </c:ext>
          </c:extLst>
        </c:ser>
        <c:dLbls>
          <c:showLegendKey val="0"/>
          <c:showVal val="0"/>
          <c:showCatName val="0"/>
          <c:showSerName val="0"/>
          <c:showPercent val="0"/>
          <c:showBubbleSize val="0"/>
        </c:dLbls>
        <c:axId val="158157080"/>
        <c:axId val="158157472"/>
      </c:scatterChart>
      <c:valAx>
        <c:axId val="158157080"/>
        <c:scaling>
          <c:orientation val="minMax"/>
        </c:scaling>
        <c:delete val="0"/>
        <c:axPos val="b"/>
        <c:title>
          <c:tx>
            <c:rich>
              <a:bodyPr rot="0" vert="horz"/>
              <a:lstStyle/>
              <a:p>
                <a:pPr>
                  <a:defRPr/>
                </a:pPr>
                <a:r>
                  <a:rPr lang="en-US"/>
                  <a:t>Monthly Hydro Energy (MWh)</a:t>
                </a:r>
              </a:p>
            </c:rich>
          </c:tx>
          <c:layout>
            <c:manualLayout>
              <c:xMode val="edge"/>
              <c:yMode val="edge"/>
              <c:x val="0.36513625258726068"/>
              <c:y val="0.89146183442699678"/>
            </c:manualLayout>
          </c:layout>
          <c:overlay val="0"/>
          <c:spPr>
            <a:noFill/>
            <a:ln>
              <a:noFill/>
            </a:ln>
            <a:effectLst/>
          </c:spPr>
        </c:title>
        <c:numFmt formatCode="_(* #,##0_);_(* \(#,##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58157472"/>
        <c:crosses val="autoZero"/>
        <c:crossBetween val="midCat"/>
      </c:valAx>
      <c:valAx>
        <c:axId val="15815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Max Daily Hydro Output (MW)</a:t>
                </a:r>
              </a:p>
            </c:rich>
          </c:tx>
          <c:layout/>
          <c:overlay val="0"/>
          <c:spPr>
            <a:noFill/>
            <a:ln>
              <a:noFill/>
            </a:ln>
            <a:effectLst/>
          </c:spPr>
        </c:title>
        <c:numFmt formatCode="_(* #,##0_);_(* \(#,##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5815708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latin typeface="+mn-lt"/>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5718503937008"/>
          <c:y val="4.4806664791901041E-2"/>
          <c:w val="0.81740015310586178"/>
          <c:h val="0.75527254405699262"/>
        </c:manualLayout>
      </c:layout>
      <c:lineChart>
        <c:grouping val="standard"/>
        <c:varyColors val="0"/>
        <c:ser>
          <c:idx val="0"/>
          <c:order val="0"/>
          <c:tx>
            <c:v>Coastal Summer</c:v>
          </c:tx>
          <c:marker>
            <c:symbol val="none"/>
          </c:marker>
          <c:val>
            <c:numRef>
              <c:f>Sheet3!$FY$10:$FY$33</c:f>
              <c:numCache>
                <c:formatCode>0.00%</c:formatCode>
                <c:ptCount val="24"/>
                <c:pt idx="0">
                  <c:v>0.3122271684895328</c:v>
                </c:pt>
                <c:pt idx="1">
                  <c:v>0.28841716610096035</c:v>
                </c:pt>
                <c:pt idx="2">
                  <c:v>0.25844241589161332</c:v>
                </c:pt>
                <c:pt idx="3">
                  <c:v>0.23329272620642341</c:v>
                </c:pt>
                <c:pt idx="4">
                  <c:v>0.21129145158655332</c:v>
                </c:pt>
                <c:pt idx="5">
                  <c:v>0.19199468527650171</c:v>
                </c:pt>
                <c:pt idx="6">
                  <c:v>0.17730128924180291</c:v>
                </c:pt>
                <c:pt idx="7">
                  <c:v>0.15483278275747631</c:v>
                </c:pt>
                <c:pt idx="8">
                  <c:v>0.14036875931928147</c:v>
                </c:pt>
                <c:pt idx="9">
                  <c:v>0.15025562330951017</c:v>
                </c:pt>
                <c:pt idx="10">
                  <c:v>0.16859927008329392</c:v>
                </c:pt>
                <c:pt idx="11">
                  <c:v>0.19869765270600989</c:v>
                </c:pt>
                <c:pt idx="12">
                  <c:v>0.24595912427544744</c:v>
                </c:pt>
                <c:pt idx="13">
                  <c:v>0.30842837022625741</c:v>
                </c:pt>
                <c:pt idx="14">
                  <c:v>0.37584627616717337</c:v>
                </c:pt>
                <c:pt idx="15">
                  <c:v>0.44336216051055982</c:v>
                </c:pt>
                <c:pt idx="16">
                  <c:v>0.48908385120717085</c:v>
                </c:pt>
                <c:pt idx="17">
                  <c:v>0.5059876645945196</c:v>
                </c:pt>
                <c:pt idx="18">
                  <c:v>0.49113188457969081</c:v>
                </c:pt>
                <c:pt idx="19">
                  <c:v>0.45420264052678044</c:v>
                </c:pt>
                <c:pt idx="20">
                  <c:v>0.41875904260601521</c:v>
                </c:pt>
                <c:pt idx="21">
                  <c:v>0.38331307771586748</c:v>
                </c:pt>
                <c:pt idx="22">
                  <c:v>0.35660198454128422</c:v>
                </c:pt>
                <c:pt idx="23">
                  <c:v>0.33268565674613654</c:v>
                </c:pt>
              </c:numCache>
            </c:numRef>
          </c:val>
          <c:smooth val="0"/>
          <c:extLst xmlns:c16r2="http://schemas.microsoft.com/office/drawing/2015/06/chart">
            <c:ext xmlns:c16="http://schemas.microsoft.com/office/drawing/2014/chart" uri="{C3380CC4-5D6E-409C-BE32-E72D297353CC}">
              <c16:uniqueId val="{00000000-BE99-421F-9E41-756C33C3ED32}"/>
            </c:ext>
          </c:extLst>
        </c:ser>
        <c:ser>
          <c:idx val="1"/>
          <c:order val="1"/>
          <c:tx>
            <c:v>Coastal Winter</c:v>
          </c:tx>
          <c:spPr>
            <a:ln>
              <a:solidFill>
                <a:srgbClr val="00B050"/>
              </a:solidFill>
            </a:ln>
          </c:spPr>
          <c:marker>
            <c:symbol val="none"/>
          </c:marker>
          <c:val>
            <c:numRef>
              <c:f>Sheet3!$FZ$10:$FZ$33</c:f>
              <c:numCache>
                <c:formatCode>0.00%</c:formatCode>
                <c:ptCount val="24"/>
                <c:pt idx="0">
                  <c:v>0.34318578396456229</c:v>
                </c:pt>
                <c:pt idx="1">
                  <c:v>0.33629859244329835</c:v>
                </c:pt>
                <c:pt idx="2">
                  <c:v>0.32366520764661044</c:v>
                </c:pt>
                <c:pt idx="3">
                  <c:v>0.31546746530841491</c:v>
                </c:pt>
                <c:pt idx="4">
                  <c:v>0.30602830377865869</c:v>
                </c:pt>
                <c:pt idx="5">
                  <c:v>0.29945828066271335</c:v>
                </c:pt>
                <c:pt idx="6">
                  <c:v>0.29323569734913496</c:v>
                </c:pt>
                <c:pt idx="7">
                  <c:v>0.28059047754273631</c:v>
                </c:pt>
                <c:pt idx="8">
                  <c:v>0.27334860766719682</c:v>
                </c:pt>
                <c:pt idx="9">
                  <c:v>0.25236501522443316</c:v>
                </c:pt>
                <c:pt idx="10">
                  <c:v>0.24993546310628145</c:v>
                </c:pt>
                <c:pt idx="11">
                  <c:v>0.26808243886204797</c:v>
                </c:pt>
                <c:pt idx="12">
                  <c:v>0.28996931027009987</c:v>
                </c:pt>
                <c:pt idx="13">
                  <c:v>0.3193876971621365</c:v>
                </c:pt>
                <c:pt idx="14">
                  <c:v>0.35090046544212183</c:v>
                </c:pt>
                <c:pt idx="15">
                  <c:v>0.38507646692439379</c:v>
                </c:pt>
                <c:pt idx="16">
                  <c:v>0.41116907984397538</c:v>
                </c:pt>
                <c:pt idx="17">
                  <c:v>0.42207475096893132</c:v>
                </c:pt>
                <c:pt idx="18">
                  <c:v>0.42116359960508648</c:v>
                </c:pt>
                <c:pt idx="19">
                  <c:v>0.40231874851115296</c:v>
                </c:pt>
                <c:pt idx="20">
                  <c:v>0.38617274178237088</c:v>
                </c:pt>
                <c:pt idx="21">
                  <c:v>0.36822578654630589</c:v>
                </c:pt>
                <c:pt idx="22">
                  <c:v>0.35543256630182335</c:v>
                </c:pt>
                <c:pt idx="23">
                  <c:v>0.34727501451303688</c:v>
                </c:pt>
              </c:numCache>
            </c:numRef>
          </c:val>
          <c:smooth val="0"/>
          <c:extLst xmlns:c16r2="http://schemas.microsoft.com/office/drawing/2015/06/chart">
            <c:ext xmlns:c16="http://schemas.microsoft.com/office/drawing/2014/chart" uri="{C3380CC4-5D6E-409C-BE32-E72D297353CC}">
              <c16:uniqueId val="{00000001-BE99-421F-9E41-756C33C3ED32}"/>
            </c:ext>
          </c:extLst>
        </c:ser>
        <c:ser>
          <c:idx val="2"/>
          <c:order val="2"/>
          <c:tx>
            <c:v>Non Coastal Summer</c:v>
          </c:tx>
          <c:spPr>
            <a:ln>
              <a:solidFill>
                <a:srgbClr val="C00000"/>
              </a:solidFill>
            </a:ln>
          </c:spPr>
          <c:marker>
            <c:symbol val="none"/>
          </c:marker>
          <c:val>
            <c:numRef>
              <c:f>Sheet3!$GO$10:$GO$33</c:f>
              <c:numCache>
                <c:formatCode>0.00%</c:formatCode>
                <c:ptCount val="24"/>
                <c:pt idx="0">
                  <c:v>0.48237169387449791</c:v>
                </c:pt>
                <c:pt idx="1">
                  <c:v>0.47706600804304888</c:v>
                </c:pt>
                <c:pt idx="2">
                  <c:v>0.46151994322396056</c:v>
                </c:pt>
                <c:pt idx="3">
                  <c:v>0.43858746449348007</c:v>
                </c:pt>
                <c:pt idx="4">
                  <c:v>0.41523984714895285</c:v>
                </c:pt>
                <c:pt idx="5">
                  <c:v>0.39180498084334836</c:v>
                </c:pt>
                <c:pt idx="6">
                  <c:v>0.36437672993304049</c:v>
                </c:pt>
                <c:pt idx="7">
                  <c:v>0.29496727267793288</c:v>
                </c:pt>
                <c:pt idx="8">
                  <c:v>0.24143070436340441</c:v>
                </c:pt>
                <c:pt idx="9">
                  <c:v>0.23367961556134145</c:v>
                </c:pt>
                <c:pt idx="10">
                  <c:v>0.23488995936029924</c:v>
                </c:pt>
                <c:pt idx="11">
                  <c:v>0.22586016161086092</c:v>
                </c:pt>
                <c:pt idx="12">
                  <c:v>0.21953419010818795</c:v>
                </c:pt>
                <c:pt idx="13">
                  <c:v>0.22329663592252791</c:v>
                </c:pt>
                <c:pt idx="14">
                  <c:v>0.23555604728673821</c:v>
                </c:pt>
                <c:pt idx="15">
                  <c:v>0.25426786375865007</c:v>
                </c:pt>
                <c:pt idx="16">
                  <c:v>0.27661271822207034</c:v>
                </c:pt>
                <c:pt idx="17">
                  <c:v>0.30586836504458143</c:v>
                </c:pt>
                <c:pt idx="18">
                  <c:v>0.33698106650944082</c:v>
                </c:pt>
                <c:pt idx="19">
                  <c:v>0.37713129449555549</c:v>
                </c:pt>
                <c:pt idx="20">
                  <c:v>0.42577135710911335</c:v>
                </c:pt>
                <c:pt idx="21">
                  <c:v>0.45800504060050479</c:v>
                </c:pt>
                <c:pt idx="22">
                  <c:v>0.47454652732757308</c:v>
                </c:pt>
                <c:pt idx="23">
                  <c:v>0.45297666648870033</c:v>
                </c:pt>
              </c:numCache>
            </c:numRef>
          </c:val>
          <c:smooth val="0"/>
          <c:extLst xmlns:c16r2="http://schemas.microsoft.com/office/drawing/2015/06/chart">
            <c:ext xmlns:c16="http://schemas.microsoft.com/office/drawing/2014/chart" uri="{C3380CC4-5D6E-409C-BE32-E72D297353CC}">
              <c16:uniqueId val="{00000002-BE99-421F-9E41-756C33C3ED32}"/>
            </c:ext>
          </c:extLst>
        </c:ser>
        <c:ser>
          <c:idx val="3"/>
          <c:order val="3"/>
          <c:tx>
            <c:v>Non Coastal Winter</c:v>
          </c:tx>
          <c:marker>
            <c:symbol val="none"/>
          </c:marker>
          <c:val>
            <c:numRef>
              <c:f>Sheet3!$GP$10:$GP$33</c:f>
              <c:numCache>
                <c:formatCode>0.00%</c:formatCode>
                <c:ptCount val="24"/>
                <c:pt idx="0">
                  <c:v>0.47108985996689501</c:v>
                </c:pt>
                <c:pt idx="1">
                  <c:v>0.4714209817788102</c:v>
                </c:pt>
                <c:pt idx="2">
                  <c:v>0.46182729481306556</c:v>
                </c:pt>
                <c:pt idx="3">
                  <c:v>0.44834935448487245</c:v>
                </c:pt>
                <c:pt idx="4">
                  <c:v>0.43571799153438018</c:v>
                </c:pt>
                <c:pt idx="5">
                  <c:v>0.42474304547336844</c:v>
                </c:pt>
                <c:pt idx="6">
                  <c:v>0.41134211187113034</c:v>
                </c:pt>
                <c:pt idx="7">
                  <c:v>0.38546777969030555</c:v>
                </c:pt>
                <c:pt idx="8">
                  <c:v>0.36774949287083231</c:v>
                </c:pt>
                <c:pt idx="9">
                  <c:v>0.33975097408300015</c:v>
                </c:pt>
                <c:pt idx="10">
                  <c:v>0.29539411360558432</c:v>
                </c:pt>
                <c:pt idx="11">
                  <c:v>0.28668662549849588</c:v>
                </c:pt>
                <c:pt idx="12">
                  <c:v>0.28812892489923436</c:v>
                </c:pt>
                <c:pt idx="13">
                  <c:v>0.29305542853724881</c:v>
                </c:pt>
                <c:pt idx="14">
                  <c:v>0.29927957656268683</c:v>
                </c:pt>
                <c:pt idx="15">
                  <c:v>0.30635785316525627</c:v>
                </c:pt>
                <c:pt idx="16">
                  <c:v>0.31307187690873767</c:v>
                </c:pt>
                <c:pt idx="17">
                  <c:v>0.3249741884238464</c:v>
                </c:pt>
                <c:pt idx="18">
                  <c:v>0.35567856913240958</c:v>
                </c:pt>
                <c:pt idx="19">
                  <c:v>0.3907697424987549</c:v>
                </c:pt>
                <c:pt idx="20">
                  <c:v>0.42891127005115037</c:v>
                </c:pt>
                <c:pt idx="21">
                  <c:v>0.44784049749735932</c:v>
                </c:pt>
                <c:pt idx="22">
                  <c:v>0.45974070420506957</c:v>
                </c:pt>
                <c:pt idx="23">
                  <c:v>0.44291255030742332</c:v>
                </c:pt>
              </c:numCache>
            </c:numRef>
          </c:val>
          <c:smooth val="0"/>
          <c:extLst xmlns:c16r2="http://schemas.microsoft.com/office/drawing/2015/06/chart">
            <c:ext xmlns:c16="http://schemas.microsoft.com/office/drawing/2014/chart" uri="{C3380CC4-5D6E-409C-BE32-E72D297353CC}">
              <c16:uniqueId val="{00000003-BE99-421F-9E41-756C33C3ED32}"/>
            </c:ext>
          </c:extLst>
        </c:ser>
        <c:dLbls>
          <c:showLegendKey val="0"/>
          <c:showVal val="0"/>
          <c:showCatName val="0"/>
          <c:showSerName val="0"/>
          <c:showPercent val="0"/>
          <c:showBubbleSize val="0"/>
        </c:dLbls>
        <c:smooth val="0"/>
        <c:axId val="158159824"/>
        <c:axId val="158160216"/>
      </c:lineChart>
      <c:catAx>
        <c:axId val="158159824"/>
        <c:scaling>
          <c:orientation val="minMax"/>
        </c:scaling>
        <c:delete val="0"/>
        <c:axPos val="b"/>
        <c:title>
          <c:tx>
            <c:rich>
              <a:bodyPr/>
              <a:lstStyle/>
              <a:p>
                <a:pPr>
                  <a:defRPr/>
                </a:pPr>
                <a:r>
                  <a:rPr lang="en-US"/>
                  <a:t>Hour of Day</a:t>
                </a:r>
              </a:p>
            </c:rich>
          </c:tx>
          <c:layout/>
          <c:overlay val="0"/>
        </c:title>
        <c:majorTickMark val="out"/>
        <c:minorTickMark val="none"/>
        <c:tickLblPos val="nextTo"/>
        <c:crossAx val="158160216"/>
        <c:crosses val="autoZero"/>
        <c:auto val="1"/>
        <c:lblAlgn val="ctr"/>
        <c:lblOffset val="100"/>
        <c:noMultiLvlLbl val="0"/>
      </c:catAx>
      <c:valAx>
        <c:axId val="158160216"/>
        <c:scaling>
          <c:orientation val="minMax"/>
        </c:scaling>
        <c:delete val="0"/>
        <c:axPos val="l"/>
        <c:majorGridlines/>
        <c:title>
          <c:tx>
            <c:rich>
              <a:bodyPr rot="-5400000" vert="horz"/>
              <a:lstStyle/>
              <a:p>
                <a:pPr>
                  <a:defRPr/>
                </a:pPr>
                <a:r>
                  <a:rPr lang="en-US" dirty="0"/>
                  <a:t>Average Output </a:t>
                </a:r>
              </a:p>
              <a:p>
                <a:pPr>
                  <a:defRPr/>
                </a:pPr>
                <a:r>
                  <a:rPr lang="en-US" dirty="0"/>
                  <a:t>(% of Nameplate)</a:t>
                </a:r>
              </a:p>
            </c:rich>
          </c:tx>
          <c:layout/>
          <c:overlay val="0"/>
        </c:title>
        <c:numFmt formatCode="0%" sourceLinked="0"/>
        <c:majorTickMark val="out"/>
        <c:minorTickMark val="none"/>
        <c:tickLblPos val="nextTo"/>
        <c:crossAx val="158159824"/>
        <c:crosses val="autoZero"/>
        <c:crossBetween val="between"/>
      </c:valAx>
    </c:plotArea>
    <c:legend>
      <c:legendPos val="r"/>
      <c:layout>
        <c:manualLayout>
          <c:xMode val="edge"/>
          <c:yMode val="edge"/>
          <c:x val="0.69991644794400698"/>
          <c:y val="0.51839941882264717"/>
          <c:w val="0.28063910761154853"/>
          <c:h val="0.24891544806899146"/>
        </c:manualLayout>
      </c:layout>
      <c:overlay val="0"/>
      <c:spPr>
        <a:solidFill>
          <a:schemeClr val="bg1"/>
        </a:solidFill>
      </c:spPr>
      <c:txPr>
        <a:bodyPr/>
        <a:lstStyle/>
        <a:p>
          <a:pPr>
            <a:defRPr sz="16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69358067529693"/>
          <c:y val="3.3182722351192788E-2"/>
          <c:w val="0.81090562302593561"/>
          <c:h val="0.80729424446944142"/>
        </c:manualLayout>
      </c:layout>
      <c:lineChart>
        <c:grouping val="standard"/>
        <c:varyColors val="0"/>
        <c:ser>
          <c:idx val="0"/>
          <c:order val="0"/>
          <c:tx>
            <c:v>Summer</c:v>
          </c:tx>
          <c:spPr>
            <a:ln>
              <a:solidFill>
                <a:srgbClr val="C00000"/>
              </a:solidFill>
            </a:ln>
          </c:spPr>
          <c:marker>
            <c:symbol val="none"/>
          </c:marker>
          <c:val>
            <c:numRef>
              <c:f>Sheet4!$AS$8:$AS$31</c:f>
              <c:numCache>
                <c:formatCode>0.00%</c:formatCode>
                <c:ptCount val="24"/>
                <c:pt idx="0">
                  <c:v>0</c:v>
                </c:pt>
                <c:pt idx="1">
                  <c:v>0</c:v>
                </c:pt>
                <c:pt idx="2">
                  <c:v>0</c:v>
                </c:pt>
                <c:pt idx="3">
                  <c:v>0</c:v>
                </c:pt>
                <c:pt idx="4">
                  <c:v>0</c:v>
                </c:pt>
                <c:pt idx="5">
                  <c:v>1.6989586871825503E-4</c:v>
                </c:pt>
                <c:pt idx="6">
                  <c:v>0.14571301549009877</c:v>
                </c:pt>
                <c:pt idx="7">
                  <c:v>0.48294895655834852</c:v>
                </c:pt>
                <c:pt idx="8">
                  <c:v>0.6438696253341909</c:v>
                </c:pt>
                <c:pt idx="9">
                  <c:v>0.72165034783866777</c:v>
                </c:pt>
                <c:pt idx="10">
                  <c:v>0.75847136066146514</c:v>
                </c:pt>
                <c:pt idx="11">
                  <c:v>0.77632696683275659</c:v>
                </c:pt>
                <c:pt idx="12">
                  <c:v>0.78097381184532633</c:v>
                </c:pt>
                <c:pt idx="13">
                  <c:v>0.77860708089753861</c:v>
                </c:pt>
                <c:pt idx="14">
                  <c:v>0.76848147017474577</c:v>
                </c:pt>
                <c:pt idx="15">
                  <c:v>0.73499084096863365</c:v>
                </c:pt>
                <c:pt idx="16">
                  <c:v>0.6855092078870173</c:v>
                </c:pt>
                <c:pt idx="17">
                  <c:v>0.59821662633045958</c:v>
                </c:pt>
                <c:pt idx="18">
                  <c:v>0.45169747405668526</c:v>
                </c:pt>
                <c:pt idx="19">
                  <c:v>0.15937274332170964</c:v>
                </c:pt>
                <c:pt idx="20">
                  <c:v>0</c:v>
                </c:pt>
                <c:pt idx="21">
                  <c:v>0</c:v>
                </c:pt>
                <c:pt idx="22">
                  <c:v>0</c:v>
                </c:pt>
                <c:pt idx="23">
                  <c:v>0</c:v>
                </c:pt>
              </c:numCache>
            </c:numRef>
          </c:val>
          <c:smooth val="0"/>
          <c:extLst xmlns:c16r2="http://schemas.microsoft.com/office/drawing/2015/06/chart">
            <c:ext xmlns:c16="http://schemas.microsoft.com/office/drawing/2014/chart" uri="{C3380CC4-5D6E-409C-BE32-E72D297353CC}">
              <c16:uniqueId val="{00000000-7B77-439C-B0CE-E8641925AC46}"/>
            </c:ext>
          </c:extLst>
        </c:ser>
        <c:ser>
          <c:idx val="1"/>
          <c:order val="1"/>
          <c:tx>
            <c:v>Winter</c:v>
          </c:tx>
          <c:marker>
            <c:symbol val="none"/>
          </c:marker>
          <c:val>
            <c:numRef>
              <c:f>Sheet4!$AM$8:$AM$31</c:f>
              <c:numCache>
                <c:formatCode>0.00%</c:formatCode>
                <c:ptCount val="24"/>
                <c:pt idx="0">
                  <c:v>0</c:v>
                </c:pt>
                <c:pt idx="1">
                  <c:v>0</c:v>
                </c:pt>
                <c:pt idx="2">
                  <c:v>0</c:v>
                </c:pt>
                <c:pt idx="3">
                  <c:v>0</c:v>
                </c:pt>
                <c:pt idx="4">
                  <c:v>0</c:v>
                </c:pt>
                <c:pt idx="5">
                  <c:v>0</c:v>
                </c:pt>
                <c:pt idx="6">
                  <c:v>0</c:v>
                </c:pt>
                <c:pt idx="7">
                  <c:v>1.0152107055760462E-4</c:v>
                </c:pt>
                <c:pt idx="8">
                  <c:v>0.31154823959545302</c:v>
                </c:pt>
                <c:pt idx="9">
                  <c:v>0.55395651694495207</c:v>
                </c:pt>
                <c:pt idx="10">
                  <c:v>0.59465039054853963</c:v>
                </c:pt>
                <c:pt idx="11">
                  <c:v>0.58767953207043855</c:v>
                </c:pt>
                <c:pt idx="12">
                  <c:v>0.56524729283329145</c:v>
                </c:pt>
                <c:pt idx="13">
                  <c:v>0.56336683458701231</c:v>
                </c:pt>
                <c:pt idx="14">
                  <c:v>0.5799864885680146</c:v>
                </c:pt>
                <c:pt idx="15">
                  <c:v>0.60252634747879963</c:v>
                </c:pt>
                <c:pt idx="16">
                  <c:v>0.57948060104748145</c:v>
                </c:pt>
                <c:pt idx="17">
                  <c:v>0.42385491961069527</c:v>
                </c:pt>
                <c:pt idx="18">
                  <c:v>8.8331074892667068E-3</c:v>
                </c:pt>
                <c:pt idx="19">
                  <c:v>0</c:v>
                </c:pt>
                <c:pt idx="20">
                  <c:v>0</c:v>
                </c:pt>
                <c:pt idx="21">
                  <c:v>0</c:v>
                </c:pt>
                <c:pt idx="22">
                  <c:v>0</c:v>
                </c:pt>
                <c:pt idx="23">
                  <c:v>0</c:v>
                </c:pt>
              </c:numCache>
            </c:numRef>
          </c:val>
          <c:smooth val="0"/>
          <c:extLst xmlns:c16r2="http://schemas.microsoft.com/office/drawing/2015/06/chart">
            <c:ext xmlns:c16="http://schemas.microsoft.com/office/drawing/2014/chart" uri="{C3380CC4-5D6E-409C-BE32-E72D297353CC}">
              <c16:uniqueId val="{00000001-7B77-439C-B0CE-E8641925AC46}"/>
            </c:ext>
          </c:extLst>
        </c:ser>
        <c:dLbls>
          <c:showLegendKey val="0"/>
          <c:showVal val="0"/>
          <c:showCatName val="0"/>
          <c:showSerName val="0"/>
          <c:showPercent val="0"/>
          <c:showBubbleSize val="0"/>
        </c:dLbls>
        <c:smooth val="0"/>
        <c:axId val="158158256"/>
        <c:axId val="159412216"/>
      </c:lineChart>
      <c:catAx>
        <c:axId val="158158256"/>
        <c:scaling>
          <c:orientation val="minMax"/>
        </c:scaling>
        <c:delete val="0"/>
        <c:axPos val="b"/>
        <c:title>
          <c:tx>
            <c:rich>
              <a:bodyPr/>
              <a:lstStyle/>
              <a:p>
                <a:pPr>
                  <a:defRPr/>
                </a:pPr>
                <a:r>
                  <a:rPr lang="en-US"/>
                  <a:t>Hour of Day</a:t>
                </a:r>
              </a:p>
            </c:rich>
          </c:tx>
          <c:layout/>
          <c:overlay val="0"/>
        </c:title>
        <c:majorTickMark val="out"/>
        <c:minorTickMark val="none"/>
        <c:tickLblPos val="nextTo"/>
        <c:crossAx val="159412216"/>
        <c:crosses val="autoZero"/>
        <c:auto val="1"/>
        <c:lblAlgn val="ctr"/>
        <c:lblOffset val="100"/>
        <c:noMultiLvlLbl val="0"/>
      </c:catAx>
      <c:valAx>
        <c:axId val="159412216"/>
        <c:scaling>
          <c:orientation val="minMax"/>
        </c:scaling>
        <c:delete val="0"/>
        <c:axPos val="l"/>
        <c:majorGridlines/>
        <c:title>
          <c:tx>
            <c:rich>
              <a:bodyPr rot="-5400000" vert="horz"/>
              <a:lstStyle/>
              <a:p>
                <a:pPr>
                  <a:defRPr/>
                </a:pPr>
                <a:r>
                  <a:rPr lang="en-US" dirty="0"/>
                  <a:t>Average Output </a:t>
                </a:r>
              </a:p>
              <a:p>
                <a:pPr>
                  <a:defRPr/>
                </a:pPr>
                <a:r>
                  <a:rPr lang="en-US" dirty="0"/>
                  <a:t>(% of Nameplate)</a:t>
                </a:r>
              </a:p>
            </c:rich>
          </c:tx>
          <c:layout>
            <c:manualLayout>
              <c:xMode val="edge"/>
              <c:yMode val="edge"/>
              <c:x val="9.7451881014873152E-3"/>
              <c:y val="0.21060953318335204"/>
            </c:manualLayout>
          </c:layout>
          <c:overlay val="0"/>
        </c:title>
        <c:numFmt formatCode="0%" sourceLinked="0"/>
        <c:majorTickMark val="out"/>
        <c:minorTickMark val="none"/>
        <c:tickLblPos val="nextTo"/>
        <c:crossAx val="158158256"/>
        <c:crosses val="autoZero"/>
        <c:crossBetween val="between"/>
      </c:valAx>
    </c:plotArea>
    <c:legend>
      <c:legendPos val="r"/>
      <c:layout>
        <c:manualLayout>
          <c:xMode val="edge"/>
          <c:yMode val="edge"/>
          <c:x val="0.81492993460563223"/>
          <c:y val="5.0866376077990272E-2"/>
          <c:w val="0.15125024302517748"/>
          <c:h val="0.15421962879640053"/>
        </c:manualLayout>
      </c:layout>
      <c:overlay val="0"/>
    </c:legend>
    <c:plotVisOnly val="1"/>
    <c:dispBlanksAs val="gap"/>
    <c:showDLblsOverMax val="0"/>
  </c:chart>
  <c:txPr>
    <a:bodyPr/>
    <a:lstStyle/>
    <a:p>
      <a:pPr>
        <a:defRPr sz="1800">
          <a:latin typeface="+mn-lt"/>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4/11/2017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4/11/2017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72864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18</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1418063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23</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25</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26</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27</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1441917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194785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36</a:t>
            </a:fld>
            <a:endParaRPr lang="en-US"/>
          </a:p>
        </p:txBody>
      </p:sp>
    </p:spTree>
    <p:extLst>
      <p:ext uri="{BB962C8B-B14F-4D97-AF65-F5344CB8AC3E}">
        <p14:creationId xmlns:p14="http://schemas.microsoft.com/office/powerpoint/2010/main" val="2014229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37</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38</a:t>
            </a:fld>
            <a:endParaRPr lang="en-US"/>
          </a:p>
        </p:txBody>
      </p:sp>
    </p:spTree>
    <p:extLst>
      <p:ext uri="{BB962C8B-B14F-4D97-AF65-F5344CB8AC3E}">
        <p14:creationId xmlns:p14="http://schemas.microsoft.com/office/powerpoint/2010/main" val="625503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39</a:t>
            </a:fld>
            <a:endParaRPr lang="en-US"/>
          </a:p>
        </p:txBody>
      </p:sp>
    </p:spTree>
    <p:extLst>
      <p:ext uri="{BB962C8B-B14F-4D97-AF65-F5344CB8AC3E}">
        <p14:creationId xmlns:p14="http://schemas.microsoft.com/office/powerpoint/2010/main" val="1510397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40</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41</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43</a:t>
            </a:fld>
            <a:endParaRPr lang="en-US"/>
          </a:p>
        </p:txBody>
      </p:sp>
    </p:spTree>
    <p:extLst>
      <p:ext uri="{BB962C8B-B14F-4D97-AF65-F5344CB8AC3E}">
        <p14:creationId xmlns:p14="http://schemas.microsoft.com/office/powerpoint/2010/main" val="3728731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47</a:t>
            </a:fld>
            <a:endParaRPr lang="en-US"/>
          </a:p>
        </p:txBody>
      </p:sp>
    </p:spTree>
    <p:extLst>
      <p:ext uri="{BB962C8B-B14F-4D97-AF65-F5344CB8AC3E}">
        <p14:creationId xmlns:p14="http://schemas.microsoft.com/office/powerpoint/2010/main" val="238139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48</a:t>
            </a:fld>
            <a:endParaRPr lang="en-US"/>
          </a:p>
        </p:txBody>
      </p:sp>
    </p:spTree>
    <p:extLst>
      <p:ext uri="{BB962C8B-B14F-4D97-AF65-F5344CB8AC3E}">
        <p14:creationId xmlns:p14="http://schemas.microsoft.com/office/powerpoint/2010/main" val="1630131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50</a:t>
            </a:fld>
            <a:endParaRPr lang="en-US"/>
          </a:p>
        </p:txBody>
      </p:sp>
    </p:spTree>
    <p:extLst>
      <p:ext uri="{BB962C8B-B14F-4D97-AF65-F5344CB8AC3E}">
        <p14:creationId xmlns:p14="http://schemas.microsoft.com/office/powerpoint/2010/main" val="399991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14</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15</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16</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298200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53200"/>
            <a:ext cx="533400" cy="220663"/>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534400" y="6553200"/>
            <a:ext cx="533400" cy="220663"/>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pic>
        <p:nvPicPr>
          <p:cNvPr id="2" name="Picture 1"/>
          <p:cNvPicPr>
            <a:picLocks noChangeAspect="1"/>
          </p:cNvPicPr>
          <p:nvPr userDrawn="1"/>
        </p:nvPicPr>
        <p:blipFill>
          <a:blip r:embed="rId4"/>
          <a:stretch>
            <a:fillRect/>
          </a:stretch>
        </p:blipFill>
        <p:spPr>
          <a:xfrm>
            <a:off x="268358" y="5334000"/>
            <a:ext cx="2219325" cy="514350"/>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nerc.com/pa/RAPA/ra/Reliability%20Assessments%20DL/2016ProbA_Report_Final_March.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rattle.com/news-and-knowledge/news/613"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Pete.Warnken@erco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413338"/>
            <a:ext cx="5181600" cy="2769989"/>
          </a:xfrm>
          <a:prstGeom prst="rect">
            <a:avLst/>
          </a:prstGeom>
          <a:noFill/>
        </p:spPr>
        <p:txBody>
          <a:bodyPr wrap="square" rtlCol="0">
            <a:spAutoFit/>
          </a:bodyPr>
          <a:lstStyle/>
          <a:p>
            <a:r>
              <a:rPr lang="en-US" sz="2400" b="1" dirty="0"/>
              <a:t>Economically Optimum Reserve Margin (EORM) Workshop</a:t>
            </a:r>
          </a:p>
          <a:p>
            <a:endParaRPr lang="en-US" b="1" dirty="0"/>
          </a:p>
          <a:p>
            <a:r>
              <a:rPr lang="en-US" b="1" dirty="0"/>
              <a:t>April 14, 2017</a:t>
            </a:r>
          </a:p>
          <a:p>
            <a:endParaRPr lang="en-US" dirty="0"/>
          </a:p>
          <a:p>
            <a:r>
              <a:rPr lang="en-US" dirty="0"/>
              <a:t>ERCOT, Astrapé Consulting LLC, The Brattle Group</a:t>
            </a:r>
          </a:p>
          <a:p>
            <a:endParaRPr lang="en-US" dirty="0"/>
          </a:p>
          <a:p>
            <a:endParaRPr lang="en-US" dirty="0"/>
          </a:p>
        </p:txBody>
      </p:sp>
      <p:pic>
        <p:nvPicPr>
          <p:cNvPr id="3" name="Picture 2" descr="astrape_logo_2013.jpg"/>
          <p:cNvPicPr>
            <a:picLocks noChangeAspect="1"/>
          </p:cNvPicPr>
          <p:nvPr/>
        </p:nvPicPr>
        <p:blipFill>
          <a:blip r:embed="rId2" cstate="print"/>
          <a:stretch>
            <a:fillRect/>
          </a:stretch>
        </p:blipFill>
        <p:spPr>
          <a:xfrm>
            <a:off x="304800" y="4419600"/>
            <a:ext cx="3066744" cy="599488"/>
          </a:xfrm>
          <a:prstGeom prst="rect">
            <a:avLst/>
          </a:prstGeom>
        </p:spPr>
      </p:pic>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Thermal Resources</a:t>
            </a:r>
          </a:p>
        </p:txBody>
      </p:sp>
      <p:sp>
        <p:nvSpPr>
          <p:cNvPr id="3" name="Content Placeholder 2"/>
          <p:cNvSpPr>
            <a:spLocks noGrp="1"/>
          </p:cNvSpPr>
          <p:nvPr>
            <p:ph idx="1"/>
          </p:nvPr>
        </p:nvSpPr>
        <p:spPr>
          <a:xfrm>
            <a:off x="225916" y="914400"/>
            <a:ext cx="8534400" cy="5181600"/>
          </a:xfrm>
        </p:spPr>
        <p:txBody>
          <a:bodyPr/>
          <a:lstStyle/>
          <a:p>
            <a:r>
              <a:rPr lang="en-US" sz="2000" dirty="0"/>
              <a:t>Modeled based on </a:t>
            </a:r>
            <a:r>
              <a:rPr lang="en-US" sz="2000" dirty="0" smtClean="0"/>
              <a:t>CDR and ERCOT internal production cost model data</a:t>
            </a:r>
            <a:endParaRPr lang="en-US" sz="2000" dirty="0"/>
          </a:p>
          <a:p>
            <a:pPr lvl="1"/>
            <a:r>
              <a:rPr lang="en-US" sz="2000" dirty="0"/>
              <a:t>Seasonal Capacity (Vary by hourly temperature)</a:t>
            </a:r>
          </a:p>
          <a:p>
            <a:pPr lvl="1"/>
            <a:r>
              <a:rPr lang="en-US" sz="2000" dirty="0"/>
              <a:t>Heat Rate Curves</a:t>
            </a:r>
          </a:p>
          <a:p>
            <a:pPr lvl="1"/>
            <a:r>
              <a:rPr lang="en-US" sz="2000" dirty="0"/>
              <a:t>VOM</a:t>
            </a:r>
          </a:p>
          <a:p>
            <a:pPr lvl="1"/>
            <a:r>
              <a:rPr lang="en-US" sz="2000" dirty="0"/>
              <a:t>Startup Costs</a:t>
            </a:r>
          </a:p>
          <a:p>
            <a:pPr lvl="1"/>
            <a:r>
              <a:rPr lang="en-US" sz="2000" dirty="0"/>
              <a:t>Fuel Prices </a:t>
            </a:r>
          </a:p>
          <a:p>
            <a:pPr lvl="1"/>
            <a:r>
              <a:rPr lang="en-US" sz="2000" dirty="0" smtClean="0"/>
              <a:t>Startup </a:t>
            </a:r>
            <a:r>
              <a:rPr lang="en-US" sz="2000" dirty="0"/>
              <a:t>Times</a:t>
            </a:r>
          </a:p>
          <a:p>
            <a:pPr lvl="1"/>
            <a:r>
              <a:rPr lang="en-US" sz="2000" dirty="0"/>
              <a:t>Emissions</a:t>
            </a:r>
          </a:p>
          <a:p>
            <a:pPr lvl="1"/>
            <a:r>
              <a:rPr lang="en-US" sz="2000" dirty="0" smtClean="0"/>
              <a:t>Min-up/Min-down Times</a:t>
            </a:r>
          </a:p>
          <a:p>
            <a:pPr lvl="1"/>
            <a:r>
              <a:rPr lang="en-US" sz="2000" dirty="0" smtClean="0"/>
              <a:t>Ramp Rates</a:t>
            </a:r>
            <a:endParaRPr lang="en-US" sz="2000" dirty="0"/>
          </a:p>
          <a:p>
            <a:pPr lvl="1"/>
            <a:r>
              <a:rPr lang="en-US" sz="2000" dirty="0"/>
              <a:t>Ancillary Service Capability </a:t>
            </a:r>
          </a:p>
          <a:p>
            <a:pPr lvl="2"/>
            <a:r>
              <a:rPr lang="en-US" sz="2000" dirty="0"/>
              <a:t>AGC Capable</a:t>
            </a:r>
          </a:p>
          <a:p>
            <a:pPr lvl="2"/>
            <a:r>
              <a:rPr lang="en-US" sz="2000" dirty="0"/>
              <a:t>Quick Start</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10</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Forced/Planned Thermal Generator Outages</a:t>
            </a:r>
          </a:p>
        </p:txBody>
      </p:sp>
      <p:sp>
        <p:nvSpPr>
          <p:cNvPr id="3" name="Content Placeholder 2"/>
          <p:cNvSpPr>
            <a:spLocks noGrp="1"/>
          </p:cNvSpPr>
          <p:nvPr>
            <p:ph idx="1"/>
          </p:nvPr>
        </p:nvSpPr>
        <p:spPr>
          <a:xfrm>
            <a:off x="311978" y="914400"/>
            <a:ext cx="3581399" cy="5181600"/>
          </a:xfrm>
        </p:spPr>
        <p:txBody>
          <a:bodyPr/>
          <a:lstStyle/>
          <a:p>
            <a:pPr>
              <a:lnSpc>
                <a:spcPct val="90000"/>
              </a:lnSpc>
            </a:pPr>
            <a:r>
              <a:rPr lang="en-US" sz="2000" dirty="0"/>
              <a:t>Full Outages</a:t>
            </a:r>
          </a:p>
          <a:p>
            <a:pPr lvl="1">
              <a:lnSpc>
                <a:spcPct val="90000"/>
              </a:lnSpc>
            </a:pPr>
            <a:r>
              <a:rPr lang="en-US" sz="2000" dirty="0"/>
              <a:t>Time to Repair</a:t>
            </a:r>
          </a:p>
          <a:p>
            <a:pPr lvl="1">
              <a:lnSpc>
                <a:spcPct val="90000"/>
              </a:lnSpc>
            </a:pPr>
            <a:r>
              <a:rPr lang="en-US" sz="2000" dirty="0"/>
              <a:t>Time to Failure</a:t>
            </a:r>
          </a:p>
          <a:p>
            <a:pPr>
              <a:lnSpc>
                <a:spcPct val="90000"/>
              </a:lnSpc>
            </a:pPr>
            <a:r>
              <a:rPr lang="en-US" sz="2000" dirty="0"/>
              <a:t>Partial Outages</a:t>
            </a:r>
          </a:p>
          <a:p>
            <a:pPr lvl="1">
              <a:lnSpc>
                <a:spcPct val="90000"/>
              </a:lnSpc>
            </a:pPr>
            <a:r>
              <a:rPr lang="en-US" sz="2000" dirty="0"/>
              <a:t>Time to Repair</a:t>
            </a:r>
          </a:p>
          <a:p>
            <a:pPr lvl="1">
              <a:lnSpc>
                <a:spcPct val="90000"/>
              </a:lnSpc>
            </a:pPr>
            <a:r>
              <a:rPr lang="en-US" sz="2000" dirty="0"/>
              <a:t>Time to Failure</a:t>
            </a:r>
          </a:p>
          <a:p>
            <a:pPr lvl="1">
              <a:lnSpc>
                <a:spcPct val="90000"/>
              </a:lnSpc>
            </a:pPr>
            <a:r>
              <a:rPr lang="en-US" sz="2000" dirty="0" err="1"/>
              <a:t>Derate</a:t>
            </a:r>
            <a:r>
              <a:rPr lang="en-US" sz="2000" dirty="0"/>
              <a:t> Percentage</a:t>
            </a:r>
          </a:p>
          <a:p>
            <a:pPr>
              <a:lnSpc>
                <a:spcPct val="90000"/>
              </a:lnSpc>
            </a:pPr>
            <a:r>
              <a:rPr lang="en-US" sz="2000" dirty="0"/>
              <a:t>Startup Failures</a:t>
            </a:r>
          </a:p>
          <a:p>
            <a:pPr>
              <a:lnSpc>
                <a:spcPct val="90000"/>
              </a:lnSpc>
            </a:pPr>
            <a:r>
              <a:rPr lang="en-US" sz="2000" dirty="0"/>
              <a:t>Maintenance Outages</a:t>
            </a:r>
          </a:p>
          <a:p>
            <a:pPr>
              <a:lnSpc>
                <a:spcPct val="90000"/>
              </a:lnSpc>
            </a:pPr>
            <a:r>
              <a:rPr lang="en-US" sz="2000" dirty="0"/>
              <a:t>Planned Outages</a:t>
            </a:r>
          </a:p>
          <a:p>
            <a:pPr>
              <a:lnSpc>
                <a:spcPct val="90000"/>
              </a:lnSpc>
            </a:pPr>
            <a:r>
              <a:rPr lang="en-US" sz="2000" dirty="0"/>
              <a:t>Created </a:t>
            </a:r>
            <a:r>
              <a:rPr lang="en-US" sz="2000" dirty="0" smtClean="0"/>
              <a:t>based </a:t>
            </a:r>
            <a:r>
              <a:rPr lang="en-US" sz="2000" dirty="0"/>
              <a:t>on </a:t>
            </a:r>
            <a:r>
              <a:rPr lang="en-US" sz="2000" dirty="0" smtClean="0"/>
              <a:t>Outage Scheduler data for December 2010 – July 2016</a:t>
            </a:r>
            <a:endParaRPr lang="en-US" sz="2000" dirty="0"/>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469495"/>
              </p:ext>
            </p:extLst>
          </p:nvPr>
        </p:nvGraphicFramePr>
        <p:xfrm>
          <a:off x="4191000" y="1143000"/>
          <a:ext cx="4648200" cy="4015886"/>
        </p:xfrm>
        <a:graphic>
          <a:graphicData uri="http://schemas.openxmlformats.org/drawingml/2006/table">
            <a:tbl>
              <a:tblPr/>
              <a:tblGrid>
                <a:gridCol w="2563346">
                  <a:extLst>
                    <a:ext uri="{9D8B030D-6E8A-4147-A177-3AD203B41FA5}">
                      <a16:colId xmlns:a16="http://schemas.microsoft.com/office/drawing/2014/main" xmlns="" val="20000"/>
                    </a:ext>
                  </a:extLst>
                </a:gridCol>
                <a:gridCol w="2084854">
                  <a:extLst>
                    <a:ext uri="{9D8B030D-6E8A-4147-A177-3AD203B41FA5}">
                      <a16:colId xmlns:a16="http://schemas.microsoft.com/office/drawing/2014/main" xmlns="" val="20001"/>
                    </a:ext>
                  </a:extLst>
                </a:gridCol>
              </a:tblGrid>
              <a:tr h="848360">
                <a:tc>
                  <a:txBody>
                    <a:bodyPr/>
                    <a:lstStyle/>
                    <a:p>
                      <a:pPr marL="0" marR="0" algn="ctr">
                        <a:lnSpc>
                          <a:spcPct val="100000"/>
                        </a:lnSpc>
                        <a:spcBef>
                          <a:spcPts val="0"/>
                        </a:spcBef>
                        <a:spcAft>
                          <a:spcPts val="0"/>
                        </a:spcAft>
                      </a:pPr>
                      <a:r>
                        <a:rPr lang="en-US" sz="1400" b="1" dirty="0">
                          <a:solidFill>
                            <a:srgbClr val="000000"/>
                          </a:solidFill>
                          <a:latin typeface="Arial" panose="020B0604020202020204" pitchFamily="34" charset="0"/>
                          <a:ea typeface="Times New Roman"/>
                          <a:cs typeface="Arial" panose="020B0604020202020204" pitchFamily="34" charset="0"/>
                        </a:rPr>
                        <a:t>Unit Name</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solidFill>
                            <a:srgbClr val="000000"/>
                          </a:solidFill>
                          <a:latin typeface="Arial" panose="020B0604020202020204" pitchFamily="34" charset="0"/>
                          <a:ea typeface="Times New Roman"/>
                          <a:cs typeface="Arial" panose="020B0604020202020204" pitchFamily="34" charset="0"/>
                        </a:rPr>
                        <a:t>Capacity Weighted Equivalent Forced Outage Rate (%)</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1582">
                <a:tc>
                  <a:txBody>
                    <a:bodyPr/>
                    <a:lstStyle/>
                    <a:p>
                      <a:pPr marL="0" marR="0" algn="ctr">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Nuclear</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391160" algn="dec"/>
                        </a:tabLst>
                      </a:pPr>
                      <a:r>
                        <a:rPr lang="en-US" sz="1400" dirty="0">
                          <a:solidFill>
                            <a:srgbClr val="000000"/>
                          </a:solidFill>
                          <a:latin typeface="Arial" panose="020B0604020202020204" pitchFamily="34" charset="0"/>
                          <a:ea typeface="Times New Roman"/>
                          <a:cs typeface="Arial" panose="020B0604020202020204" pitchFamily="34" charset="0"/>
                        </a:rPr>
                        <a:t>4.04%</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87099">
                <a:tc>
                  <a:txBody>
                    <a:bodyPr/>
                    <a:lstStyle/>
                    <a:p>
                      <a:pPr marL="0" marR="0" algn="ctr">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Coal</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391160" algn="dec"/>
                        </a:tabLst>
                      </a:pPr>
                      <a:r>
                        <a:rPr lang="en-US" sz="1400" dirty="0">
                          <a:solidFill>
                            <a:srgbClr val="000000"/>
                          </a:solidFill>
                          <a:latin typeface="Arial" panose="020B0604020202020204" pitchFamily="34" charset="0"/>
                          <a:ea typeface="Times New Roman"/>
                          <a:cs typeface="Arial" panose="020B0604020202020204" pitchFamily="34" charset="0"/>
                        </a:rPr>
                        <a:t>6.32%</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287099">
                <a:tc>
                  <a:txBody>
                    <a:bodyPr/>
                    <a:lstStyle/>
                    <a:p>
                      <a:pPr marL="0" marR="0" algn="ctr">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Gas Combined Cycle</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391160" algn="dec"/>
                        </a:tabLst>
                      </a:pPr>
                      <a:r>
                        <a:rPr lang="en-US" sz="1400" dirty="0">
                          <a:solidFill>
                            <a:srgbClr val="000000"/>
                          </a:solidFill>
                          <a:latin typeface="Arial" panose="020B0604020202020204" pitchFamily="34" charset="0"/>
                          <a:ea typeface="Times New Roman"/>
                          <a:cs typeface="Arial" panose="020B0604020202020204" pitchFamily="34" charset="0"/>
                        </a:rPr>
                        <a:t>4.27%</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287099">
                <a:tc>
                  <a:txBody>
                    <a:bodyPr/>
                    <a:lstStyle/>
                    <a:p>
                      <a:pPr marL="0" marR="0" algn="ctr">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Gas Combustion Turbine</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391160" algn="dec"/>
                        </a:tabLst>
                      </a:pPr>
                      <a:r>
                        <a:rPr lang="en-US" sz="1400" dirty="0">
                          <a:solidFill>
                            <a:srgbClr val="000000"/>
                          </a:solidFill>
                          <a:latin typeface="Arial" panose="020B0604020202020204" pitchFamily="34" charset="0"/>
                          <a:ea typeface="Times New Roman"/>
                          <a:cs typeface="Arial" panose="020B0604020202020204" pitchFamily="34" charset="0"/>
                        </a:rPr>
                        <a:t>19.42%</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87099">
                <a:tc>
                  <a:txBody>
                    <a:bodyPr/>
                    <a:lstStyle/>
                    <a:p>
                      <a:pPr marL="0" marR="0" algn="ctr">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Gas Steam Turbine</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91160" algn="dec"/>
                        </a:tabLst>
                      </a:pPr>
                      <a:r>
                        <a:rPr lang="en-US" sz="1400" dirty="0">
                          <a:solidFill>
                            <a:srgbClr val="000000"/>
                          </a:solidFill>
                          <a:latin typeface="Arial" panose="020B0604020202020204" pitchFamily="34" charset="0"/>
                          <a:ea typeface="Times New Roman"/>
                          <a:cs typeface="Arial" panose="020B0604020202020204" pitchFamily="34" charset="0"/>
                        </a:rPr>
                        <a:t>20.03%</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17289">
                <a:tc gridSpan="2">
                  <a:txBody>
                    <a:bodyPr/>
                    <a:lstStyle/>
                    <a:p>
                      <a:pPr marL="0" marR="0" algn="l">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   </a:t>
                      </a:r>
                      <a:r>
                        <a:rPr lang="en-US" sz="1400" dirty="0" smtClean="0">
                          <a:solidFill>
                            <a:srgbClr val="000000"/>
                          </a:solidFill>
                          <a:latin typeface="Arial" panose="020B0604020202020204" pitchFamily="34" charset="0"/>
                          <a:ea typeface="Times New Roman"/>
                          <a:cs typeface="Arial" panose="020B0604020202020204" pitchFamily="34" charset="0"/>
                        </a:rPr>
                        <a:t>  Fleet </a:t>
                      </a:r>
                      <a:r>
                        <a:rPr lang="en-US" sz="1400" dirty="0">
                          <a:solidFill>
                            <a:srgbClr val="000000"/>
                          </a:solidFill>
                          <a:latin typeface="Arial" panose="020B0604020202020204" pitchFamily="34" charset="0"/>
                          <a:ea typeface="Times New Roman"/>
                          <a:cs typeface="Arial" panose="020B0604020202020204" pitchFamily="34" charset="0"/>
                        </a:rPr>
                        <a:t>Capacity Weighted </a:t>
                      </a:r>
                      <a:endParaRPr lang="en-US" sz="1400" dirty="0">
                        <a:solidFill>
                          <a:schemeClr val="tx1"/>
                        </a:solidFill>
                        <a:latin typeface="Arial" panose="020B0604020202020204" pitchFamily="34" charset="0"/>
                        <a:ea typeface="Times New Roman"/>
                        <a:cs typeface="Arial" panose="020B0604020202020204" pitchFamily="34" charset="0"/>
                      </a:endParaRPr>
                    </a:p>
                    <a:p>
                      <a:pPr marL="0" marR="0" indent="0" algn="l">
                        <a:lnSpc>
                          <a:spcPct val="115000"/>
                        </a:lnSpc>
                        <a:spcBef>
                          <a:spcPts val="0"/>
                        </a:spcBef>
                        <a:spcAft>
                          <a:spcPts val="0"/>
                        </a:spcAft>
                      </a:pPr>
                      <a:r>
                        <a:rPr lang="en-US" sz="1400" dirty="0">
                          <a:solidFill>
                            <a:schemeClr val="tx1"/>
                          </a:solidFill>
                          <a:latin typeface="Arial" panose="020B0604020202020204" pitchFamily="34" charset="0"/>
                          <a:ea typeface="Times New Roman"/>
                          <a:cs typeface="Arial" panose="020B0604020202020204" pitchFamily="34" charset="0"/>
                        </a:rPr>
                        <a:t>          </a:t>
                      </a:r>
                      <a:r>
                        <a:rPr lang="en-US" sz="1400" dirty="0" smtClean="0">
                          <a:solidFill>
                            <a:schemeClr val="tx1"/>
                          </a:solidFill>
                          <a:latin typeface="Arial" panose="020B0604020202020204" pitchFamily="34" charset="0"/>
                          <a:ea typeface="Times New Roman"/>
                          <a:cs typeface="Arial" panose="020B0604020202020204" pitchFamily="34" charset="0"/>
                        </a:rPr>
                        <a:t>  </a:t>
                      </a:r>
                      <a:r>
                        <a:rPr lang="en-US" sz="1400" dirty="0" smtClean="0">
                          <a:solidFill>
                            <a:srgbClr val="000000"/>
                          </a:solidFill>
                          <a:latin typeface="Arial" panose="020B0604020202020204" pitchFamily="34" charset="0"/>
                          <a:ea typeface="Times New Roman"/>
                          <a:cs typeface="Arial" panose="020B0604020202020204" pitchFamily="34" charset="0"/>
                        </a:rPr>
                        <a:t>Average </a:t>
                      </a:r>
                      <a:r>
                        <a:rPr lang="en-US" sz="1400" dirty="0">
                          <a:solidFill>
                            <a:srgbClr val="000000"/>
                          </a:solidFill>
                          <a:latin typeface="Arial" panose="020B0604020202020204" pitchFamily="34" charset="0"/>
                          <a:ea typeface="Times New Roman"/>
                          <a:cs typeface="Arial" panose="020B0604020202020204" pitchFamily="34" charset="0"/>
                        </a:rPr>
                        <a:t>EFOR                            </a:t>
                      </a:r>
                      <a:r>
                        <a:rPr lang="en-US" sz="1400" dirty="0" smtClean="0">
                          <a:solidFill>
                            <a:srgbClr val="000000"/>
                          </a:solidFill>
                          <a:latin typeface="Arial" panose="020B0604020202020204" pitchFamily="34" charset="0"/>
                          <a:ea typeface="Times New Roman"/>
                          <a:cs typeface="Arial" panose="020B0604020202020204" pitchFamily="34" charset="0"/>
                        </a:rPr>
                        <a:t>    8.50</a:t>
                      </a:r>
                      <a:r>
                        <a:rPr lang="en-US" sz="1400" dirty="0">
                          <a:solidFill>
                            <a:srgbClr val="000000"/>
                          </a:solidFill>
                          <a:latin typeface="Arial" panose="020B0604020202020204" pitchFamily="34" charset="0"/>
                          <a:ea typeface="Times New Roman"/>
                          <a:cs typeface="Arial" panose="020B0604020202020204" pitchFamily="34" charset="0"/>
                        </a:rPr>
                        <a:t>%</a:t>
                      </a:r>
                    </a:p>
                    <a:p>
                      <a:pPr marL="0" marR="0" algn="ctr">
                        <a:lnSpc>
                          <a:spcPct val="115000"/>
                        </a:lnSpc>
                        <a:spcBef>
                          <a:spcPts val="0"/>
                        </a:spcBef>
                        <a:spcAft>
                          <a:spcPts val="0"/>
                        </a:spcAft>
                      </a:pPr>
                      <a:endParaRPr lang="en-US" sz="1400" dirty="0">
                        <a:solidFill>
                          <a:srgbClr val="000000"/>
                        </a:solidFill>
                        <a:latin typeface="Arial" panose="020B0604020202020204" pitchFamily="34" charset="0"/>
                        <a:ea typeface="Times New Roman"/>
                        <a:cs typeface="Arial" panose="020B0604020202020204" pitchFamily="34" charset="0"/>
                      </a:endParaRPr>
                    </a:p>
                    <a:p>
                      <a:pPr marL="0" marR="0" algn="l">
                        <a:lnSpc>
                          <a:spcPct val="115000"/>
                        </a:lnSpc>
                        <a:spcBef>
                          <a:spcPts val="0"/>
                        </a:spcBef>
                        <a:spcAft>
                          <a:spcPts val="0"/>
                        </a:spcAft>
                      </a:pPr>
                      <a:r>
                        <a:rPr lang="en-US" sz="1400" dirty="0" smtClean="0">
                          <a:solidFill>
                            <a:srgbClr val="000000"/>
                          </a:solidFill>
                          <a:latin typeface="Arial" panose="020B0604020202020204" pitchFamily="34" charset="0"/>
                          <a:ea typeface="Times New Roman"/>
                          <a:cs typeface="Arial" panose="020B0604020202020204" pitchFamily="34" charset="0"/>
                        </a:rPr>
                        <a:t>*Values based on ERCOT’s latest Loss of Load study for NERC (</a:t>
                      </a:r>
                      <a:r>
                        <a:rPr lang="en-US" sz="1400" dirty="0" smtClean="0">
                          <a:solidFill>
                            <a:srgbClr val="000000"/>
                          </a:solidFill>
                          <a:latin typeface="Arial" panose="020B0604020202020204" pitchFamily="34" charset="0"/>
                          <a:ea typeface="Times New Roman"/>
                          <a:cs typeface="Arial" panose="020B0604020202020204" pitchFamily="34" charset="0"/>
                          <a:hlinkClick r:id="rId3"/>
                        </a:rPr>
                        <a:t>http://www.nerc.com/pa/RAPA/ra/Reliability%20Assessments%20DL/2016ProbA_Report_Final_March.pdf</a:t>
                      </a:r>
                      <a:r>
                        <a:rPr lang="en-US" sz="1400" dirty="0" smtClean="0">
                          <a:solidFill>
                            <a:srgbClr val="000000"/>
                          </a:solidFill>
                          <a:latin typeface="Arial" panose="020B0604020202020204" pitchFamily="34" charset="0"/>
                          <a:ea typeface="Times New Roman"/>
                          <a:cs typeface="Arial" panose="020B0604020202020204" pitchFamily="34" charset="0"/>
                        </a:rPr>
                        <a:t>)</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826358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Forced/Planned Thermal Generator Outages</a:t>
            </a:r>
          </a:p>
        </p:txBody>
      </p:sp>
      <p:sp>
        <p:nvSpPr>
          <p:cNvPr id="6" name="Slide Number Placeholder 5"/>
          <p:cNvSpPr>
            <a:spLocks noGrp="1"/>
          </p:cNvSpPr>
          <p:nvPr>
            <p:ph type="sldNum" sz="quarter" idx="4"/>
          </p:nvPr>
        </p:nvSpPr>
        <p:spPr>
          <a:xfrm>
            <a:off x="8549148" y="6599570"/>
            <a:ext cx="457200" cy="159545"/>
          </a:xfrm>
        </p:spPr>
        <p:txBody>
          <a:bodyPr/>
          <a:lstStyle/>
          <a:p>
            <a:fld id="{1D93BD3E-1E9A-4970-A6F7-E7AC52762E0C}" type="slidenum">
              <a:rPr lang="en-US" smtClean="0"/>
              <a:pPr/>
              <a:t>12</a:t>
            </a:fld>
            <a:endParaRPr lang="en-US" dirty="0"/>
          </a:p>
        </p:txBody>
      </p:sp>
      <p:graphicFrame>
        <p:nvGraphicFramePr>
          <p:cNvPr id="8" name="Chart 7"/>
          <p:cNvGraphicFramePr/>
          <p:nvPr>
            <p:extLst>
              <p:ext uri="{D42A27DB-BD31-4B8C-83A1-F6EECF244321}">
                <p14:modId xmlns:p14="http://schemas.microsoft.com/office/powerpoint/2010/main" val="1799326885"/>
              </p:ext>
            </p:extLst>
          </p:nvPr>
        </p:nvGraphicFramePr>
        <p:xfrm>
          <a:off x="228600" y="990600"/>
          <a:ext cx="8534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35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Private Use Network Resources</a:t>
            </a:r>
          </a:p>
        </p:txBody>
      </p:sp>
      <p:sp>
        <p:nvSpPr>
          <p:cNvPr id="6" name="Slide Number Placeholder 5"/>
          <p:cNvSpPr>
            <a:spLocks noGrp="1"/>
          </p:cNvSpPr>
          <p:nvPr>
            <p:ph type="sldNum" sz="quarter" idx="4"/>
          </p:nvPr>
        </p:nvSpPr>
        <p:spPr>
          <a:xfrm>
            <a:off x="8607918" y="6553200"/>
            <a:ext cx="383682" cy="220663"/>
          </a:xfrm>
        </p:spPr>
        <p:txBody>
          <a:bodyPr/>
          <a:lstStyle/>
          <a:p>
            <a:fld id="{1D93BD3E-1E9A-4970-A6F7-E7AC52762E0C}" type="slidenum">
              <a:rPr lang="en-US" smtClean="0"/>
              <a:pPr/>
              <a:t>13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20144761"/>
              </p:ext>
            </p:extLst>
          </p:nvPr>
        </p:nvGraphicFramePr>
        <p:xfrm>
          <a:off x="356798" y="2362201"/>
          <a:ext cx="8455518" cy="3314574"/>
        </p:xfrm>
        <a:graphic>
          <a:graphicData uri="http://schemas.openxmlformats.org/drawingml/2006/table">
            <a:tbl>
              <a:tblPr/>
              <a:tblGrid>
                <a:gridCol w="2829990">
                  <a:extLst>
                    <a:ext uri="{9D8B030D-6E8A-4147-A177-3AD203B41FA5}">
                      <a16:colId xmlns:a16="http://schemas.microsoft.com/office/drawing/2014/main" xmlns="" val="20000"/>
                    </a:ext>
                  </a:extLst>
                </a:gridCol>
                <a:gridCol w="531546">
                  <a:extLst>
                    <a:ext uri="{9D8B030D-6E8A-4147-A177-3AD203B41FA5}">
                      <a16:colId xmlns:a16="http://schemas.microsoft.com/office/drawing/2014/main" xmlns="" val="20001"/>
                    </a:ext>
                  </a:extLst>
                </a:gridCol>
                <a:gridCol w="565998">
                  <a:extLst>
                    <a:ext uri="{9D8B030D-6E8A-4147-A177-3AD203B41FA5}">
                      <a16:colId xmlns:a16="http://schemas.microsoft.com/office/drawing/2014/main" xmlns="" val="20002"/>
                    </a:ext>
                  </a:extLst>
                </a:gridCol>
                <a:gridCol w="565998">
                  <a:extLst>
                    <a:ext uri="{9D8B030D-6E8A-4147-A177-3AD203B41FA5}">
                      <a16:colId xmlns:a16="http://schemas.microsoft.com/office/drawing/2014/main" xmlns="" val="20003"/>
                    </a:ext>
                  </a:extLst>
                </a:gridCol>
                <a:gridCol w="565998">
                  <a:extLst>
                    <a:ext uri="{9D8B030D-6E8A-4147-A177-3AD203B41FA5}">
                      <a16:colId xmlns:a16="http://schemas.microsoft.com/office/drawing/2014/main" xmlns="" val="20004"/>
                    </a:ext>
                  </a:extLst>
                </a:gridCol>
                <a:gridCol w="565998">
                  <a:extLst>
                    <a:ext uri="{9D8B030D-6E8A-4147-A177-3AD203B41FA5}">
                      <a16:colId xmlns:a16="http://schemas.microsoft.com/office/drawing/2014/main" xmlns="" val="20005"/>
                    </a:ext>
                  </a:extLst>
                </a:gridCol>
                <a:gridCol w="565998">
                  <a:extLst>
                    <a:ext uri="{9D8B030D-6E8A-4147-A177-3AD203B41FA5}">
                      <a16:colId xmlns:a16="http://schemas.microsoft.com/office/drawing/2014/main" xmlns="" val="20006"/>
                    </a:ext>
                  </a:extLst>
                </a:gridCol>
                <a:gridCol w="565998">
                  <a:extLst>
                    <a:ext uri="{9D8B030D-6E8A-4147-A177-3AD203B41FA5}">
                      <a16:colId xmlns:a16="http://schemas.microsoft.com/office/drawing/2014/main" xmlns="" val="20007"/>
                    </a:ext>
                  </a:extLst>
                </a:gridCol>
                <a:gridCol w="565998">
                  <a:extLst>
                    <a:ext uri="{9D8B030D-6E8A-4147-A177-3AD203B41FA5}">
                      <a16:colId xmlns:a16="http://schemas.microsoft.com/office/drawing/2014/main" xmlns="" val="20008"/>
                    </a:ext>
                  </a:extLst>
                </a:gridCol>
                <a:gridCol w="565998">
                  <a:extLst>
                    <a:ext uri="{9D8B030D-6E8A-4147-A177-3AD203B41FA5}">
                      <a16:colId xmlns:a16="http://schemas.microsoft.com/office/drawing/2014/main" xmlns="" val="20009"/>
                    </a:ext>
                  </a:extLst>
                </a:gridCol>
                <a:gridCol w="565998">
                  <a:extLst>
                    <a:ext uri="{9D8B030D-6E8A-4147-A177-3AD203B41FA5}">
                      <a16:colId xmlns:a16="http://schemas.microsoft.com/office/drawing/2014/main" xmlns="" val="20010"/>
                    </a:ext>
                  </a:extLst>
                </a:gridCol>
              </a:tblGrid>
              <a:tr h="268062">
                <a:tc>
                  <a:txBody>
                    <a:bodyPr/>
                    <a:lstStyle/>
                    <a:p>
                      <a:pPr marL="0" marR="0" algn="ctr">
                        <a:lnSpc>
                          <a:spcPct val="115000"/>
                        </a:lnSpc>
                        <a:spcBef>
                          <a:spcPts val="1000"/>
                        </a:spcBef>
                        <a:spcAft>
                          <a:spcPts val="0"/>
                        </a:spcAft>
                      </a:pPr>
                      <a:r>
                        <a:rPr lang="en-US" sz="1200" b="1" dirty="0">
                          <a:solidFill>
                            <a:srgbClr val="000000"/>
                          </a:solidFill>
                          <a:latin typeface="Arial" panose="020B0604020202020204" pitchFamily="34" charset="0"/>
                          <a:ea typeface="Times New Roman"/>
                          <a:cs typeface="Arial" panose="020B0604020202020204" pitchFamily="34" charset="0"/>
                        </a:rPr>
                        <a:t>Draw Probability</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10%</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10%</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10%</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10%</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4706">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8062">
                <a:tc>
                  <a:txBody>
                    <a:bodyPr/>
                    <a:lstStyle/>
                    <a:p>
                      <a:pPr marL="0" marR="0" algn="ctr">
                        <a:lnSpc>
                          <a:spcPct val="115000"/>
                        </a:lnSpc>
                        <a:spcBef>
                          <a:spcPts val="1000"/>
                        </a:spcBef>
                        <a:spcAft>
                          <a:spcPts val="0"/>
                        </a:spcAft>
                      </a:pPr>
                      <a:r>
                        <a:rPr lang="en-US" sz="1200" b="1" dirty="0">
                          <a:solidFill>
                            <a:srgbClr val="000000"/>
                          </a:solidFill>
                          <a:latin typeface="Arial" panose="020B0604020202020204" pitchFamily="34" charset="0"/>
                          <a:ea typeface="Times New Roman"/>
                          <a:cs typeface="Arial" panose="020B0604020202020204" pitchFamily="34" charset="0"/>
                        </a:rPr>
                        <a:t>Load Level</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marR="0" algn="ctr">
                        <a:lnSpc>
                          <a:spcPct val="115000"/>
                        </a:lnSpc>
                        <a:spcBef>
                          <a:spcPts val="1000"/>
                        </a:spcBef>
                        <a:spcAft>
                          <a:spcPts val="0"/>
                        </a:spcAft>
                      </a:pPr>
                      <a:r>
                        <a:rPr lang="en-US" sz="1200" b="1" dirty="0">
                          <a:solidFill>
                            <a:srgbClr val="000000"/>
                          </a:solidFill>
                          <a:latin typeface="Arial" panose="020B0604020202020204" pitchFamily="34" charset="0"/>
                          <a:ea typeface="Times New Roman"/>
                          <a:cs typeface="Arial" panose="020B0604020202020204" pitchFamily="34" charset="0"/>
                        </a:rPr>
                        <a:t>Net Output (MW)</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Above 100%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3,631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3,800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3,822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3,875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3,885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3,885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3,916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3,927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3,991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4,090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95% - 100%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3,042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3,222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3,403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3,583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3,764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3,809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4,026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4,243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4,459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4,676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90% - 95%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3,042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3,201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3,360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3,519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3,677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3,723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3,938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4,154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4,370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4,585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85% - 90%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2,633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2,860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3,087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3,314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3,541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3,587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3,825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4,063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4,302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4,540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70% - 85%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2,270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2,531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2,792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3,053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3,314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3,360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3,655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3,950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4,245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4,540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Below 70%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999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1,044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1,067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1,441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2,497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2,542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2,985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3,428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3,870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4,313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8" name="TextBox 7"/>
          <p:cNvSpPr txBox="1"/>
          <p:nvPr/>
        </p:nvSpPr>
        <p:spPr>
          <a:xfrm>
            <a:off x="225918" y="914400"/>
            <a:ext cx="8382000" cy="1323439"/>
          </a:xfrm>
          <a:prstGeom prst="rect">
            <a:avLst/>
          </a:prstGeom>
          <a:noFill/>
        </p:spPr>
        <p:txBody>
          <a:bodyPr wrap="square" rtlCol="0">
            <a:spAutoFit/>
          </a:bodyPr>
          <a:lstStyle/>
          <a:p>
            <a:pPr>
              <a:buFont typeface="Arial" pitchFamily="34" charset="0"/>
              <a:buChar char="•"/>
            </a:pPr>
            <a:r>
              <a:rPr lang="en-US" sz="2000" dirty="0" smtClean="0"/>
              <a:t>  Net Output modeled stochastically  </a:t>
            </a:r>
          </a:p>
          <a:p>
            <a:pPr>
              <a:buFont typeface="Arial" pitchFamily="34" charset="0"/>
              <a:buChar char="•"/>
            </a:pPr>
            <a:r>
              <a:rPr lang="en-US" sz="2000" dirty="0" smtClean="0"/>
              <a:t>  Most </a:t>
            </a:r>
            <a:r>
              <a:rPr lang="en-US" sz="2000" dirty="0"/>
              <a:t>Recent NERC Study: Output based on </a:t>
            </a:r>
            <a:r>
              <a:rPr lang="en-US" sz="2000" dirty="0" smtClean="0"/>
              <a:t>load level as shown     below</a:t>
            </a:r>
            <a:endParaRPr lang="en-US" sz="2000" dirty="0"/>
          </a:p>
          <a:p>
            <a:pPr>
              <a:buFont typeface="Arial" pitchFamily="34" charset="0"/>
              <a:buChar char="•"/>
            </a:pPr>
            <a:r>
              <a:rPr lang="en-US" sz="2000" dirty="0"/>
              <a:t>  Previous EORM study:  Output based on market price </a:t>
            </a:r>
          </a:p>
        </p:txBody>
      </p:sp>
    </p:spTree>
    <p:extLst>
      <p:ext uri="{BB962C8B-B14F-4D97-AF65-F5344CB8AC3E}">
        <p14:creationId xmlns:p14="http://schemas.microsoft.com/office/powerpoint/2010/main" val="282635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Hydro Resources</a:t>
            </a:r>
          </a:p>
        </p:txBody>
      </p:sp>
      <p:sp>
        <p:nvSpPr>
          <p:cNvPr id="3" name="Content Placeholder 2"/>
          <p:cNvSpPr>
            <a:spLocks noGrp="1"/>
          </p:cNvSpPr>
          <p:nvPr>
            <p:ph idx="1"/>
          </p:nvPr>
        </p:nvSpPr>
        <p:spPr>
          <a:xfrm>
            <a:off x="494855" y="5113338"/>
            <a:ext cx="8534400" cy="1447800"/>
          </a:xfrm>
        </p:spPr>
        <p:txBody>
          <a:bodyPr/>
          <a:lstStyle/>
          <a:p>
            <a:r>
              <a:rPr lang="en-US" sz="2000" dirty="0"/>
              <a:t>13 </a:t>
            </a:r>
            <a:r>
              <a:rPr lang="en-US" sz="2000" dirty="0" smtClean="0"/>
              <a:t>years </a:t>
            </a:r>
            <a:r>
              <a:rPr lang="en-US" sz="2000" dirty="0"/>
              <a:t>of </a:t>
            </a:r>
            <a:r>
              <a:rPr lang="en-US" sz="2000" dirty="0" smtClean="0"/>
              <a:t>historical hydro energy modeled</a:t>
            </a:r>
            <a:endParaRPr lang="en-US" sz="2000" dirty="0"/>
          </a:p>
          <a:p>
            <a:r>
              <a:rPr lang="en-US" sz="2000" dirty="0"/>
              <a:t>Peak </a:t>
            </a:r>
            <a:r>
              <a:rPr lang="en-US" sz="2000" dirty="0" smtClean="0"/>
              <a:t>shaving capacity based </a:t>
            </a:r>
            <a:r>
              <a:rPr lang="en-US" sz="2000" dirty="0"/>
              <a:t>on regression above</a:t>
            </a:r>
          </a:p>
        </p:txBody>
      </p:sp>
      <p:sp>
        <p:nvSpPr>
          <p:cNvPr id="6" name="Slide Number Placeholder 5"/>
          <p:cNvSpPr>
            <a:spLocks noGrp="1"/>
          </p:cNvSpPr>
          <p:nvPr>
            <p:ph type="sldNum" sz="quarter" idx="4"/>
          </p:nvPr>
        </p:nvSpPr>
        <p:spPr>
          <a:xfrm>
            <a:off x="8534400" y="6561138"/>
            <a:ext cx="457200" cy="212725"/>
          </a:xfrm>
        </p:spPr>
        <p:txBody>
          <a:bodyPr/>
          <a:lstStyle/>
          <a:p>
            <a:fld id="{1D93BD3E-1E9A-4970-A6F7-E7AC52762E0C}" type="slidenum">
              <a:rPr lang="en-US" smtClean="0"/>
              <a:pPr/>
              <a:t>14</a:t>
            </a:fld>
            <a:endParaRPr lang="en-US" dirty="0"/>
          </a:p>
        </p:txBody>
      </p:sp>
      <p:graphicFrame>
        <p:nvGraphicFramePr>
          <p:cNvPr id="5" name="Chart 4"/>
          <p:cNvGraphicFramePr/>
          <p:nvPr>
            <p:extLst>
              <p:ext uri="{D42A27DB-BD31-4B8C-83A1-F6EECF244321}">
                <p14:modId xmlns:p14="http://schemas.microsoft.com/office/powerpoint/2010/main" val="3983017210"/>
              </p:ext>
            </p:extLst>
          </p:nvPr>
        </p:nvGraphicFramePr>
        <p:xfrm>
          <a:off x="229496" y="990600"/>
          <a:ext cx="8534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35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Hydro Resources</a:t>
            </a:r>
          </a:p>
        </p:txBody>
      </p:sp>
      <p:sp>
        <p:nvSpPr>
          <p:cNvPr id="6" name="Slide Number Placeholder 5"/>
          <p:cNvSpPr>
            <a:spLocks noGrp="1"/>
          </p:cNvSpPr>
          <p:nvPr>
            <p:ph type="sldNum" sz="quarter" idx="4"/>
          </p:nvPr>
        </p:nvSpPr>
        <p:spPr>
          <a:xfrm>
            <a:off x="8574705" y="6553200"/>
            <a:ext cx="416895" cy="220663"/>
          </a:xfrm>
        </p:spPr>
        <p:txBody>
          <a:bodyPr/>
          <a:lstStyle/>
          <a:p>
            <a:fld id="{1D93BD3E-1E9A-4970-A6F7-E7AC52762E0C}" type="slidenum">
              <a:rPr lang="en-US" smtClean="0"/>
              <a:pPr/>
              <a:t>15</a:t>
            </a:fld>
            <a:endParaRPr lang="en-US" dirty="0"/>
          </a:p>
        </p:txBody>
      </p:sp>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2" t="53255" r="52543" b="4849"/>
          <a:stretch/>
        </p:blipFill>
        <p:spPr bwMode="auto">
          <a:xfrm>
            <a:off x="5132951" y="1084234"/>
            <a:ext cx="3858649" cy="259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4" t="52484" r="50000" b="4073"/>
          <a:stretch/>
        </p:blipFill>
        <p:spPr bwMode="auto">
          <a:xfrm>
            <a:off x="5132950" y="3771097"/>
            <a:ext cx="3891538" cy="25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75614" y="953787"/>
            <a:ext cx="2299091" cy="523220"/>
          </a:xfrm>
          <a:prstGeom prst="rect">
            <a:avLst/>
          </a:prstGeom>
          <a:solidFill>
            <a:schemeClr val="bg1"/>
          </a:solidFill>
        </p:spPr>
        <p:txBody>
          <a:bodyPr wrap="none" rtlCol="0">
            <a:spAutoFit/>
          </a:bodyPr>
          <a:lstStyle/>
          <a:p>
            <a:pPr algn="ctr"/>
            <a:r>
              <a:rPr lang="en-US" sz="1600" b="1" dirty="0">
                <a:latin typeface="+mj-lt"/>
              </a:rPr>
              <a:t>Peak Shaving Capability</a:t>
            </a:r>
          </a:p>
          <a:p>
            <a:pPr algn="ctr"/>
            <a:r>
              <a:rPr lang="en-US" sz="1200" dirty="0">
                <a:latin typeface="+mj-lt"/>
              </a:rPr>
              <a:t>Maximum Output during August </a:t>
            </a:r>
          </a:p>
        </p:txBody>
      </p:sp>
      <p:sp>
        <p:nvSpPr>
          <p:cNvPr id="12" name="TextBox 11"/>
          <p:cNvSpPr txBox="1"/>
          <p:nvPr/>
        </p:nvSpPr>
        <p:spPr>
          <a:xfrm>
            <a:off x="6684902" y="3764170"/>
            <a:ext cx="1480514" cy="358780"/>
          </a:xfrm>
          <a:prstGeom prst="rect">
            <a:avLst/>
          </a:prstGeom>
          <a:solidFill>
            <a:schemeClr val="bg1"/>
          </a:solidFill>
          <a:ln>
            <a:solidFill>
              <a:schemeClr val="bg1"/>
            </a:solidFill>
          </a:ln>
        </p:spPr>
        <p:txBody>
          <a:bodyPr wrap="none" rtlCol="0">
            <a:spAutoFit/>
          </a:bodyPr>
          <a:lstStyle/>
          <a:p>
            <a:pPr algn="ctr"/>
            <a:r>
              <a:rPr lang="en-US" sz="1600" b="1" dirty="0">
                <a:latin typeface="+mj-lt"/>
              </a:rPr>
              <a:t>Annual Energy</a:t>
            </a:r>
          </a:p>
        </p:txBody>
      </p:sp>
      <p:sp>
        <p:nvSpPr>
          <p:cNvPr id="13" name="Content Placeholder 2"/>
          <p:cNvSpPr>
            <a:spLocks noGrp="1"/>
          </p:cNvSpPr>
          <p:nvPr>
            <p:ph idx="1"/>
          </p:nvPr>
        </p:nvSpPr>
        <p:spPr>
          <a:xfrm>
            <a:off x="193643" y="833142"/>
            <a:ext cx="4953000" cy="5181600"/>
          </a:xfrm>
        </p:spPr>
        <p:txBody>
          <a:bodyPr/>
          <a:lstStyle/>
          <a:p>
            <a:pPr>
              <a:lnSpc>
                <a:spcPct val="90000"/>
              </a:lnSpc>
            </a:pPr>
            <a:r>
              <a:rPr lang="en-US" sz="1800" dirty="0" smtClean="0"/>
              <a:t>521 MW nameplate</a:t>
            </a:r>
            <a:endParaRPr lang="en-US" sz="1800" dirty="0"/>
          </a:p>
          <a:p>
            <a:pPr>
              <a:lnSpc>
                <a:spcPct val="90000"/>
              </a:lnSpc>
            </a:pPr>
            <a:r>
              <a:rPr lang="en-US" sz="1800" dirty="0"/>
              <a:t>Characterized resources based on:</a:t>
            </a:r>
          </a:p>
          <a:p>
            <a:pPr lvl="1">
              <a:lnSpc>
                <a:spcPct val="90000"/>
              </a:lnSpc>
            </a:pPr>
            <a:r>
              <a:rPr lang="en-US" sz="1800" dirty="0"/>
              <a:t>4 years of hourly data from ERCOT</a:t>
            </a:r>
          </a:p>
          <a:p>
            <a:pPr lvl="1">
              <a:lnSpc>
                <a:spcPct val="90000"/>
              </a:lnSpc>
            </a:pPr>
            <a:r>
              <a:rPr lang="en-US" sz="1800" dirty="0"/>
              <a:t>15 years of monthly data from FERC 923</a:t>
            </a:r>
          </a:p>
          <a:p>
            <a:pPr>
              <a:lnSpc>
                <a:spcPct val="90000"/>
              </a:lnSpc>
            </a:pPr>
            <a:r>
              <a:rPr lang="en-US" sz="1800" dirty="0"/>
              <a:t>Hydro resources modeled with different parameters each month:</a:t>
            </a:r>
          </a:p>
          <a:p>
            <a:pPr lvl="1">
              <a:lnSpc>
                <a:spcPct val="90000"/>
              </a:lnSpc>
            </a:pPr>
            <a:r>
              <a:rPr lang="en-US" sz="1800" dirty="0"/>
              <a:t>Monthly total energy output</a:t>
            </a:r>
          </a:p>
          <a:p>
            <a:pPr lvl="1">
              <a:lnSpc>
                <a:spcPct val="90000"/>
              </a:lnSpc>
            </a:pPr>
            <a:r>
              <a:rPr lang="en-US" sz="1800" dirty="0"/>
              <a:t>Daily peak shaving capability (from historical hourly data, recreated for other years based on </a:t>
            </a:r>
            <a:r>
              <a:rPr lang="en-US" sz="1800" dirty="0" smtClean="0"/>
              <a:t>regression analysis)</a:t>
            </a:r>
            <a:endParaRPr lang="en-US" sz="1800" dirty="0"/>
          </a:p>
          <a:p>
            <a:pPr>
              <a:lnSpc>
                <a:spcPct val="90000"/>
              </a:lnSpc>
            </a:pPr>
            <a:r>
              <a:rPr lang="en-US" sz="1800" dirty="0"/>
              <a:t>Energy output is partly peak shaving (scheduled during daily load peaks) and partly run-of-river (output in off-peak hours)</a:t>
            </a:r>
          </a:p>
          <a:p>
            <a:pPr>
              <a:lnSpc>
                <a:spcPct val="90000"/>
              </a:lnSpc>
            </a:pPr>
            <a:r>
              <a:rPr lang="en-US" sz="1800" dirty="0"/>
              <a:t>Remaining hydro capacity (nameplate minus output) counts toward RRS and ORDC x-axis (approximately the same as 240 MW of </a:t>
            </a:r>
            <a:r>
              <a:rPr lang="en-US" sz="1800" dirty="0" smtClean="0"/>
              <a:t>hydro-synchronous </a:t>
            </a:r>
            <a:r>
              <a:rPr lang="en-US" sz="1800" dirty="0"/>
              <a:t>resource that ERCOT assumes in PRC calculation)</a:t>
            </a:r>
          </a:p>
          <a:p>
            <a:pPr marL="457200" lvl="1" indent="0">
              <a:lnSpc>
                <a:spcPct val="90000"/>
              </a:lnSpc>
              <a:buNone/>
            </a:pPr>
            <a:endParaRPr lang="en-US" sz="1800" dirty="0"/>
          </a:p>
        </p:txBody>
      </p:sp>
    </p:spTree>
    <p:extLst>
      <p:ext uri="{BB962C8B-B14F-4D97-AF65-F5344CB8AC3E}">
        <p14:creationId xmlns:p14="http://schemas.microsoft.com/office/powerpoint/2010/main" val="282635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Switchable, Mothballed, Retired Units</a:t>
            </a:r>
          </a:p>
        </p:txBody>
      </p:sp>
      <p:sp>
        <p:nvSpPr>
          <p:cNvPr id="3" name="Content Placeholder 2"/>
          <p:cNvSpPr>
            <a:spLocks noGrp="1"/>
          </p:cNvSpPr>
          <p:nvPr>
            <p:ph idx="1"/>
          </p:nvPr>
        </p:nvSpPr>
        <p:spPr>
          <a:xfrm>
            <a:off x="0" y="990600"/>
            <a:ext cx="8915400" cy="5410200"/>
          </a:xfrm>
        </p:spPr>
        <p:txBody>
          <a:bodyPr/>
          <a:lstStyle/>
          <a:p>
            <a:pPr marL="571500" lvl="1" indent="-342900">
              <a:buFont typeface="Arial" panose="020B0604020202020204" pitchFamily="34" charset="0"/>
              <a:buChar char="•"/>
            </a:pPr>
            <a:r>
              <a:rPr lang="en-US" sz="2000" dirty="0" smtClean="0"/>
              <a:t>Past studies based </a:t>
            </a:r>
            <a:r>
              <a:rPr lang="en-US" sz="2000" dirty="0"/>
              <a:t>on </a:t>
            </a:r>
            <a:r>
              <a:rPr lang="en-US" sz="2000" dirty="0" smtClean="0"/>
              <a:t>CDR forecast/accounting rules</a:t>
            </a:r>
            <a:endParaRPr lang="en-US" sz="2000" dirty="0"/>
          </a:p>
          <a:p>
            <a:pPr marL="914400" lvl="2" indent="-285750">
              <a:buFont typeface="Arial" panose="020B0604020202020204" pitchFamily="34" charset="0"/>
              <a:buChar char="−"/>
            </a:pPr>
            <a:r>
              <a:rPr lang="en-US" sz="2000" u="sng" dirty="0"/>
              <a:t>Switchable Units</a:t>
            </a:r>
            <a:r>
              <a:rPr lang="en-US" sz="2000" dirty="0"/>
              <a:t>: </a:t>
            </a:r>
            <a:r>
              <a:rPr lang="en-US" sz="2000" dirty="0" smtClean="0"/>
              <a:t>Included </a:t>
            </a:r>
            <a:r>
              <a:rPr lang="en-US" sz="2000" dirty="0"/>
              <a:t>as internal </a:t>
            </a:r>
            <a:r>
              <a:rPr lang="en-US" sz="2000" dirty="0" smtClean="0"/>
              <a:t>resources with capacity deductions based on Notices of “Unavailable Capacity” submitted by SGR owners</a:t>
            </a:r>
          </a:p>
          <a:p>
            <a:pPr marL="914400" lvl="2" indent="-285750">
              <a:buFont typeface="Arial" panose="020B0604020202020204" pitchFamily="34" charset="0"/>
              <a:buChar char="−"/>
            </a:pPr>
            <a:r>
              <a:rPr lang="en-US" sz="2000" dirty="0" smtClean="0"/>
              <a:t>Propose adopting a price response method similar to how PUN units are modeled</a:t>
            </a:r>
            <a:endParaRPr lang="en-US" sz="2000" dirty="0"/>
          </a:p>
          <a:p>
            <a:pPr marL="914400" lvl="2" indent="-285750">
              <a:buFont typeface="Arial" panose="020B0604020202020204" pitchFamily="34" charset="0"/>
              <a:buChar char="−"/>
            </a:pPr>
            <a:r>
              <a:rPr lang="en-US" sz="2000" u="sng" dirty="0"/>
              <a:t>Retirements</a:t>
            </a:r>
            <a:r>
              <a:rPr lang="en-US" sz="2000" dirty="0"/>
              <a:t>: </a:t>
            </a:r>
            <a:r>
              <a:rPr lang="en-US" sz="2000" dirty="0" smtClean="0"/>
              <a:t>Exclude </a:t>
            </a:r>
            <a:r>
              <a:rPr lang="en-US" sz="2000" dirty="0"/>
              <a:t>starting in the CDR-specified </a:t>
            </a:r>
            <a:r>
              <a:rPr lang="en-US" sz="2000" dirty="0" smtClean="0"/>
              <a:t>year based on Notices of “Suspension of Operations of a Generation Resource</a:t>
            </a:r>
            <a:endParaRPr lang="en-US" sz="2000" dirty="0"/>
          </a:p>
          <a:p>
            <a:pPr marL="914400" lvl="2" indent="-285750">
              <a:buFont typeface="Arial" panose="020B0604020202020204" pitchFamily="34" charset="0"/>
              <a:buChar char="−"/>
            </a:pPr>
            <a:r>
              <a:rPr lang="en-US" sz="2000" u="sng" dirty="0"/>
              <a:t>Seasonal Mothballs</a:t>
            </a:r>
            <a:r>
              <a:rPr lang="en-US" sz="2000" dirty="0"/>
              <a:t>: </a:t>
            </a:r>
            <a:r>
              <a:rPr lang="en-US" sz="2000" dirty="0" smtClean="0"/>
              <a:t>included </a:t>
            </a:r>
            <a:r>
              <a:rPr lang="en-US" sz="2000" dirty="0"/>
              <a:t>1,876 MW of seasonal mothballs that are available for dispatch only in summer months, nearly all of them from May-September </a:t>
            </a:r>
          </a:p>
          <a:p>
            <a:pPr marL="914400" lvl="2" indent="-285750">
              <a:buFont typeface="Arial" panose="020B0604020202020204" pitchFamily="34" charset="0"/>
              <a:buChar char="−"/>
            </a:pPr>
            <a:r>
              <a:rPr lang="en-US" sz="2000" u="sng" dirty="0"/>
              <a:t>Permanent Mothballs</a:t>
            </a:r>
            <a:r>
              <a:rPr lang="en-US" sz="2000" dirty="0"/>
              <a:t>: </a:t>
            </a:r>
            <a:r>
              <a:rPr lang="en-US" sz="2000" dirty="0" smtClean="0"/>
              <a:t>Exclude </a:t>
            </a:r>
            <a:r>
              <a:rPr lang="en-US" sz="2000" dirty="0"/>
              <a:t>from model</a:t>
            </a:r>
          </a:p>
          <a:p>
            <a:pPr marL="914400" lvl="2" indent="-285750">
              <a:buFont typeface="Arial" panose="020B0604020202020204" pitchFamily="34" charset="0"/>
              <a:buChar char="−"/>
            </a:pPr>
            <a:r>
              <a:rPr lang="en-US" sz="2000" u="sng" dirty="0"/>
              <a:t>Planned New Units</a:t>
            </a:r>
            <a:r>
              <a:rPr lang="en-US" sz="2000" dirty="0"/>
              <a:t>: </a:t>
            </a:r>
            <a:r>
              <a:rPr lang="en-US" sz="2000" dirty="0" smtClean="0"/>
              <a:t>Excluded </a:t>
            </a:r>
            <a:r>
              <a:rPr lang="en-US" sz="2000" dirty="0"/>
              <a:t>from model to achieve low starting reserve margin in simulations; then increase with marginal unit</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16</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Wind Modeling</a:t>
            </a:r>
          </a:p>
        </p:txBody>
      </p:sp>
      <p:sp>
        <p:nvSpPr>
          <p:cNvPr id="3" name="Content Placeholder 2"/>
          <p:cNvSpPr>
            <a:spLocks noGrp="1"/>
          </p:cNvSpPr>
          <p:nvPr>
            <p:ph idx="1"/>
          </p:nvPr>
        </p:nvSpPr>
        <p:spPr>
          <a:xfrm>
            <a:off x="533400" y="4972554"/>
            <a:ext cx="8305800" cy="1199646"/>
          </a:xfrm>
        </p:spPr>
        <p:txBody>
          <a:bodyPr/>
          <a:lstStyle/>
          <a:p>
            <a:r>
              <a:rPr lang="en-US" sz="2000" dirty="0"/>
              <a:t>Hourly shape by weather year</a:t>
            </a:r>
          </a:p>
          <a:p>
            <a:pPr lvl="1"/>
            <a:r>
              <a:rPr lang="en-US" sz="2000" dirty="0"/>
              <a:t>Developed by third party consultant by site</a:t>
            </a:r>
          </a:p>
          <a:p>
            <a:pPr lvl="1"/>
            <a:r>
              <a:rPr lang="en-US" sz="2000" dirty="0"/>
              <a:t>Aggregated to CDR values for study year</a:t>
            </a:r>
          </a:p>
          <a:p>
            <a:endParaRPr lang="en-US" sz="2000" dirty="0"/>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17</a:t>
            </a:fld>
            <a:endParaRPr lang="en-US" dirty="0"/>
          </a:p>
        </p:txBody>
      </p:sp>
      <p:graphicFrame>
        <p:nvGraphicFramePr>
          <p:cNvPr id="5" name="Chart 4"/>
          <p:cNvGraphicFramePr/>
          <p:nvPr>
            <p:extLst>
              <p:ext uri="{D42A27DB-BD31-4B8C-83A1-F6EECF244321}">
                <p14:modId xmlns:p14="http://schemas.microsoft.com/office/powerpoint/2010/main" val="3025306645"/>
              </p:ext>
            </p:extLst>
          </p:nvPr>
        </p:nvGraphicFramePr>
        <p:xfrm>
          <a:off x="-9236" y="838200"/>
          <a:ext cx="9144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35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Solar Modeling</a:t>
            </a:r>
          </a:p>
        </p:txBody>
      </p:sp>
      <p:sp>
        <p:nvSpPr>
          <p:cNvPr id="3" name="Content Placeholder 2"/>
          <p:cNvSpPr>
            <a:spLocks noGrp="1"/>
          </p:cNvSpPr>
          <p:nvPr>
            <p:ph idx="1"/>
          </p:nvPr>
        </p:nvSpPr>
        <p:spPr>
          <a:xfrm>
            <a:off x="228600" y="914400"/>
            <a:ext cx="7924800" cy="1066800"/>
          </a:xfrm>
        </p:spPr>
        <p:txBody>
          <a:bodyPr/>
          <a:lstStyle/>
          <a:p>
            <a:r>
              <a:rPr lang="en-US" sz="1800" dirty="0"/>
              <a:t>Hourly shape by weather year</a:t>
            </a:r>
          </a:p>
          <a:p>
            <a:pPr lvl="1"/>
            <a:r>
              <a:rPr lang="en-US" sz="1800" dirty="0"/>
              <a:t>Developed by third party consultant by site</a:t>
            </a:r>
          </a:p>
          <a:p>
            <a:pPr lvl="1"/>
            <a:r>
              <a:rPr lang="en-US" sz="1800" dirty="0"/>
              <a:t>Aggregated to CDR values for study year</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18</a:t>
            </a:fld>
            <a:endParaRPr lang="en-US" dirty="0"/>
          </a:p>
        </p:txBody>
      </p:sp>
      <p:graphicFrame>
        <p:nvGraphicFramePr>
          <p:cNvPr id="5" name="Chart 4"/>
          <p:cNvGraphicFramePr/>
          <p:nvPr>
            <p:extLst>
              <p:ext uri="{D42A27DB-BD31-4B8C-83A1-F6EECF244321}">
                <p14:modId xmlns:p14="http://schemas.microsoft.com/office/powerpoint/2010/main" val="3187229742"/>
              </p:ext>
            </p:extLst>
          </p:nvPr>
        </p:nvGraphicFramePr>
        <p:xfrm>
          <a:off x="76200" y="2057400"/>
          <a:ext cx="8991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358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Demand-Side Resources</a:t>
            </a:r>
          </a:p>
        </p:txBody>
      </p:sp>
      <p:sp>
        <p:nvSpPr>
          <p:cNvPr id="3" name="Content Placeholder 2"/>
          <p:cNvSpPr>
            <a:spLocks noGrp="1"/>
          </p:cNvSpPr>
          <p:nvPr>
            <p:ph idx="1"/>
          </p:nvPr>
        </p:nvSpPr>
        <p:spPr>
          <a:xfrm>
            <a:off x="228600" y="990600"/>
            <a:ext cx="8382000" cy="2581564"/>
          </a:xfrm>
        </p:spPr>
        <p:txBody>
          <a:bodyPr/>
          <a:lstStyle/>
          <a:p>
            <a:r>
              <a:rPr lang="en-US" sz="2000" dirty="0"/>
              <a:t>Dispatched based on price subject to the following</a:t>
            </a:r>
          </a:p>
          <a:p>
            <a:pPr lvl="1"/>
            <a:r>
              <a:rPr lang="en-US" sz="2000" dirty="0"/>
              <a:t>Hours per season</a:t>
            </a:r>
          </a:p>
          <a:p>
            <a:pPr lvl="1"/>
            <a:r>
              <a:rPr lang="en-US" sz="2000" dirty="0"/>
              <a:t>Time of day</a:t>
            </a:r>
          </a:p>
          <a:p>
            <a:pPr lvl="1"/>
            <a:r>
              <a:rPr lang="en-US" sz="2000" dirty="0"/>
              <a:t>Weekday/Weekend</a:t>
            </a:r>
          </a:p>
        </p:txBody>
      </p:sp>
      <p:sp>
        <p:nvSpPr>
          <p:cNvPr id="6" name="Slide Number Placeholder 5"/>
          <p:cNvSpPr>
            <a:spLocks noGrp="1"/>
          </p:cNvSpPr>
          <p:nvPr>
            <p:ph type="sldNum" sz="quarter" idx="4"/>
          </p:nvPr>
        </p:nvSpPr>
        <p:spPr>
          <a:xfrm>
            <a:off x="8539655" y="6553200"/>
            <a:ext cx="419100" cy="212834"/>
          </a:xfrm>
        </p:spPr>
        <p:txBody>
          <a:bodyPr/>
          <a:lstStyle/>
          <a:p>
            <a:fld id="{1D93BD3E-1E9A-4970-A6F7-E7AC52762E0C}" type="slidenum">
              <a:rPr lang="en-US" smtClean="0"/>
              <a:pPr/>
              <a:t>19</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Introduction</a:t>
            </a:r>
            <a:endParaRPr lang="en-US" dirty="0"/>
          </a:p>
        </p:txBody>
      </p:sp>
    </p:spTree>
    <p:extLst>
      <p:ext uri="{BB962C8B-B14F-4D97-AF65-F5344CB8AC3E}">
        <p14:creationId xmlns:p14="http://schemas.microsoft.com/office/powerpoint/2010/main" val="317363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Demand-Side Resources</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20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10031411"/>
              </p:ext>
            </p:extLst>
          </p:nvPr>
        </p:nvGraphicFramePr>
        <p:xfrm>
          <a:off x="381000" y="914400"/>
          <a:ext cx="8382000" cy="5051272"/>
        </p:xfrm>
        <a:graphic>
          <a:graphicData uri="http://schemas.openxmlformats.org/drawingml/2006/table">
            <a:tbl>
              <a:tblPr/>
              <a:tblGrid>
                <a:gridCol w="2063648">
                  <a:extLst>
                    <a:ext uri="{9D8B030D-6E8A-4147-A177-3AD203B41FA5}">
                      <a16:colId xmlns:a16="http://schemas.microsoft.com/office/drawing/2014/main" xmlns="" val="20000"/>
                    </a:ext>
                  </a:extLst>
                </a:gridCol>
                <a:gridCol w="1000810">
                  <a:extLst>
                    <a:ext uri="{9D8B030D-6E8A-4147-A177-3AD203B41FA5}">
                      <a16:colId xmlns:a16="http://schemas.microsoft.com/office/drawing/2014/main" xmlns="" val="20001"/>
                    </a:ext>
                  </a:extLst>
                </a:gridCol>
                <a:gridCol w="4378182">
                  <a:extLst>
                    <a:ext uri="{9D8B030D-6E8A-4147-A177-3AD203B41FA5}">
                      <a16:colId xmlns:a16="http://schemas.microsoft.com/office/drawing/2014/main" xmlns="" val="20002"/>
                    </a:ext>
                  </a:extLst>
                </a:gridCol>
                <a:gridCol w="939360">
                  <a:extLst>
                    <a:ext uri="{9D8B030D-6E8A-4147-A177-3AD203B41FA5}">
                      <a16:colId xmlns:a16="http://schemas.microsoft.com/office/drawing/2014/main" xmlns="" val="20003"/>
                    </a:ext>
                  </a:extLst>
                </a:gridCol>
              </a:tblGrid>
              <a:tr h="561464">
                <a:tc>
                  <a:txBody>
                    <a:bodyPr/>
                    <a:lstStyle/>
                    <a:p>
                      <a:endParaRPr lang="en-US" sz="160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600" b="1">
                          <a:solidFill>
                            <a:srgbClr val="000000"/>
                          </a:solidFill>
                          <a:latin typeface="+mn-lt"/>
                          <a:ea typeface="Times New Roman"/>
                          <a:cs typeface="Times New Roman"/>
                        </a:rPr>
                        <a:t>Summer Capacity</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600" b="1">
                          <a:solidFill>
                            <a:srgbClr val="000000"/>
                          </a:solidFill>
                          <a:latin typeface="+mn-lt"/>
                          <a:ea typeface="Times New Roman"/>
                          <a:cs typeface="Times New Roman"/>
                        </a:rPr>
                        <a:t>Call Limits</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600" b="1">
                          <a:solidFill>
                            <a:srgbClr val="000000"/>
                          </a:solidFill>
                          <a:latin typeface="+mn-lt"/>
                          <a:ea typeface="Times New Roman"/>
                          <a:cs typeface="Times New Roman"/>
                        </a:rPr>
                        <a:t>Call Priority</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92112">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TDSP Standard Load Management Programs</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208</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16 hours per year, during hours 14-20</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1</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92112">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Load Resources Serving as Responsive Reserve</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1,153</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Unlimited</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2</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03656">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10 Min ERS</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609</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8 hours per season and per hourly intervals;  </a:t>
                      </a:r>
                      <a:br>
                        <a:rPr lang="en-US" sz="1600" dirty="0">
                          <a:solidFill>
                            <a:srgbClr val="000000"/>
                          </a:solidFill>
                          <a:latin typeface="+mn-lt"/>
                          <a:ea typeface="Times New Roman"/>
                          <a:cs typeface="Times New Roman"/>
                        </a:rPr>
                      </a:br>
                      <a:r>
                        <a:rPr lang="en-US" sz="1600" dirty="0">
                          <a:solidFill>
                            <a:srgbClr val="000000"/>
                          </a:solidFill>
                          <a:latin typeface="+mn-lt"/>
                          <a:ea typeface="Times New Roman"/>
                          <a:cs typeface="Times New Roman"/>
                        </a:rPr>
                        <a:t>Seasons:  Winter, Spring, Summer, Fall;  </a:t>
                      </a:r>
                      <a:br>
                        <a:rPr lang="en-US" sz="1600" dirty="0">
                          <a:solidFill>
                            <a:srgbClr val="000000"/>
                          </a:solidFill>
                          <a:latin typeface="+mn-lt"/>
                          <a:ea typeface="Times New Roman"/>
                          <a:cs typeface="Times New Roman"/>
                        </a:rPr>
                      </a:br>
                      <a:r>
                        <a:rPr lang="en-US" sz="1600" dirty="0">
                          <a:solidFill>
                            <a:srgbClr val="000000"/>
                          </a:solidFill>
                          <a:latin typeface="+mn-lt"/>
                          <a:ea typeface="Times New Roman"/>
                          <a:cs typeface="Times New Roman"/>
                        </a:rPr>
                        <a:t>Hourly intervals: week day hours 1-8 and 21-24 and weekends, week day hours 9-13, week day hours 14-16, week day hours 17-20</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3</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403656">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30 Min ERS</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898</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8 hours per season and per hourly intervals;  </a:t>
                      </a:r>
                      <a:br>
                        <a:rPr lang="en-US" sz="1600" dirty="0">
                          <a:solidFill>
                            <a:srgbClr val="000000"/>
                          </a:solidFill>
                          <a:latin typeface="+mn-lt"/>
                          <a:ea typeface="Times New Roman"/>
                          <a:cs typeface="Times New Roman"/>
                        </a:rPr>
                      </a:br>
                      <a:r>
                        <a:rPr lang="en-US" sz="1600" dirty="0">
                          <a:solidFill>
                            <a:srgbClr val="000000"/>
                          </a:solidFill>
                          <a:latin typeface="+mn-lt"/>
                          <a:ea typeface="Times New Roman"/>
                          <a:cs typeface="Times New Roman"/>
                        </a:rPr>
                        <a:t>Seasons:  Winter, Spring, Summer, Fall;  </a:t>
                      </a:r>
                      <a:br>
                        <a:rPr lang="en-US" sz="1600" dirty="0">
                          <a:solidFill>
                            <a:srgbClr val="000000"/>
                          </a:solidFill>
                          <a:latin typeface="+mn-lt"/>
                          <a:ea typeface="Times New Roman"/>
                          <a:cs typeface="Times New Roman"/>
                        </a:rPr>
                      </a:br>
                      <a:r>
                        <a:rPr lang="en-US" sz="1600" dirty="0">
                          <a:solidFill>
                            <a:srgbClr val="000000"/>
                          </a:solidFill>
                          <a:latin typeface="+mn-lt"/>
                          <a:ea typeface="Times New Roman"/>
                          <a:cs typeface="Times New Roman"/>
                        </a:rPr>
                        <a:t>Hourly intervals:  week day hours 1-8 and 21-24 and weekends, week day hours 9-13, week day hours 14-16, week day hours 17-20</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4</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2635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Demand</a:t>
            </a:r>
            <a:endParaRPr lang="en-US" sz="3600" dirty="0"/>
          </a:p>
        </p:txBody>
      </p:sp>
    </p:spTree>
    <p:extLst>
      <p:ext uri="{BB962C8B-B14F-4D97-AF65-F5344CB8AC3E}">
        <p14:creationId xmlns:p14="http://schemas.microsoft.com/office/powerpoint/2010/main" val="1530116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Weather Uncertainty on Loads</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22</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706" y="1485088"/>
            <a:ext cx="4516897" cy="470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94" y="1303807"/>
            <a:ext cx="4572000"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97445" y="855683"/>
            <a:ext cx="2787879" cy="584775"/>
          </a:xfrm>
          <a:prstGeom prst="rect">
            <a:avLst/>
          </a:prstGeom>
          <a:noFill/>
        </p:spPr>
        <p:txBody>
          <a:bodyPr wrap="none" rtlCol="0">
            <a:spAutoFit/>
          </a:bodyPr>
          <a:lstStyle/>
          <a:p>
            <a:pPr algn="ctr"/>
            <a:r>
              <a:rPr lang="en-US" b="1" dirty="0">
                <a:latin typeface="+mj-lt"/>
              </a:rPr>
              <a:t>Peak Load by Weather Year</a:t>
            </a:r>
          </a:p>
          <a:p>
            <a:pPr algn="ctr"/>
            <a:r>
              <a:rPr lang="en-US" sz="1400" dirty="0">
                <a:latin typeface="+mj-lt"/>
              </a:rPr>
              <a:t>(Before and After DR Gross-Up)</a:t>
            </a:r>
          </a:p>
        </p:txBody>
      </p:sp>
      <p:sp>
        <p:nvSpPr>
          <p:cNvPr id="10" name="TextBox 9"/>
          <p:cNvSpPr txBox="1"/>
          <p:nvPr/>
        </p:nvSpPr>
        <p:spPr>
          <a:xfrm>
            <a:off x="5566761" y="862230"/>
            <a:ext cx="2640788" cy="584775"/>
          </a:xfrm>
          <a:prstGeom prst="rect">
            <a:avLst/>
          </a:prstGeom>
          <a:noFill/>
        </p:spPr>
        <p:txBody>
          <a:bodyPr wrap="none" rtlCol="0">
            <a:spAutoFit/>
          </a:bodyPr>
          <a:lstStyle/>
          <a:p>
            <a:pPr algn="ctr"/>
            <a:r>
              <a:rPr lang="en-US" b="1" dirty="0">
                <a:latin typeface="+mj-lt"/>
              </a:rPr>
              <a:t>Load Duration Curves</a:t>
            </a:r>
          </a:p>
          <a:p>
            <a:pPr algn="ctr"/>
            <a:r>
              <a:rPr lang="en-US" sz="1400" dirty="0">
                <a:latin typeface="+mj-lt"/>
              </a:rPr>
              <a:t>(Peak Hours, Before DR Gross-Up)</a:t>
            </a:r>
          </a:p>
        </p:txBody>
      </p:sp>
    </p:spTree>
    <p:extLst>
      <p:ext uri="{BB962C8B-B14F-4D97-AF65-F5344CB8AC3E}">
        <p14:creationId xmlns:p14="http://schemas.microsoft.com/office/powerpoint/2010/main" val="224849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dirty="0"/>
              <a:t>Economic Growth Uncertainty</a:t>
            </a:r>
            <a:endParaRPr lang="en-US" b="1" dirty="0">
              <a:solidFill>
                <a:schemeClr val="accent1"/>
              </a:solidFill>
            </a:endParaRPr>
          </a:p>
        </p:txBody>
      </p:sp>
      <p:sp>
        <p:nvSpPr>
          <p:cNvPr id="3" name="Content Placeholder 2"/>
          <p:cNvSpPr>
            <a:spLocks noGrp="1"/>
          </p:cNvSpPr>
          <p:nvPr>
            <p:ph idx="1"/>
          </p:nvPr>
        </p:nvSpPr>
        <p:spPr>
          <a:xfrm>
            <a:off x="-202854" y="990600"/>
            <a:ext cx="5043956" cy="5181600"/>
          </a:xfrm>
        </p:spPr>
        <p:txBody>
          <a:bodyPr/>
          <a:lstStyle/>
          <a:p>
            <a:pPr lvl="1">
              <a:buFont typeface="Arial" panose="020B0604020202020204" pitchFamily="34" charset="0"/>
              <a:buChar char="•"/>
            </a:pPr>
            <a:r>
              <a:rPr lang="en-US" sz="1400" dirty="0"/>
              <a:t>Non-weather load forecast error (LFE) increases with forward period </a:t>
            </a:r>
          </a:p>
          <a:p>
            <a:pPr lvl="2">
              <a:buFont typeface="Arial" panose="020B0604020202020204" pitchFamily="34" charset="0"/>
              <a:buChar char="−"/>
            </a:pPr>
            <a:r>
              <a:rPr lang="en-US" sz="1400" dirty="0"/>
              <a:t>Assume normally distributed forecast error with standard deviation of 0.8% on a 1-year forward basis, increasing by 0.6% with each additional forward year</a:t>
            </a:r>
          </a:p>
          <a:p>
            <a:pPr lvl="2">
              <a:buFont typeface="Arial" panose="020B0604020202020204" pitchFamily="34" charset="0"/>
              <a:buChar char="−"/>
            </a:pPr>
            <a:r>
              <a:rPr lang="en-US" sz="1400" dirty="0"/>
              <a:t>Scale of error is a standard assumption developed in lieu of an ERCOT-specific analysis</a:t>
            </a:r>
          </a:p>
          <a:p>
            <a:pPr lvl="2">
              <a:buFont typeface="Arial" panose="020B0604020202020204" pitchFamily="34" charset="0"/>
              <a:buChar char="−"/>
            </a:pPr>
            <a:r>
              <a:rPr lang="en-US" sz="1400" dirty="0"/>
              <a:t>We assume no bias or asymmetry in the non-weather LFE (unlike weather-driven LFE which has greater upside than downside uncertainty)</a:t>
            </a:r>
          </a:p>
          <a:p>
            <a:pPr lvl="1">
              <a:buFont typeface="Arial" panose="020B0604020202020204" pitchFamily="34" charset="0"/>
              <a:buChar char="•"/>
            </a:pPr>
            <a:r>
              <a:rPr lang="en-US" sz="1400" dirty="0"/>
              <a:t>Modeling approach:</a:t>
            </a:r>
          </a:p>
          <a:p>
            <a:pPr lvl="2">
              <a:buFont typeface="Arial" panose="020B0604020202020204" pitchFamily="34" charset="0"/>
              <a:buChar char="−"/>
            </a:pPr>
            <a:r>
              <a:rPr lang="en-US" sz="1400" dirty="0"/>
              <a:t>Assume resource decisions and reserve margin must be “locked in” 3 years forward, so realized forecast error is larger than if more shorter-term supply options were available</a:t>
            </a:r>
          </a:p>
          <a:p>
            <a:pPr lvl="2">
              <a:buFont typeface="Arial" panose="020B0604020202020204" pitchFamily="34" charset="0"/>
              <a:buChar char="−"/>
            </a:pPr>
            <a:r>
              <a:rPr lang="en-US" sz="1400" dirty="0"/>
              <a:t>Sensitivity analysis examining impact of forward periods ranging from 0 to 4 years forward</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23</a:t>
            </a:fld>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18" r="3239"/>
          <a:stretch/>
        </p:blipFill>
        <p:spPr bwMode="auto">
          <a:xfrm>
            <a:off x="4841102" y="4114800"/>
            <a:ext cx="4150498" cy="224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6747" y="1311883"/>
            <a:ext cx="390714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38799" y="791184"/>
            <a:ext cx="2866490" cy="553998"/>
          </a:xfrm>
          <a:prstGeom prst="rect">
            <a:avLst/>
          </a:prstGeom>
          <a:noFill/>
        </p:spPr>
        <p:txBody>
          <a:bodyPr wrap="none" rtlCol="0">
            <a:spAutoFit/>
          </a:bodyPr>
          <a:lstStyle/>
          <a:p>
            <a:pPr algn="ctr"/>
            <a:r>
              <a:rPr lang="en-US" b="1" dirty="0">
                <a:latin typeface="+mj-lt"/>
              </a:rPr>
              <a:t>Non-Weather Forecast Error</a:t>
            </a:r>
          </a:p>
          <a:p>
            <a:pPr algn="ctr"/>
            <a:r>
              <a:rPr lang="en-US" sz="1200" dirty="0">
                <a:latin typeface="+mj-lt"/>
              </a:rPr>
              <a:t>With Increasing Forward Period</a:t>
            </a:r>
          </a:p>
        </p:txBody>
      </p:sp>
      <p:sp>
        <p:nvSpPr>
          <p:cNvPr id="9" name="TextBox 8"/>
          <p:cNvSpPr txBox="1"/>
          <p:nvPr/>
        </p:nvSpPr>
        <p:spPr>
          <a:xfrm>
            <a:off x="6038146" y="3779728"/>
            <a:ext cx="2306722" cy="553998"/>
          </a:xfrm>
          <a:prstGeom prst="rect">
            <a:avLst/>
          </a:prstGeom>
          <a:noFill/>
        </p:spPr>
        <p:txBody>
          <a:bodyPr wrap="none" rtlCol="0">
            <a:spAutoFit/>
          </a:bodyPr>
          <a:lstStyle/>
          <a:p>
            <a:pPr algn="ctr"/>
            <a:r>
              <a:rPr lang="en-US" b="1" dirty="0">
                <a:latin typeface="+mj-lt"/>
              </a:rPr>
              <a:t>3-Year Forward LFE</a:t>
            </a:r>
          </a:p>
          <a:p>
            <a:pPr algn="ctr"/>
            <a:r>
              <a:rPr lang="en-US" sz="1200" dirty="0">
                <a:latin typeface="+mj-lt"/>
              </a:rPr>
              <a:t>Discrete LFE Error Points Modeled</a:t>
            </a:r>
          </a:p>
        </p:txBody>
      </p:sp>
    </p:spTree>
    <p:extLst>
      <p:ext uri="{BB962C8B-B14F-4D97-AF65-F5344CB8AC3E}">
        <p14:creationId xmlns:p14="http://schemas.microsoft.com/office/powerpoint/2010/main" val="2826358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Transmission</a:t>
            </a:r>
            <a:endParaRPr lang="en-US" sz="3600" dirty="0"/>
          </a:p>
        </p:txBody>
      </p:sp>
    </p:spTree>
    <p:extLst>
      <p:ext uri="{BB962C8B-B14F-4D97-AF65-F5344CB8AC3E}">
        <p14:creationId xmlns:p14="http://schemas.microsoft.com/office/powerpoint/2010/main" val="318342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7247"/>
            <a:ext cx="8991600" cy="746918"/>
          </a:xfrm>
        </p:spPr>
        <p:txBody>
          <a:bodyPr/>
          <a:lstStyle/>
          <a:p>
            <a:r>
              <a:rPr lang="en-US" sz="2700" b="1" dirty="0">
                <a:solidFill>
                  <a:schemeClr val="accent1"/>
                </a:solidFill>
              </a:rPr>
              <a:t>Transmission Topology and Import/Export Modeling</a:t>
            </a:r>
          </a:p>
        </p:txBody>
      </p:sp>
      <p:sp>
        <p:nvSpPr>
          <p:cNvPr id="3" name="Content Placeholder 2"/>
          <p:cNvSpPr>
            <a:spLocks noGrp="1"/>
          </p:cNvSpPr>
          <p:nvPr>
            <p:ph idx="1"/>
          </p:nvPr>
        </p:nvSpPr>
        <p:spPr>
          <a:xfrm>
            <a:off x="219237" y="1145569"/>
            <a:ext cx="4038600" cy="4874231"/>
          </a:xfrm>
        </p:spPr>
        <p:txBody>
          <a:bodyPr/>
          <a:lstStyle/>
          <a:p>
            <a:r>
              <a:rPr lang="en-US" sz="2000" dirty="0"/>
              <a:t>External Regions</a:t>
            </a:r>
          </a:p>
          <a:p>
            <a:pPr lvl="1"/>
            <a:r>
              <a:rPr lang="en-US" sz="2000" dirty="0"/>
              <a:t>Hourly Loads</a:t>
            </a:r>
          </a:p>
          <a:p>
            <a:pPr lvl="1"/>
            <a:r>
              <a:rPr lang="en-US" sz="2000" dirty="0"/>
              <a:t>Resources</a:t>
            </a:r>
          </a:p>
          <a:p>
            <a:pPr lvl="1"/>
            <a:r>
              <a:rPr lang="en-US" sz="2000" dirty="0"/>
              <a:t>DC </a:t>
            </a:r>
            <a:r>
              <a:rPr lang="en-US" sz="2000" dirty="0" smtClean="0"/>
              <a:t>Ties (probabilistic for EORM study; based on historic flows during highest peak load hours for NERC Loss of Load study)</a:t>
            </a:r>
            <a:endParaRPr lang="en-US" sz="2000" dirty="0"/>
          </a:p>
          <a:p>
            <a:pPr lvl="1"/>
            <a:r>
              <a:rPr lang="en-US" sz="2000" dirty="0"/>
              <a:t>Share resources based on </a:t>
            </a:r>
            <a:r>
              <a:rPr lang="en-US" sz="2000" dirty="0" smtClean="0"/>
              <a:t>economics</a:t>
            </a:r>
          </a:p>
          <a:p>
            <a:pPr lvl="1">
              <a:buNone/>
            </a:pPr>
            <a:endParaRPr lang="en-US" sz="2000" dirty="0"/>
          </a:p>
          <a:p>
            <a:pPr lvl="1"/>
            <a:endParaRPr lang="en-US" sz="2000" dirty="0"/>
          </a:p>
        </p:txBody>
      </p:sp>
      <p:sp>
        <p:nvSpPr>
          <p:cNvPr id="6" name="Slide Number Placeholder 5"/>
          <p:cNvSpPr>
            <a:spLocks noGrp="1"/>
          </p:cNvSpPr>
          <p:nvPr>
            <p:ph type="sldNum" sz="quarter" idx="4"/>
          </p:nvPr>
        </p:nvSpPr>
        <p:spPr>
          <a:xfrm>
            <a:off x="8534400" y="6553200"/>
            <a:ext cx="457200" cy="220663"/>
          </a:xfrm>
        </p:spPr>
        <p:txBody>
          <a:bodyPr/>
          <a:lstStyle/>
          <a:p>
            <a:fld id="{1D93BD3E-1E9A-4970-A6F7-E7AC52762E0C}" type="slidenum">
              <a:rPr lang="en-US" smtClean="0"/>
              <a:pPr/>
              <a:t>25</a:t>
            </a:fld>
            <a:endParaRPr lang="en-US" dirty="0"/>
          </a:p>
        </p:txBody>
      </p:sp>
      <p:grpSp>
        <p:nvGrpSpPr>
          <p:cNvPr id="5" name="Group 4"/>
          <p:cNvGrpSpPr/>
          <p:nvPr/>
        </p:nvGrpSpPr>
        <p:grpSpPr>
          <a:xfrm>
            <a:off x="5257800" y="1600200"/>
            <a:ext cx="3097514" cy="3431153"/>
            <a:chOff x="2143440" y="1979045"/>
            <a:chExt cx="3097514" cy="3431153"/>
          </a:xfrm>
        </p:grpSpPr>
        <p:grpSp>
          <p:nvGrpSpPr>
            <p:cNvPr id="7" name="Group 15"/>
            <p:cNvGrpSpPr/>
            <p:nvPr/>
          </p:nvGrpSpPr>
          <p:grpSpPr>
            <a:xfrm>
              <a:off x="2143440" y="2676654"/>
              <a:ext cx="3017597" cy="2733544"/>
              <a:chOff x="2557688" y="2469138"/>
              <a:chExt cx="2754989" cy="2502645"/>
            </a:xfrm>
          </p:grpSpPr>
          <p:cxnSp>
            <p:nvCxnSpPr>
              <p:cNvPr id="10" name="Straight Arrow Connector 9"/>
              <p:cNvCxnSpPr>
                <a:cxnSpLocks/>
                <a:stCxn id="15" idx="4"/>
                <a:endCxn id="13" idx="0"/>
              </p:cNvCxnSpPr>
              <p:nvPr/>
            </p:nvCxnSpPr>
            <p:spPr>
              <a:xfrm>
                <a:off x="3214688" y="3743323"/>
                <a:ext cx="4568" cy="393743"/>
              </a:xfrm>
              <a:prstGeom prst="straightConnector1">
                <a:avLst/>
              </a:prstGeom>
              <a:noFill/>
              <a:ln w="9525" cap="flat" cmpd="sng" algn="ctr">
                <a:solidFill>
                  <a:sysClr val="windowText" lastClr="000000"/>
                </a:solidFill>
                <a:prstDash val="solid"/>
                <a:headEnd type="arrow"/>
                <a:tailEnd type="arrow"/>
              </a:ln>
              <a:effectLst/>
            </p:spPr>
          </p:cxnSp>
          <p:sp>
            <p:nvSpPr>
              <p:cNvPr id="11" name="TextBox 33"/>
              <p:cNvSpPr txBox="1"/>
              <p:nvPr/>
            </p:nvSpPr>
            <p:spPr>
              <a:xfrm>
                <a:off x="2778167" y="2471176"/>
                <a:ext cx="1110787"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j-lt"/>
                    <a:cs typeface="Times New Roman" pitchFamily="18" charset="0"/>
                  </a:rPr>
                  <a:t>810 MW</a:t>
                </a:r>
              </a:p>
            </p:txBody>
          </p:sp>
          <p:sp>
            <p:nvSpPr>
              <p:cNvPr id="12" name="TextBox 35"/>
              <p:cNvSpPr txBox="1"/>
              <p:nvPr/>
            </p:nvSpPr>
            <p:spPr>
              <a:xfrm>
                <a:off x="3180630" y="3841792"/>
                <a:ext cx="933210"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j-lt"/>
                    <a:cs typeface="Times New Roman" pitchFamily="18" charset="0"/>
                  </a:rPr>
                  <a:t>280 MW</a:t>
                </a:r>
              </a:p>
            </p:txBody>
          </p:sp>
          <p:sp>
            <p:nvSpPr>
              <p:cNvPr id="13" name="Oval 12"/>
              <p:cNvSpPr/>
              <p:nvPr/>
            </p:nvSpPr>
            <p:spPr>
              <a:xfrm>
                <a:off x="2575520" y="4137067"/>
                <a:ext cx="1287471" cy="834716"/>
              </a:xfrm>
              <a:prstGeom prst="ellipse">
                <a:avLst/>
              </a:prstGeom>
              <a:solidFill>
                <a:srgbClr val="00206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mj-lt"/>
                    <a:cs typeface="Times New Roman" pitchFamily="18" charset="0"/>
                  </a:rPr>
                  <a:t>Mexico</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ysClr val="window" lastClr="FFFFFF"/>
                    </a:solidFill>
                    <a:latin typeface="+mj-lt"/>
                    <a:cs typeface="Times New Roman" pitchFamily="18" charset="0"/>
                  </a:rPr>
                  <a:t>(Coahuila, Nuevo Leon, &amp; Tamaulipas)</a:t>
                </a:r>
                <a:endParaRPr kumimoji="0" lang="en-US" sz="1000" i="0" u="none" strike="noStrike" kern="0" cap="none" spc="0" normalizeH="0" baseline="0" noProof="0" dirty="0">
                  <a:ln>
                    <a:noFill/>
                  </a:ln>
                  <a:solidFill>
                    <a:sysClr val="window" lastClr="FFFFFF"/>
                  </a:solidFill>
                  <a:effectLst/>
                  <a:uLnTx/>
                  <a:uFillTx/>
                  <a:latin typeface="+mj-lt"/>
                  <a:cs typeface="Times New Roman" pitchFamily="18" charset="0"/>
                </a:endParaRPr>
              </a:p>
            </p:txBody>
          </p:sp>
          <p:cxnSp>
            <p:nvCxnSpPr>
              <p:cNvPr id="14" name="Straight Arrow Connector 13"/>
              <p:cNvCxnSpPr/>
              <p:nvPr/>
            </p:nvCxnSpPr>
            <p:spPr>
              <a:xfrm flipH="1">
                <a:off x="3333560" y="2488992"/>
                <a:ext cx="118877" cy="317972"/>
              </a:xfrm>
              <a:prstGeom prst="straightConnector1">
                <a:avLst/>
              </a:prstGeom>
              <a:noFill/>
              <a:ln w="9525" cap="flat" cmpd="sng" algn="ctr">
                <a:solidFill>
                  <a:sysClr val="windowText" lastClr="000000"/>
                </a:solidFill>
                <a:prstDash val="solid"/>
                <a:headEnd type="arrow"/>
                <a:tailEnd type="arrow"/>
              </a:ln>
              <a:effectLst/>
            </p:spPr>
          </p:cxnSp>
          <p:sp>
            <p:nvSpPr>
              <p:cNvPr id="15" name="Oval 14"/>
              <p:cNvSpPr/>
              <p:nvPr/>
            </p:nvSpPr>
            <p:spPr>
              <a:xfrm>
                <a:off x="2557688" y="2800349"/>
                <a:ext cx="1313999" cy="942974"/>
              </a:xfrm>
              <a:prstGeom prst="ellipse">
                <a:avLst/>
              </a:prstGeom>
              <a:solidFill>
                <a:srgbClr val="C0000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mj-lt"/>
                    <a:cs typeface="Times New Roman" pitchFamily="18" charset="0"/>
                  </a:rPr>
                  <a:t>ERCOT</a:t>
                </a:r>
              </a:p>
            </p:txBody>
          </p:sp>
          <p:cxnSp>
            <p:nvCxnSpPr>
              <p:cNvPr id="16" name="Straight Arrow Connector 15"/>
              <p:cNvCxnSpPr>
                <a:stCxn id="9" idx="5"/>
                <a:endCxn id="8" idx="1"/>
              </p:cNvCxnSpPr>
              <p:nvPr/>
            </p:nvCxnSpPr>
            <p:spPr>
              <a:xfrm>
                <a:off x="4237882" y="2488993"/>
                <a:ext cx="19527" cy="317970"/>
              </a:xfrm>
              <a:prstGeom prst="straightConnector1">
                <a:avLst/>
              </a:prstGeom>
              <a:noFill/>
              <a:ln w="9525" cap="flat" cmpd="sng" algn="ctr">
                <a:solidFill>
                  <a:sysClr val="windowText" lastClr="000000"/>
                </a:solidFill>
                <a:prstDash val="solid"/>
                <a:headEnd type="arrow"/>
                <a:tailEnd type="arrow"/>
              </a:ln>
              <a:effectLst/>
            </p:spPr>
          </p:cxnSp>
          <p:sp>
            <p:nvSpPr>
              <p:cNvPr id="17" name="TextBox 21"/>
              <p:cNvSpPr txBox="1"/>
              <p:nvPr/>
            </p:nvSpPr>
            <p:spPr>
              <a:xfrm>
                <a:off x="4312552" y="2469138"/>
                <a:ext cx="1000125"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j-lt"/>
                    <a:cs typeface="Times New Roman" pitchFamily="18" charset="0"/>
                  </a:rPr>
                  <a:t>5,180 MW</a:t>
                </a:r>
              </a:p>
            </p:txBody>
          </p:sp>
        </p:grpSp>
        <p:sp>
          <p:nvSpPr>
            <p:cNvPr id="8" name="Oval 7"/>
            <p:cNvSpPr/>
            <p:nvPr/>
          </p:nvSpPr>
          <p:spPr>
            <a:xfrm>
              <a:off x="3793155" y="2922237"/>
              <a:ext cx="1447799" cy="842707"/>
            </a:xfrm>
            <a:prstGeom prst="ellipse">
              <a:avLst/>
            </a:prstGeom>
            <a:solidFill>
              <a:srgbClr val="00206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ysClr val="window" lastClr="FFFFFF"/>
                  </a:solidFill>
                  <a:latin typeface="+mj-lt"/>
                  <a:cs typeface="Times New Roman" pitchFamily="18" charset="0"/>
                </a:rPr>
                <a:t>Entergy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ysClr val="window" lastClr="FFFFFF"/>
                  </a:solidFill>
                  <a:effectLst/>
                  <a:uLnTx/>
                  <a:uFillTx/>
                  <a:latin typeface="+mj-lt"/>
                  <a:cs typeface="Times New Roman" pitchFamily="18" charset="0"/>
                </a:rPr>
                <a:t>(MISO)</a:t>
              </a:r>
            </a:p>
          </p:txBody>
        </p:sp>
        <p:sp>
          <p:nvSpPr>
            <p:cNvPr id="9" name="Oval 8"/>
            <p:cNvSpPr/>
            <p:nvPr/>
          </p:nvSpPr>
          <p:spPr>
            <a:xfrm>
              <a:off x="2945300" y="1979045"/>
              <a:ext cx="1216669" cy="842707"/>
            </a:xfrm>
            <a:prstGeom prst="ellipse">
              <a:avLst/>
            </a:prstGeom>
            <a:solidFill>
              <a:srgbClr val="00206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mj-lt"/>
                  <a:cs typeface="Times New Roman" pitchFamily="18" charset="0"/>
                </a:rPr>
                <a:t>SPP</a:t>
              </a:r>
            </a:p>
          </p:txBody>
        </p:sp>
      </p:grpSp>
    </p:spTree>
    <p:extLst>
      <p:ext uri="{BB962C8B-B14F-4D97-AF65-F5344CB8AC3E}">
        <p14:creationId xmlns:p14="http://schemas.microsoft.com/office/powerpoint/2010/main" val="282635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746918"/>
          </a:xfrm>
        </p:spPr>
        <p:txBody>
          <a:bodyPr/>
          <a:lstStyle/>
          <a:p>
            <a:r>
              <a:rPr lang="en-US" sz="2700" b="1" dirty="0" smtClean="0">
                <a:solidFill>
                  <a:schemeClr val="accent1"/>
                </a:solidFill>
              </a:rPr>
              <a:t>Generation Resource Mix</a:t>
            </a:r>
            <a:endParaRPr lang="en-US" sz="2700" b="1" dirty="0">
              <a:solidFill>
                <a:schemeClr val="accent1"/>
              </a:solidFill>
            </a:endParaRP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26</a:t>
            </a:fld>
            <a:endParaRPr lang="en-US" dirty="0"/>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14400"/>
            <a:ext cx="6705600" cy="488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1600200" y="5803790"/>
            <a:ext cx="6583185" cy="381000"/>
          </a:xfrm>
        </p:spPr>
        <p:txBody>
          <a:bodyPr/>
          <a:lstStyle/>
          <a:p>
            <a:r>
              <a:rPr lang="en-US" sz="1400" dirty="0" smtClean="0"/>
              <a:t>Values based on previous EORM study</a:t>
            </a:r>
            <a:endParaRPr lang="en-US" sz="1400" dirty="0"/>
          </a:p>
        </p:txBody>
      </p:sp>
    </p:spTree>
    <p:extLst>
      <p:ext uri="{BB962C8B-B14F-4D97-AF65-F5344CB8AC3E}">
        <p14:creationId xmlns:p14="http://schemas.microsoft.com/office/powerpoint/2010/main" val="2826358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Diversity with External Regions</a:t>
            </a: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pPr/>
              <a:t>27</a:t>
            </a:fld>
            <a:endParaRPr lang="en-US"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380" y="2020351"/>
            <a:ext cx="6905810" cy="325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990600" y="5334000"/>
            <a:ext cx="6583185" cy="5181600"/>
          </a:xfrm>
        </p:spPr>
        <p:txBody>
          <a:bodyPr/>
          <a:lstStyle/>
          <a:p>
            <a:r>
              <a:rPr lang="en-US" sz="1400" dirty="0" smtClean="0"/>
              <a:t>Values based on previous EORM study</a:t>
            </a:r>
            <a:endParaRPr lang="en-US" sz="1400" dirty="0"/>
          </a:p>
        </p:txBody>
      </p:sp>
    </p:spTree>
    <p:extLst>
      <p:ext uri="{BB962C8B-B14F-4D97-AF65-F5344CB8AC3E}">
        <p14:creationId xmlns:p14="http://schemas.microsoft.com/office/powerpoint/2010/main" val="2826358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The Market</a:t>
            </a:r>
            <a:endParaRPr lang="en-US" sz="3600" dirty="0"/>
          </a:p>
        </p:txBody>
      </p:sp>
    </p:spTree>
    <p:extLst>
      <p:ext uri="{BB962C8B-B14F-4D97-AF65-F5344CB8AC3E}">
        <p14:creationId xmlns:p14="http://schemas.microsoft.com/office/powerpoint/2010/main" val="6488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Energy and Ancillary Service Markets</a:t>
            </a:r>
            <a:endParaRPr lang="en-US" dirty="0"/>
          </a:p>
        </p:txBody>
      </p:sp>
      <p:sp>
        <p:nvSpPr>
          <p:cNvPr id="3" name="Content Placeholder 2"/>
          <p:cNvSpPr>
            <a:spLocks noGrp="1"/>
          </p:cNvSpPr>
          <p:nvPr>
            <p:ph idx="1"/>
          </p:nvPr>
        </p:nvSpPr>
        <p:spPr>
          <a:xfrm>
            <a:off x="304800" y="1590496"/>
            <a:ext cx="3810000" cy="4319832"/>
          </a:xfrm>
        </p:spPr>
        <p:txBody>
          <a:bodyPr/>
          <a:lstStyle/>
          <a:p>
            <a:pPr marL="234950" indent="-227013"/>
            <a:r>
              <a:rPr lang="en-US" sz="1800" dirty="0" smtClean="0"/>
              <a:t>Economic reserve margin analyses need to simulate market dispatch and prices</a:t>
            </a:r>
          </a:p>
          <a:p>
            <a:pPr marL="234950" indent="-227013"/>
            <a:r>
              <a:rPr lang="en-US" sz="1800" dirty="0" smtClean="0"/>
              <a:t>Most important elements to model are those that characterize scarcity event:</a:t>
            </a:r>
          </a:p>
          <a:p>
            <a:pPr marL="635000" lvl="1" indent="-227013"/>
            <a:r>
              <a:rPr lang="en-US" sz="1600" u="sng" dirty="0" smtClean="0"/>
              <a:t>System cost </a:t>
            </a:r>
            <a:r>
              <a:rPr lang="en-US" sz="1600" dirty="0" smtClean="0"/>
              <a:t>(drives the optimal reserve margin)</a:t>
            </a:r>
          </a:p>
          <a:p>
            <a:pPr marL="635000" lvl="1" indent="-227013"/>
            <a:r>
              <a:rPr lang="en-US" sz="1600" u="sng" dirty="0" smtClean="0"/>
              <a:t>Energy/ancillary prices </a:t>
            </a:r>
            <a:r>
              <a:rPr lang="en-US" sz="1600" dirty="0" smtClean="0"/>
              <a:t>(drives the market equilibrium reserve margin</a:t>
            </a:r>
            <a:r>
              <a:rPr lang="en-US" sz="1400" dirty="0" smtClean="0"/>
              <a:t>)</a:t>
            </a:r>
          </a:p>
          <a:p>
            <a:pPr marL="234950" indent="-227013"/>
            <a:r>
              <a:rPr lang="en-US" sz="1800" dirty="0" smtClean="0"/>
              <a:t>Recommend using a similar approach in future studies, but reviewing the need for significant market design updates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
        <p:nvSpPr>
          <p:cNvPr id="5" name="Rectangle 4"/>
          <p:cNvSpPr/>
          <p:nvPr/>
        </p:nvSpPr>
        <p:spPr>
          <a:xfrm>
            <a:off x="4344780" y="1584957"/>
            <a:ext cx="4709165"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Unit Commitment</a:t>
            </a:r>
          </a:p>
          <a:p>
            <a:pPr marL="169863" indent="-169863">
              <a:buFont typeface="Arial" panose="020B0604020202020204" pitchFamily="34" charset="0"/>
              <a:buChar char="•"/>
            </a:pPr>
            <a:r>
              <a:rPr lang="en-US" sz="1600" dirty="0" smtClean="0"/>
              <a:t>Week-ahead unit commitment</a:t>
            </a:r>
          </a:p>
          <a:p>
            <a:pPr marL="169863" indent="-169863">
              <a:buFont typeface="Arial" panose="020B0604020202020204" pitchFamily="34" charset="0"/>
              <a:buChar char="•"/>
            </a:pPr>
            <a:r>
              <a:rPr lang="en-US" sz="1600" dirty="0" smtClean="0"/>
              <a:t>4-hour ahead unit commitment</a:t>
            </a:r>
          </a:p>
          <a:p>
            <a:pPr marL="169863" indent="-169863">
              <a:buFont typeface="Arial" panose="020B0604020202020204" pitchFamily="34" charset="0"/>
              <a:buChar char="•"/>
            </a:pPr>
            <a:r>
              <a:rPr lang="en-US" sz="1600" dirty="0" smtClean="0"/>
              <a:t>Hourly dispatch of 10 &amp; 30-min </a:t>
            </a:r>
            <a:r>
              <a:rPr lang="en-US" sz="1600" dirty="0" err="1" smtClean="0"/>
              <a:t>quickstart</a:t>
            </a:r>
            <a:r>
              <a:rPr lang="en-US" sz="1600" dirty="0" smtClean="0"/>
              <a:t> </a:t>
            </a:r>
          </a:p>
          <a:p>
            <a:pPr marL="285750" indent="-285750">
              <a:buFont typeface="Arial" panose="020B0604020202020204" pitchFamily="34" charset="0"/>
              <a:buChar char="•"/>
            </a:pPr>
            <a:endParaRPr lang="en-US" sz="1600" dirty="0"/>
          </a:p>
        </p:txBody>
      </p:sp>
      <p:sp>
        <p:nvSpPr>
          <p:cNvPr id="6" name="Rectangle 5"/>
          <p:cNvSpPr/>
          <p:nvPr/>
        </p:nvSpPr>
        <p:spPr>
          <a:xfrm>
            <a:off x="4344780" y="2758437"/>
            <a:ext cx="4709165" cy="2331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Energy Market</a:t>
            </a:r>
          </a:p>
          <a:p>
            <a:pPr marL="169863" indent="-169863">
              <a:buFont typeface="Arial" panose="020B0604020202020204" pitchFamily="34" charset="0"/>
              <a:buChar char="•"/>
            </a:pPr>
            <a:r>
              <a:rPr lang="en-US" sz="1600" dirty="0" smtClean="0"/>
              <a:t>Hourly production cost model representing real-time energy market</a:t>
            </a:r>
          </a:p>
          <a:p>
            <a:pPr marL="169863" indent="-169863">
              <a:buFont typeface="Arial" panose="020B0604020202020204" pitchFamily="34" charset="0"/>
              <a:buChar char="•"/>
            </a:pPr>
            <a:r>
              <a:rPr lang="en-US" sz="1600" dirty="0" smtClean="0"/>
              <a:t>Prices at marginal cost, considering generation and demand response</a:t>
            </a:r>
          </a:p>
          <a:p>
            <a:pPr marL="169863" indent="-169863">
              <a:buFont typeface="Arial" panose="020B0604020202020204" pitchFamily="34" charset="0"/>
              <a:buChar char="•"/>
            </a:pPr>
            <a:r>
              <a:rPr lang="en-US" sz="1600" dirty="0" smtClean="0"/>
              <a:t>Detailed representation of scarcity event costs and pricing (see next slides)</a:t>
            </a:r>
          </a:p>
          <a:p>
            <a:pPr marL="169863" indent="-169863">
              <a:buFont typeface="Arial" panose="020B0604020202020204" pitchFamily="34" charset="0"/>
              <a:buChar char="•"/>
            </a:pPr>
            <a:r>
              <a:rPr lang="en-US" sz="1600" dirty="0" smtClean="0"/>
              <a:t>Scarcity prices affected by ancillary service shortage pricing</a:t>
            </a:r>
            <a:endParaRPr lang="en-US" sz="1600" dirty="0"/>
          </a:p>
        </p:txBody>
      </p:sp>
      <p:sp>
        <p:nvSpPr>
          <p:cNvPr id="9" name="Rectangle 8"/>
          <p:cNvSpPr/>
          <p:nvPr/>
        </p:nvSpPr>
        <p:spPr>
          <a:xfrm>
            <a:off x="4358635" y="5198221"/>
            <a:ext cx="4709165" cy="1156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Ancillary Services</a:t>
            </a:r>
          </a:p>
          <a:p>
            <a:pPr marL="169863" indent="-169863">
              <a:buFont typeface="Arial" panose="020B0604020202020204" pitchFamily="34" charset="0"/>
              <a:buChar char="•"/>
            </a:pPr>
            <a:r>
              <a:rPr lang="en-US" sz="1600" dirty="0" smtClean="0"/>
              <a:t>Regulation, spinning, and non-spinning reserves</a:t>
            </a:r>
          </a:p>
          <a:p>
            <a:pPr marL="169863" indent="-169863">
              <a:buFont typeface="Arial" panose="020B0604020202020204" pitchFamily="34" charset="0"/>
              <a:buChar char="•"/>
            </a:pPr>
            <a:r>
              <a:rPr lang="en-US" sz="1600" dirty="0" smtClean="0"/>
              <a:t>Operating Reserve Demand Curve (ORDC)</a:t>
            </a:r>
          </a:p>
          <a:p>
            <a:pPr marL="169863" indent="-169863">
              <a:buFont typeface="Arial" panose="020B0604020202020204" pitchFamily="34" charset="0"/>
              <a:buChar char="•"/>
            </a:pPr>
            <a:r>
              <a:rPr lang="en-US" sz="1600" dirty="0" smtClean="0"/>
              <a:t>Power Balance Penalty Curve (PBPC)</a:t>
            </a:r>
          </a:p>
        </p:txBody>
      </p:sp>
    </p:spTree>
    <p:extLst>
      <p:ext uri="{BB962C8B-B14F-4D97-AF65-F5344CB8AC3E}">
        <p14:creationId xmlns:p14="http://schemas.microsoft.com/office/powerpoint/2010/main" val="117198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smtClean="0"/>
              <a:t>Workshop Agenda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cxnSp>
        <p:nvCxnSpPr>
          <p:cNvPr id="12" name="Straight Connector 11"/>
          <p:cNvCxnSpPr/>
          <p:nvPr/>
        </p:nvCxnSpPr>
        <p:spPr>
          <a:xfrm flipV="1">
            <a:off x="4914987" y="1066802"/>
            <a:ext cx="0" cy="502919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stretch>
            <a:fillRect/>
          </a:stretch>
        </p:blipFill>
        <p:spPr>
          <a:xfrm>
            <a:off x="361950" y="1119178"/>
            <a:ext cx="4490990" cy="4976822"/>
          </a:xfrm>
          <a:prstGeom prst="rect">
            <a:avLst/>
          </a:prstGeom>
        </p:spPr>
      </p:pic>
      <p:pic>
        <p:nvPicPr>
          <p:cNvPr id="3" name="Picture 2"/>
          <p:cNvPicPr>
            <a:picLocks noChangeAspect="1"/>
          </p:cNvPicPr>
          <p:nvPr/>
        </p:nvPicPr>
        <p:blipFill>
          <a:blip r:embed="rId3"/>
          <a:stretch>
            <a:fillRect/>
          </a:stretch>
        </p:blipFill>
        <p:spPr>
          <a:xfrm>
            <a:off x="4981575" y="1066802"/>
            <a:ext cx="4014437" cy="3657598"/>
          </a:xfrm>
          <a:prstGeom prst="rect">
            <a:avLst/>
          </a:prstGeom>
        </p:spPr>
      </p:pic>
    </p:spTree>
    <p:extLst>
      <p:ext uri="{BB962C8B-B14F-4D97-AF65-F5344CB8AC3E}">
        <p14:creationId xmlns:p14="http://schemas.microsoft.com/office/powerpoint/2010/main" val="2170639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dirty="0"/>
              <a:t>Scarcity </a:t>
            </a:r>
            <a:r>
              <a:rPr lang="en-US" dirty="0" smtClean="0"/>
              <a:t>Pricing </a:t>
            </a:r>
            <a:r>
              <a:rPr lang="en-US" dirty="0"/>
              <a:t>and </a:t>
            </a:r>
            <a:r>
              <a:rPr lang="en-US" dirty="0" smtClean="0"/>
              <a:t>Emergency Procedures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graphicFrame>
        <p:nvGraphicFramePr>
          <p:cNvPr id="8" name="Table 2"/>
          <p:cNvGraphicFramePr>
            <a:graphicFrameLocks noGrp="1"/>
          </p:cNvGraphicFramePr>
          <p:nvPr>
            <p:extLst>
              <p:ext uri="{D42A27DB-BD31-4B8C-83A1-F6EECF244321}">
                <p14:modId xmlns:p14="http://schemas.microsoft.com/office/powerpoint/2010/main" val="2168532452"/>
              </p:ext>
            </p:extLst>
          </p:nvPr>
        </p:nvGraphicFramePr>
        <p:xfrm>
          <a:off x="381001" y="1266312"/>
          <a:ext cx="8658223" cy="5135880"/>
        </p:xfrm>
        <a:graphic>
          <a:graphicData uri="http://schemas.openxmlformats.org/drawingml/2006/table">
            <a:tbl>
              <a:tblPr firstRow="1" bandRow="1"/>
              <a:tblGrid>
                <a:gridCol w="1039358"/>
                <a:gridCol w="1559037"/>
                <a:gridCol w="1930237"/>
                <a:gridCol w="2078716"/>
                <a:gridCol w="2050875"/>
              </a:tblGrid>
              <a:tr h="503445">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a:r>
                        <a:rPr lang="en-US" sz="1400" dirty="0" smtClean="0">
                          <a:solidFill>
                            <a:schemeClr val="bg2">
                              <a:lumMod val="20000"/>
                              <a:lumOff val="80000"/>
                            </a:schemeClr>
                          </a:solidFill>
                        </a:rPr>
                        <a:t>Emergency Level</a:t>
                      </a:r>
                      <a:endParaRPr lang="en-US" sz="1400" dirty="0">
                        <a:solidFill>
                          <a:schemeClr val="bg2">
                            <a:lumMod val="20000"/>
                            <a:lumOff val="80000"/>
                          </a:schemeClr>
                        </a:solidFill>
                      </a:endParaRP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a:r>
                        <a:rPr lang="en-US" sz="1400" dirty="0" smtClean="0">
                          <a:solidFill>
                            <a:schemeClr val="bg2">
                              <a:lumMod val="20000"/>
                              <a:lumOff val="80000"/>
                            </a:schemeClr>
                          </a:solidFill>
                        </a:rPr>
                        <a:t>Marginal</a:t>
                      </a:r>
                    </a:p>
                    <a:p>
                      <a:pPr algn="ctr"/>
                      <a:r>
                        <a:rPr lang="en-US" sz="1400" dirty="0" smtClean="0">
                          <a:solidFill>
                            <a:schemeClr val="bg2">
                              <a:lumMod val="20000"/>
                              <a:lumOff val="80000"/>
                            </a:schemeClr>
                          </a:solidFill>
                        </a:rPr>
                        <a:t>Resource</a:t>
                      </a:r>
                      <a:endParaRPr lang="en-US" sz="1400" dirty="0">
                        <a:solidFill>
                          <a:schemeClr val="bg2">
                            <a:lumMod val="20000"/>
                            <a:lumOff val="80000"/>
                          </a:schemeClr>
                        </a:solidFill>
                      </a:endParaRP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a:r>
                        <a:rPr lang="en-US" sz="1400" dirty="0" smtClean="0">
                          <a:solidFill>
                            <a:schemeClr val="bg2">
                              <a:lumMod val="20000"/>
                              <a:lumOff val="80000"/>
                            </a:schemeClr>
                          </a:solidFill>
                        </a:rPr>
                        <a:t>Trigger</a:t>
                      </a:r>
                      <a:endParaRPr lang="en-US" sz="1400" dirty="0">
                        <a:solidFill>
                          <a:schemeClr val="bg2">
                            <a:lumMod val="20000"/>
                            <a:lumOff val="80000"/>
                          </a:schemeClr>
                        </a:solidFill>
                      </a:endParaRP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a:r>
                        <a:rPr lang="en-US" sz="1400" dirty="0" smtClean="0">
                          <a:solidFill>
                            <a:schemeClr val="bg2">
                              <a:lumMod val="20000"/>
                              <a:lumOff val="80000"/>
                            </a:schemeClr>
                          </a:solidFill>
                        </a:rPr>
                        <a:t>Price</a:t>
                      </a:r>
                      <a:endParaRPr lang="en-US" sz="1400" dirty="0">
                        <a:solidFill>
                          <a:schemeClr val="bg2">
                            <a:lumMod val="20000"/>
                            <a:lumOff val="80000"/>
                          </a:schemeClr>
                        </a:solidFill>
                      </a:endParaRP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a:r>
                        <a:rPr lang="en-US" sz="1400" dirty="0" smtClean="0">
                          <a:solidFill>
                            <a:schemeClr val="bg2">
                              <a:lumMod val="20000"/>
                              <a:lumOff val="80000"/>
                            </a:schemeClr>
                          </a:solidFill>
                        </a:rPr>
                        <a:t>Marginal</a:t>
                      </a:r>
                    </a:p>
                    <a:p>
                      <a:pPr algn="ctr"/>
                      <a:r>
                        <a:rPr lang="en-US" sz="1400" dirty="0" smtClean="0">
                          <a:solidFill>
                            <a:schemeClr val="bg2">
                              <a:lumMod val="20000"/>
                              <a:lumOff val="80000"/>
                            </a:schemeClr>
                          </a:solidFill>
                        </a:rPr>
                        <a:t>System Cost</a:t>
                      </a:r>
                      <a:endParaRPr lang="en-US" sz="1400" dirty="0">
                        <a:solidFill>
                          <a:schemeClr val="bg2">
                            <a:lumMod val="20000"/>
                            <a:lumOff val="80000"/>
                          </a:schemeClr>
                        </a:solidFill>
                      </a:endParaRP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r>
              <a:tr h="25172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Generation</a:t>
                      </a:r>
                      <a:endParaRPr lang="en-US" sz="1100" dirty="0"/>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Approximately $20-$250</a:t>
                      </a:r>
                      <a:endParaRPr lang="en-US" sz="1100" dirty="0"/>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Same</a:t>
                      </a:r>
                      <a:endParaRPr lang="en-US" sz="1100" dirty="0"/>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Imports</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Approximately $20-$250</a:t>
                      </a:r>
                    </a:p>
                    <a:p>
                      <a:pPr algn="ctr"/>
                      <a:r>
                        <a:rPr lang="en-US" sz="1100" dirty="0" smtClean="0"/>
                        <a:t>Up to $1,000</a:t>
                      </a:r>
                      <a:r>
                        <a:rPr lang="en-US" sz="1100" baseline="0" dirty="0" smtClean="0"/>
                        <a:t> during load shed</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Same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Non-Spin Shortage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Marginal Energy +</a:t>
                      </a:r>
                    </a:p>
                    <a:p>
                      <a:pPr algn="ctr"/>
                      <a:r>
                        <a:rPr lang="en-US" sz="1100" dirty="0" smtClean="0"/>
                        <a:t>Non-Spin ORDC</a:t>
                      </a:r>
                      <a:r>
                        <a:rPr lang="en-US" sz="1100" baseline="0" dirty="0" smtClean="0"/>
                        <a:t> w/ X = 2,000</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Marginal Energy +</a:t>
                      </a:r>
                    </a:p>
                    <a:p>
                      <a:pPr algn="ctr"/>
                      <a:r>
                        <a:rPr lang="en-US" sz="1100" b="0" dirty="0" smtClean="0">
                          <a:solidFill>
                            <a:srgbClr val="000000"/>
                          </a:solidFill>
                        </a:rPr>
                        <a:t>Non-Spin ORDC w/</a:t>
                      </a:r>
                      <a:r>
                        <a:rPr lang="en-US" sz="1100" b="0" baseline="0" dirty="0" smtClean="0">
                          <a:solidFill>
                            <a:srgbClr val="000000"/>
                          </a:solidFill>
                        </a:rPr>
                        <a:t> X = 1,150</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25172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Emergency Generation</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$500</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Same</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Price-Responsive Demand</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$250-$9000</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Same</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Spin Shortage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Marginal Energy + Non-Spin</a:t>
                      </a:r>
                      <a:r>
                        <a:rPr lang="en-US" sz="1100" baseline="0" dirty="0" smtClean="0"/>
                        <a:t> +</a:t>
                      </a:r>
                      <a:endParaRPr lang="en-US" sz="1100" dirty="0" smtClean="0"/>
                    </a:p>
                    <a:p>
                      <a:pPr algn="ctr"/>
                      <a:r>
                        <a:rPr lang="en-US" sz="1100" dirty="0" smtClean="0"/>
                        <a:t>Spin ORDC</a:t>
                      </a:r>
                      <a:r>
                        <a:rPr lang="en-US" sz="1100" baseline="0" dirty="0" smtClean="0"/>
                        <a:t> w/ X = 2,000</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Marginal Energy + Non-Spin +</a:t>
                      </a:r>
                    </a:p>
                    <a:p>
                      <a:pPr algn="ctr"/>
                      <a:r>
                        <a:rPr lang="en-US" sz="1100" b="0" dirty="0" smtClean="0">
                          <a:solidFill>
                            <a:srgbClr val="000000"/>
                          </a:solidFill>
                        </a:rPr>
                        <a:t>Spin ORDC w/</a:t>
                      </a:r>
                      <a:r>
                        <a:rPr lang="en-US" sz="1100" b="0" baseline="0" dirty="0" smtClean="0">
                          <a:solidFill>
                            <a:srgbClr val="000000"/>
                          </a:solidFill>
                        </a:rPr>
                        <a:t> X = 1,150</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r h="25172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Regulation Shortage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Power Balance Penalty Curve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Same</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EEA 1</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30-Minute ERS</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Spin</a:t>
                      </a:r>
                      <a:r>
                        <a:rPr lang="en-US" sz="1100" baseline="0" dirty="0" smtClean="0"/>
                        <a:t> ORDC x-axis </a:t>
                      </a:r>
                    </a:p>
                    <a:p>
                      <a:pPr algn="ctr"/>
                      <a:r>
                        <a:rPr lang="en-US" sz="1100" dirty="0" smtClean="0"/>
                        <a:t>=</a:t>
                      </a:r>
                      <a:r>
                        <a:rPr lang="en-US" sz="1100" baseline="0" dirty="0" smtClean="0"/>
                        <a:t> 2,300 MW</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solidFill>
                            <a:srgbClr val="000000"/>
                          </a:solidFill>
                        </a:rPr>
                        <a:t>$3,239</a:t>
                      </a:r>
                      <a:r>
                        <a:rPr lang="en-US" sz="1100" baseline="0" dirty="0" smtClean="0">
                          <a:solidFill>
                            <a:srgbClr val="000000"/>
                          </a:solidFill>
                        </a:rPr>
                        <a:t> </a:t>
                      </a:r>
                      <a:r>
                        <a:rPr lang="en-US" sz="1100" baseline="0" dirty="0" smtClean="0">
                          <a:solidFill>
                            <a:schemeClr val="tx1"/>
                          </a:solidFill>
                        </a:rPr>
                        <a:t>at</a:t>
                      </a:r>
                      <a:r>
                        <a:rPr lang="en-US" sz="1100" dirty="0" smtClean="0">
                          <a:solidFill>
                            <a:schemeClr val="tx1"/>
                          </a:solidFill>
                        </a:rPr>
                        <a:t> Summer Peak</a:t>
                      </a:r>
                    </a:p>
                    <a:p>
                      <a:pPr algn="ctr"/>
                      <a:r>
                        <a:rPr lang="en-US" sz="1100" dirty="0" smtClean="0">
                          <a:solidFill>
                            <a:schemeClr val="tx1"/>
                          </a:solidFill>
                        </a:rPr>
                        <a:t>(from ORDC)</a:t>
                      </a:r>
                      <a:endParaRPr lang="en-US" sz="11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$1,405</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EEA 1</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TDSP Load Curtailments</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Spin</a:t>
                      </a:r>
                      <a:r>
                        <a:rPr lang="en-US" sz="1100" baseline="0" dirty="0" smtClean="0"/>
                        <a:t> ORDC x-axis </a:t>
                      </a:r>
                    </a:p>
                    <a:p>
                      <a:pPr algn="ctr"/>
                      <a:r>
                        <a:rPr lang="en-US" sz="1100" dirty="0" smtClean="0"/>
                        <a:t>=</a:t>
                      </a:r>
                      <a:r>
                        <a:rPr lang="en-US" sz="1100" baseline="0" dirty="0" smtClean="0"/>
                        <a:t> 1,750 MW</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solidFill>
                            <a:schemeClr val="tx1"/>
                          </a:solidFill>
                        </a:rPr>
                        <a:t>$9,000 (from ORDC)</a:t>
                      </a:r>
                      <a:endParaRPr lang="en-US" sz="11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$2,450</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EEA 2</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Load</a:t>
                      </a:r>
                      <a:r>
                        <a:rPr lang="en-US" sz="1100" baseline="0" dirty="0" smtClean="0"/>
                        <a:t> Resources in RRS</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Spin</a:t>
                      </a:r>
                      <a:r>
                        <a:rPr lang="en-US" sz="1100" baseline="0" dirty="0" smtClean="0"/>
                        <a:t> ORDC x-axis </a:t>
                      </a:r>
                    </a:p>
                    <a:p>
                      <a:pPr algn="ctr"/>
                      <a:r>
                        <a:rPr lang="en-US" sz="1100" dirty="0" smtClean="0"/>
                        <a:t>=</a:t>
                      </a:r>
                      <a:r>
                        <a:rPr lang="en-US" sz="1100" baseline="0" dirty="0" smtClean="0"/>
                        <a:t> 1,700 MW</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solidFill>
                            <a:schemeClr val="tx1"/>
                          </a:solidFill>
                        </a:rPr>
                        <a:t>$9,000 (from ORDC)</a:t>
                      </a:r>
                      <a:endParaRPr lang="en-US" sz="11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$2,569</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EEA 2</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10-Minute</a:t>
                      </a:r>
                      <a:r>
                        <a:rPr lang="en-US" sz="1100" baseline="0" dirty="0" smtClean="0"/>
                        <a:t> ERS</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Spin</a:t>
                      </a:r>
                      <a:r>
                        <a:rPr lang="en-US" sz="1100" baseline="0" dirty="0" smtClean="0"/>
                        <a:t> ORDC x-axis </a:t>
                      </a:r>
                    </a:p>
                    <a:p>
                      <a:pPr algn="ctr"/>
                      <a:r>
                        <a:rPr lang="en-US" sz="1100" dirty="0" smtClean="0"/>
                        <a:t>=</a:t>
                      </a:r>
                      <a:r>
                        <a:rPr lang="en-US" sz="1100" baseline="0" dirty="0" smtClean="0"/>
                        <a:t> 1,300 MW</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solidFill>
                            <a:schemeClr val="tx1"/>
                          </a:solidFill>
                        </a:rPr>
                        <a:t>$9,000 (from ORDC)</a:t>
                      </a:r>
                      <a:endParaRPr lang="en-US" sz="11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$3,681</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EEA 3</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Load Shed</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Spin</a:t>
                      </a:r>
                      <a:r>
                        <a:rPr lang="en-US" sz="1100" baseline="0" dirty="0" smtClean="0"/>
                        <a:t> ORDC x-axis </a:t>
                      </a:r>
                    </a:p>
                    <a:p>
                      <a:pPr algn="ctr"/>
                      <a:r>
                        <a:rPr lang="en-US" sz="1100" dirty="0" smtClean="0">
                          <a:solidFill>
                            <a:srgbClr val="000000"/>
                          </a:solidFill>
                        </a:rPr>
                        <a:t>=</a:t>
                      </a:r>
                      <a:r>
                        <a:rPr lang="en-US" sz="1100" baseline="0" dirty="0" smtClean="0">
                          <a:solidFill>
                            <a:srgbClr val="000000"/>
                          </a:solidFill>
                        </a:rPr>
                        <a:t> 1,150 MW</a:t>
                      </a:r>
                      <a:endParaRPr lang="en-US" sz="110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t>VOLL = $9,000</a:t>
                      </a:r>
                    </a:p>
                    <a:p>
                      <a:pPr algn="ct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Same</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bl>
          </a:graphicData>
        </a:graphic>
      </p:graphicFrame>
      <p:sp>
        <p:nvSpPr>
          <p:cNvPr id="6" name="Content Placeholder 2"/>
          <p:cNvSpPr txBox="1">
            <a:spLocks/>
          </p:cNvSpPr>
          <p:nvPr/>
        </p:nvSpPr>
        <p:spPr>
          <a:xfrm>
            <a:off x="152400" y="838200"/>
            <a:ext cx="8915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7" indent="0">
              <a:buNone/>
            </a:pPr>
            <a:r>
              <a:rPr lang="en-US" sz="1800" b="1" dirty="0" smtClean="0"/>
              <a:t>Recommend reviewing 2014 study assumptions for material updates.</a:t>
            </a:r>
          </a:p>
        </p:txBody>
      </p:sp>
    </p:spTree>
    <p:extLst>
      <p:ext uri="{BB962C8B-B14F-4D97-AF65-F5344CB8AC3E}">
        <p14:creationId xmlns:p14="http://schemas.microsoft.com/office/powerpoint/2010/main" val="198315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Operating Reserve Demand Curve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
        <p:nvSpPr>
          <p:cNvPr id="5" name="Text Placeholder 2"/>
          <p:cNvSpPr txBox="1">
            <a:spLocks/>
          </p:cNvSpPr>
          <p:nvPr/>
        </p:nvSpPr>
        <p:spPr>
          <a:xfrm>
            <a:off x="152400" y="914400"/>
            <a:ext cx="39624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3363" indent="-233363"/>
            <a:r>
              <a:rPr lang="en-US" sz="2000" dirty="0" smtClean="0"/>
              <a:t>ORDC is one of the most important drivers of economic reserve margin </a:t>
            </a:r>
          </a:p>
          <a:p>
            <a:pPr marL="233363" indent="-233363"/>
            <a:r>
              <a:rPr lang="en-US" sz="2000" dirty="0" smtClean="0"/>
              <a:t>Important to distinguish the distinction between:</a:t>
            </a:r>
          </a:p>
          <a:p>
            <a:pPr marL="633413" lvl="1" indent="-233363"/>
            <a:r>
              <a:rPr lang="en-US" sz="1600" u="sng" dirty="0" smtClean="0"/>
              <a:t>Marginal system cost</a:t>
            </a:r>
            <a:r>
              <a:rPr lang="en-US" sz="1600" dirty="0" smtClean="0"/>
              <a:t> (blue curve) based on ERCOT’s analysis of the likelihood of lost load when running short of reserves </a:t>
            </a:r>
          </a:p>
          <a:p>
            <a:pPr marL="633413" lvl="1" indent="-233363"/>
            <a:r>
              <a:rPr lang="en-US" sz="1600" u="sng" dirty="0" smtClean="0"/>
              <a:t>Price-setting ORDC</a:t>
            </a:r>
            <a:r>
              <a:rPr lang="en-US" sz="1600" dirty="0" smtClean="0"/>
              <a:t> (red curve) at X = 2,000 used to set market prices</a:t>
            </a:r>
          </a:p>
          <a:p>
            <a:r>
              <a:rPr lang="en-US" sz="2000" dirty="0" smtClean="0"/>
              <a:t>Recommend implementing updated ORDC curves (4 seasons, 6 times of day, 2 reserve types) and updating for design enhancements as needed</a:t>
            </a:r>
            <a:endParaRPr lang="en-US" sz="1400" dirty="0" smtClean="0"/>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73" r="4686" b="1280"/>
          <a:stretch/>
        </p:blipFill>
        <p:spPr bwMode="auto">
          <a:xfrm>
            <a:off x="4311128" y="1271719"/>
            <a:ext cx="458467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41075" y="869215"/>
            <a:ext cx="4648200" cy="584775"/>
          </a:xfrm>
          <a:prstGeom prst="rect">
            <a:avLst/>
          </a:prstGeom>
          <a:noFill/>
        </p:spPr>
        <p:txBody>
          <a:bodyPr wrap="square" rtlCol="0">
            <a:spAutoFit/>
          </a:bodyPr>
          <a:lstStyle/>
          <a:p>
            <a:pPr algn="ctr"/>
            <a:r>
              <a:rPr lang="en-US" b="1" dirty="0" smtClean="0"/>
              <a:t>Operating Reserve Demand Curves</a:t>
            </a:r>
          </a:p>
          <a:p>
            <a:pPr algn="ctr"/>
            <a:r>
              <a:rPr lang="en-US" sz="1400" dirty="0" smtClean="0"/>
              <a:t>Example: Summer Hours 15-18</a:t>
            </a:r>
            <a:endParaRPr lang="en-US" sz="1400" dirty="0"/>
          </a:p>
        </p:txBody>
      </p:sp>
      <p:sp>
        <p:nvSpPr>
          <p:cNvPr id="8" name="TextBox 7"/>
          <p:cNvSpPr txBox="1"/>
          <p:nvPr/>
        </p:nvSpPr>
        <p:spPr>
          <a:xfrm>
            <a:off x="4343401" y="5802868"/>
            <a:ext cx="4571999" cy="369332"/>
          </a:xfrm>
          <a:prstGeom prst="rect">
            <a:avLst/>
          </a:prstGeom>
          <a:noFill/>
        </p:spPr>
        <p:txBody>
          <a:bodyPr wrap="square" rtlCol="0">
            <a:spAutoFit/>
          </a:bodyPr>
          <a:lstStyle/>
          <a:p>
            <a:pPr lvl="0"/>
            <a:r>
              <a:rPr lang="en-US" sz="800" i="1" dirty="0">
                <a:latin typeface="+mj-lt"/>
              </a:rPr>
              <a:t>Sources and Notes:</a:t>
            </a:r>
            <a:endParaRPr lang="en-US" sz="1000" i="1" dirty="0" smtClean="0"/>
          </a:p>
          <a:p>
            <a:pPr marL="285750" lvl="0" indent="-285750">
              <a:tabLst>
                <a:tab pos="171450" algn="l"/>
              </a:tabLst>
            </a:pPr>
            <a:r>
              <a:rPr lang="en-US" sz="1000" dirty="0" smtClean="0"/>
              <a:t>	</a:t>
            </a:r>
            <a:r>
              <a:rPr lang="en-US" sz="800" dirty="0">
                <a:latin typeface="+mj-lt"/>
              </a:rPr>
              <a:t>Page 35, Figure 17, Brattle EORM </a:t>
            </a:r>
            <a:r>
              <a:rPr lang="en-US" sz="800" dirty="0" smtClean="0">
                <a:latin typeface="+mj-lt"/>
              </a:rPr>
              <a:t>report. </a:t>
            </a:r>
            <a:endParaRPr lang="en-US" sz="800" dirty="0">
              <a:latin typeface="+mj-lt"/>
            </a:endParaRPr>
          </a:p>
        </p:txBody>
      </p:sp>
    </p:spTree>
    <p:extLst>
      <p:ext uri="{BB962C8B-B14F-4D97-AF65-F5344CB8AC3E}">
        <p14:creationId xmlns:p14="http://schemas.microsoft.com/office/powerpoint/2010/main" val="2986745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419600"/>
            <a:ext cx="4545012" cy="194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Selection of the Marginal Resource</a:t>
            </a:r>
            <a:endParaRPr lang="en-US" dirty="0"/>
          </a:p>
        </p:txBody>
      </p:sp>
      <p:sp>
        <p:nvSpPr>
          <p:cNvPr id="3" name="Content Placeholder 2"/>
          <p:cNvSpPr>
            <a:spLocks noGrp="1"/>
          </p:cNvSpPr>
          <p:nvPr>
            <p:ph idx="1"/>
          </p:nvPr>
        </p:nvSpPr>
        <p:spPr>
          <a:xfrm>
            <a:off x="225919" y="969978"/>
            <a:ext cx="8763000" cy="2895600"/>
          </a:xfrm>
        </p:spPr>
        <p:txBody>
          <a:bodyPr/>
          <a:lstStyle/>
          <a:p>
            <a:r>
              <a:rPr lang="en-US" sz="1800" dirty="0" smtClean="0"/>
              <a:t>Basic study approach is to add (or subtract) supply from the model until we find the cost-minimizing quantity (optimal reserve margin) or the maximum quantity that the market will attract (market equilibrium), see later slides</a:t>
            </a:r>
          </a:p>
          <a:p>
            <a:r>
              <a:rPr lang="en-US" sz="1800" dirty="0" smtClean="0"/>
              <a:t>Outcome depends partly on what type of resource is added</a:t>
            </a:r>
          </a:p>
          <a:p>
            <a:r>
              <a:rPr lang="en-US" sz="1800" dirty="0" smtClean="0"/>
              <a:t>If the market is near equilibrium among resource types, results will be similar regardless of this choice (e.g., 2014 study found similar results whether using gas CC or CT as the marginal resource)</a:t>
            </a:r>
          </a:p>
          <a:p>
            <a:r>
              <a:rPr lang="en-US" sz="1800" dirty="0" smtClean="0"/>
              <a:t>Recommend future studies:</a:t>
            </a:r>
          </a:p>
          <a:p>
            <a:pPr lvl="1"/>
            <a:r>
              <a:rPr lang="en-US" sz="1400" dirty="0" smtClean="0"/>
              <a:t>Use gas CC as the default type, given the greater quantity and uniformity of CC technologies</a:t>
            </a:r>
          </a:p>
          <a:p>
            <a:pPr lvl="1"/>
            <a:r>
              <a:rPr lang="en-US" sz="1400" dirty="0" smtClean="0"/>
              <a:t>Maintain flexibility to examine CTs as a test, or examining other types if system conditions change</a:t>
            </a:r>
            <a:endParaRPr lang="en-US" sz="1400" dirty="0"/>
          </a:p>
        </p:txBody>
      </p:sp>
      <p:sp>
        <p:nvSpPr>
          <p:cNvPr id="4" name="Slide Number Placeholder 3"/>
          <p:cNvSpPr>
            <a:spLocks noGrp="1"/>
          </p:cNvSpPr>
          <p:nvPr>
            <p:ph type="sldNum" sz="quarter" idx="4"/>
          </p:nvPr>
        </p:nvSpPr>
        <p:spPr>
          <a:xfrm>
            <a:off x="8578524" y="6560007"/>
            <a:ext cx="457200" cy="212725"/>
          </a:xfrm>
        </p:spPr>
        <p:txBody>
          <a:bodyPr/>
          <a:lstStyle/>
          <a:p>
            <a:fld id="{1D93BD3E-1E9A-4970-A6F7-E7AC52762E0C}" type="slidenum">
              <a:rPr lang="en-US" smtClean="0"/>
              <a:pPr/>
              <a:t>32</a:t>
            </a:fld>
            <a:endParaRPr lang="en-US" dirty="0"/>
          </a:p>
        </p:txBody>
      </p:sp>
      <p:sp>
        <p:nvSpPr>
          <p:cNvPr id="6" name="TextBox 5"/>
          <p:cNvSpPr txBox="1"/>
          <p:nvPr/>
        </p:nvSpPr>
        <p:spPr>
          <a:xfrm>
            <a:off x="2530095" y="4038600"/>
            <a:ext cx="4147289" cy="369332"/>
          </a:xfrm>
          <a:prstGeom prst="rect">
            <a:avLst/>
          </a:prstGeom>
          <a:noFill/>
        </p:spPr>
        <p:txBody>
          <a:bodyPr wrap="none" rtlCol="0">
            <a:spAutoFit/>
          </a:bodyPr>
          <a:lstStyle/>
          <a:p>
            <a:pPr algn="ctr"/>
            <a:r>
              <a:rPr lang="en-US" b="1" dirty="0" smtClean="0">
                <a:latin typeface="+mj-lt"/>
              </a:rPr>
              <a:t>2014 Reserve Margin Study Results </a:t>
            </a:r>
            <a:endParaRPr lang="en-US" b="1" dirty="0">
              <a:latin typeface="+mj-lt"/>
            </a:endParaRPr>
          </a:p>
        </p:txBody>
      </p:sp>
      <p:sp>
        <p:nvSpPr>
          <p:cNvPr id="7" name="Rectangle 6"/>
          <p:cNvSpPr/>
          <p:nvPr/>
        </p:nvSpPr>
        <p:spPr>
          <a:xfrm>
            <a:off x="2342769" y="5312174"/>
            <a:ext cx="4497343" cy="207818"/>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77440" y="6046696"/>
            <a:ext cx="4497343" cy="207818"/>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0" y="5288927"/>
            <a:ext cx="1981200" cy="261610"/>
          </a:xfrm>
          <a:prstGeom prst="rect">
            <a:avLst/>
          </a:prstGeom>
          <a:noFill/>
        </p:spPr>
        <p:txBody>
          <a:bodyPr wrap="square" rtlCol="0">
            <a:spAutoFit/>
          </a:bodyPr>
          <a:lstStyle/>
          <a:p>
            <a:r>
              <a:rPr lang="en-US" sz="1100" b="1" dirty="0" smtClean="0">
                <a:solidFill>
                  <a:schemeClr val="accent1"/>
                </a:solidFill>
              </a:rPr>
              <a:t>Gas CC Marginal</a:t>
            </a:r>
            <a:endParaRPr lang="en-US" sz="1100" b="1" dirty="0">
              <a:solidFill>
                <a:schemeClr val="accent1"/>
              </a:solidFill>
            </a:endParaRPr>
          </a:p>
        </p:txBody>
      </p:sp>
      <p:sp>
        <p:nvSpPr>
          <p:cNvPr id="10" name="TextBox 9"/>
          <p:cNvSpPr txBox="1"/>
          <p:nvPr/>
        </p:nvSpPr>
        <p:spPr>
          <a:xfrm>
            <a:off x="6858000" y="6019800"/>
            <a:ext cx="1981200" cy="261610"/>
          </a:xfrm>
          <a:prstGeom prst="rect">
            <a:avLst/>
          </a:prstGeom>
          <a:noFill/>
        </p:spPr>
        <p:txBody>
          <a:bodyPr wrap="square" rtlCol="0">
            <a:spAutoFit/>
          </a:bodyPr>
          <a:lstStyle/>
          <a:p>
            <a:r>
              <a:rPr lang="en-US" sz="1100" b="1" dirty="0" smtClean="0">
                <a:solidFill>
                  <a:schemeClr val="accent1"/>
                </a:solidFill>
              </a:rPr>
              <a:t>Gas CT Marginal</a:t>
            </a:r>
            <a:endParaRPr lang="en-US" sz="1100" b="1" dirty="0">
              <a:solidFill>
                <a:schemeClr val="accent1"/>
              </a:solidFill>
            </a:endParaRPr>
          </a:p>
        </p:txBody>
      </p:sp>
    </p:spTree>
    <p:extLst>
      <p:ext uri="{BB962C8B-B14F-4D97-AF65-F5344CB8AC3E}">
        <p14:creationId xmlns:p14="http://schemas.microsoft.com/office/powerpoint/2010/main" val="39749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763000" cy="594518"/>
          </a:xfrm>
        </p:spPr>
        <p:txBody>
          <a:bodyPr/>
          <a:lstStyle/>
          <a:p>
            <a:r>
              <a:rPr lang="en-US" dirty="0" smtClean="0"/>
              <a:t>Cost of New Entry Estimate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
        <p:nvSpPr>
          <p:cNvPr id="5" name="Content Placeholder 2"/>
          <p:cNvSpPr txBox="1">
            <a:spLocks/>
          </p:cNvSpPr>
          <p:nvPr/>
        </p:nvSpPr>
        <p:spPr>
          <a:xfrm>
            <a:off x="121023" y="926280"/>
            <a:ext cx="5440178" cy="28457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7013">
              <a:spcBef>
                <a:spcPts val="600"/>
              </a:spcBef>
            </a:pPr>
            <a:r>
              <a:rPr lang="en-US" sz="1600" dirty="0" smtClean="0"/>
              <a:t>CONE </a:t>
            </a:r>
            <a:r>
              <a:rPr lang="en-US" sz="1600" dirty="0"/>
              <a:t>is </a:t>
            </a:r>
            <a:r>
              <a:rPr lang="en-US" sz="1600" dirty="0" smtClean="0"/>
              <a:t>a significant driver of results, with higher CONE driving lower economic reserve margin</a:t>
            </a:r>
          </a:p>
          <a:p>
            <a:pPr indent="-227013">
              <a:spcBef>
                <a:spcPts val="600"/>
              </a:spcBef>
            </a:pPr>
            <a:r>
              <a:rPr lang="en-US" sz="1600" dirty="0" smtClean="0"/>
              <a:t>Subject to significant uncertainties, e.g., ATWACC</a:t>
            </a:r>
          </a:p>
          <a:p>
            <a:pPr indent="-227013">
              <a:spcBef>
                <a:spcPts val="600"/>
              </a:spcBef>
            </a:pPr>
            <a:r>
              <a:rPr lang="en-US" sz="1600" dirty="0" smtClean="0"/>
              <a:t>2014 study adapted PJM’s bottom-up engineering CONE estimate, applying adjustments for ATWACC, location, and interconnection costs</a:t>
            </a:r>
          </a:p>
          <a:p>
            <a:pPr indent="-227013">
              <a:spcBef>
                <a:spcPts val="600"/>
              </a:spcBef>
            </a:pPr>
            <a:r>
              <a:rPr lang="en-US" sz="1600" dirty="0" smtClean="0"/>
              <a:t>Recommend developing a forum for Market Participants to request CONE updates or sensitivity analyses; update process would consider formal CONE estimates from other markets and EIA, then use judgement to apply reasonable adjustments</a:t>
            </a:r>
          </a:p>
        </p:txBody>
      </p:sp>
      <p:sp>
        <p:nvSpPr>
          <p:cNvPr id="7" name="TextBox 6"/>
          <p:cNvSpPr txBox="1"/>
          <p:nvPr/>
        </p:nvSpPr>
        <p:spPr>
          <a:xfrm>
            <a:off x="5740952" y="912177"/>
            <a:ext cx="2855269" cy="369332"/>
          </a:xfrm>
          <a:prstGeom prst="rect">
            <a:avLst/>
          </a:prstGeom>
          <a:noFill/>
        </p:spPr>
        <p:txBody>
          <a:bodyPr wrap="none" rtlCol="0">
            <a:spAutoFit/>
          </a:bodyPr>
          <a:lstStyle/>
          <a:p>
            <a:pPr algn="ctr"/>
            <a:r>
              <a:rPr lang="en-US" b="1" dirty="0" smtClean="0">
                <a:latin typeface="+mj-lt"/>
              </a:rPr>
              <a:t>Performance Characteristics</a:t>
            </a:r>
            <a:endParaRPr lang="en-US" b="1" dirty="0">
              <a:latin typeface="+mj-lt"/>
            </a:endParaRPr>
          </a:p>
        </p:txBody>
      </p:sp>
      <p:sp>
        <p:nvSpPr>
          <p:cNvPr id="8" name="TextBox 7"/>
          <p:cNvSpPr txBox="1"/>
          <p:nvPr/>
        </p:nvSpPr>
        <p:spPr>
          <a:xfrm>
            <a:off x="5335385" y="5072250"/>
            <a:ext cx="3808615" cy="830997"/>
          </a:xfrm>
          <a:prstGeom prst="rect">
            <a:avLst/>
          </a:prstGeom>
          <a:noFill/>
        </p:spPr>
        <p:txBody>
          <a:bodyPr wrap="square" rtlCol="0">
            <a:spAutoFit/>
          </a:bodyPr>
          <a:lstStyle/>
          <a:p>
            <a:pPr lvl="0"/>
            <a:r>
              <a:rPr lang="en-US" sz="800" i="1" dirty="0">
                <a:latin typeface="+mn-lt"/>
              </a:rPr>
              <a:t>Sources and Notes:</a:t>
            </a:r>
            <a:endParaRPr lang="en-US" sz="800" i="1" dirty="0" smtClean="0">
              <a:latin typeface="+mn-lt"/>
            </a:endParaRPr>
          </a:p>
          <a:p>
            <a:pPr marL="342900" lvl="0" indent="-171450">
              <a:tabLst>
                <a:tab pos="171450" algn="l"/>
              </a:tabLst>
            </a:pPr>
            <a:r>
              <a:rPr lang="en-US" sz="800" dirty="0">
                <a:latin typeface="+mn-lt"/>
              </a:rPr>
              <a:t>Performance consistent with 2011 Brattle ERCOT Study after update of merchant ATWACC assumption.</a:t>
            </a:r>
            <a:endParaRPr lang="en-US" sz="800" dirty="0" smtClean="0">
              <a:latin typeface="+mn-lt"/>
            </a:endParaRPr>
          </a:p>
          <a:p>
            <a:pPr marL="342900" lvl="0" indent="-171450">
              <a:tabLst>
                <a:tab pos="171450" algn="l"/>
              </a:tabLst>
            </a:pPr>
            <a:r>
              <a:rPr lang="en-US" sz="800" dirty="0">
                <a:latin typeface="+mn-lt"/>
              </a:rPr>
              <a:t>One year of escalation adapted  from 2013 ISO-NE ORTP parameter estimates.</a:t>
            </a:r>
            <a:endParaRPr lang="en-US" sz="800" dirty="0" smtClean="0">
              <a:latin typeface="+mn-lt"/>
            </a:endParaRPr>
          </a:p>
          <a:p>
            <a:pPr lvl="0">
              <a:tabLst>
                <a:tab pos="228600" algn="l"/>
              </a:tabLst>
            </a:pPr>
            <a:r>
              <a:rPr lang="en-US" sz="800" dirty="0">
                <a:solidFill>
                  <a:schemeClr val="accent3"/>
                </a:solidFill>
                <a:latin typeface="+mn-lt"/>
              </a:rPr>
              <a:t>	</a:t>
            </a:r>
            <a:endParaRPr lang="en-US" sz="800" dirty="0">
              <a:latin typeface="+mn-lt"/>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201" y="1296749"/>
            <a:ext cx="3276416" cy="373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45946" y="3959115"/>
            <a:ext cx="3353547" cy="338554"/>
          </a:xfrm>
          <a:prstGeom prst="rect">
            <a:avLst/>
          </a:prstGeom>
          <a:noFill/>
        </p:spPr>
        <p:txBody>
          <a:bodyPr wrap="none" rtlCol="0">
            <a:spAutoFit/>
          </a:bodyPr>
          <a:lstStyle/>
          <a:p>
            <a:pPr algn="ctr"/>
            <a:r>
              <a:rPr lang="en-US" sz="1600" b="1" dirty="0" smtClean="0">
                <a:latin typeface="+mj-lt"/>
              </a:rPr>
              <a:t>2011 &amp; 2014 Gross CONE Values</a:t>
            </a:r>
            <a:endParaRPr lang="en-US" sz="1600" b="1" dirty="0">
              <a:latin typeface="+mj-lt"/>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27433"/>
            <a:ext cx="4069979" cy="204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683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Lost Load (VOLL)</a:t>
            </a:r>
            <a:endParaRPr lang="en-US" dirty="0"/>
          </a:p>
        </p:txBody>
      </p:sp>
      <p:sp>
        <p:nvSpPr>
          <p:cNvPr id="3" name="Content Placeholder 2"/>
          <p:cNvSpPr>
            <a:spLocks noGrp="1"/>
          </p:cNvSpPr>
          <p:nvPr>
            <p:ph idx="1"/>
          </p:nvPr>
        </p:nvSpPr>
        <p:spPr>
          <a:xfrm>
            <a:off x="304800" y="914400"/>
            <a:ext cx="8534400" cy="5029199"/>
          </a:xfrm>
        </p:spPr>
        <p:txBody>
          <a:bodyPr>
            <a:normAutofit/>
          </a:bodyPr>
          <a:lstStyle/>
          <a:p>
            <a:pPr>
              <a:spcBef>
                <a:spcPts val="1200"/>
              </a:spcBef>
            </a:pPr>
            <a:r>
              <a:rPr lang="en-US" sz="2000" dirty="0" smtClean="0"/>
              <a:t>Value of lost load (VOLL) is the cost imposed on customers when they face involuntary service interruptions</a:t>
            </a:r>
          </a:p>
          <a:p>
            <a:pPr>
              <a:spcBef>
                <a:spcPts val="1200"/>
              </a:spcBef>
            </a:pPr>
            <a:r>
              <a:rPr lang="en-US" sz="2000" dirty="0" smtClean="0"/>
              <a:t>VOLL is subject to significant uncertainty depending on customer type and study approach. Estimates can range $1,000 to $100,000/MWh* (but high-end numbers not appropriate to use in this study since these high-value end uses should already have back-up power to protect against distribution outages)</a:t>
            </a:r>
          </a:p>
          <a:p>
            <a:pPr>
              <a:spcBef>
                <a:spcPts val="1200"/>
              </a:spcBef>
            </a:pPr>
            <a:r>
              <a:rPr lang="en-US" sz="2000" dirty="0" smtClean="0"/>
              <a:t>In our 2014 study, we found that a VOLL range of $4,500 to $18,000/MWh translated to a 8.9%-11.8% range in the economically optimal reserve margin (that study also scaled DR curtailment costs in proportion to VOLL)</a:t>
            </a:r>
          </a:p>
          <a:p>
            <a:pPr>
              <a:spcBef>
                <a:spcPts val="1200"/>
              </a:spcBef>
            </a:pPr>
            <a:r>
              <a:rPr lang="en-US" sz="2000" dirty="0" smtClean="0"/>
              <a:t>Recommend maintaining 2014 study approach that used the VOLL assumed in ERCOT nodal protocols and used as the High System-Wide Offer Cap, or $9,000/MWh</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
        <p:nvSpPr>
          <p:cNvPr id="8" name="TextBox 7"/>
          <p:cNvSpPr txBox="1"/>
          <p:nvPr/>
        </p:nvSpPr>
        <p:spPr>
          <a:xfrm>
            <a:off x="2133600" y="6019800"/>
            <a:ext cx="6705600" cy="461665"/>
          </a:xfrm>
          <a:prstGeom prst="rect">
            <a:avLst/>
          </a:prstGeom>
          <a:noFill/>
        </p:spPr>
        <p:txBody>
          <a:bodyPr wrap="square" rtlCol="0">
            <a:spAutoFit/>
          </a:bodyPr>
          <a:lstStyle/>
          <a:p>
            <a:pPr lvl="0"/>
            <a:r>
              <a:rPr lang="en-US" sz="800" i="1" dirty="0" smtClean="0">
                <a:latin typeface="+mn-lt"/>
              </a:rPr>
              <a:t>Notes</a:t>
            </a:r>
            <a:r>
              <a:rPr lang="en-US" sz="800" i="1" dirty="0">
                <a:latin typeface="+mn-lt"/>
              </a:rPr>
              <a:t>:</a:t>
            </a:r>
            <a:endParaRPr lang="en-US" sz="800" i="1" dirty="0" smtClean="0">
              <a:latin typeface="+mn-lt"/>
            </a:endParaRPr>
          </a:p>
          <a:p>
            <a:pPr marL="53975" lvl="0">
              <a:tabLst>
                <a:tab pos="53975" algn="l"/>
              </a:tabLst>
            </a:pPr>
            <a:r>
              <a:rPr lang="en-US" sz="800" dirty="0" smtClean="0"/>
              <a:t>*Approximately $1,500 </a:t>
            </a:r>
            <a:r>
              <a:rPr lang="en-US" sz="800" dirty="0"/>
              <a:t>– $3,000/MWh for residential, $10,000 – $50,000/MWh for commercial, and $10,000 – $80,000/MWh for industrial loads according to a </a:t>
            </a:r>
            <a:r>
              <a:rPr lang="en-US" sz="800" dirty="0" smtClean="0"/>
              <a:t>MISO survey.  See MISO “Value of Lost Load Final Report. May 15, 2006.</a:t>
            </a:r>
            <a:r>
              <a:rPr lang="en-US" sz="800" dirty="0">
                <a:solidFill>
                  <a:schemeClr val="accent3"/>
                </a:solidFill>
                <a:latin typeface="+mn-lt"/>
              </a:rPr>
              <a:t>	</a:t>
            </a:r>
            <a:endParaRPr lang="en-US" sz="800" dirty="0">
              <a:latin typeface="+mn-lt"/>
            </a:endParaRPr>
          </a:p>
        </p:txBody>
      </p:sp>
    </p:spTree>
    <p:extLst>
      <p:ext uri="{BB962C8B-B14F-4D97-AF65-F5344CB8AC3E}">
        <p14:creationId xmlns:p14="http://schemas.microsoft.com/office/powerpoint/2010/main" val="1622998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 Study Results</a:t>
            </a:r>
            <a:endParaRPr lang="en-US" dirty="0"/>
          </a:p>
        </p:txBody>
      </p:sp>
    </p:spTree>
    <p:extLst>
      <p:ext uri="{BB962C8B-B14F-4D97-AF65-F5344CB8AC3E}">
        <p14:creationId xmlns:p14="http://schemas.microsoft.com/office/powerpoint/2010/main" val="2463259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smtClean="0">
                <a:solidFill>
                  <a:schemeClr val="accent1"/>
                </a:solidFill>
              </a:rPr>
              <a:t>Reserve Margin Accounting</a:t>
            </a:r>
            <a:endParaRPr lang="en-US" b="1"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37968" y="792356"/>
                <a:ext cx="8534400" cy="5537503"/>
              </a:xfrm>
            </p:spPr>
            <p:txBody>
              <a:bodyPr/>
              <a:lstStyle/>
              <a:p>
                <a:r>
                  <a:rPr lang="en-US" sz="2600" dirty="0" smtClean="0"/>
                  <a:t>CDR method:</a:t>
                </a:r>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𝑃𝑙𝑎𝑛𝑛𝑖𝑛𝑔</m:t>
                      </m:r>
                      <m:r>
                        <a:rPr lang="en-US" sz="2200" b="0" i="1" smtClean="0">
                          <a:latin typeface="Cambria Math" panose="02040503050406030204" pitchFamily="18" charset="0"/>
                        </a:rPr>
                        <m:t> </m:t>
                      </m:r>
                      <m:r>
                        <a:rPr lang="en-US" sz="2200" b="0" i="1" smtClean="0">
                          <a:latin typeface="Cambria Math" panose="02040503050406030204" pitchFamily="18" charset="0"/>
                        </a:rPr>
                        <m:t>𝑅𝑒𝑠𝑒𝑟𝑣𝑒</m:t>
                      </m:r>
                      <m:r>
                        <a:rPr lang="en-US" sz="2200" b="0" i="1" smtClean="0">
                          <a:latin typeface="Cambria Math" panose="02040503050406030204" pitchFamily="18" charset="0"/>
                        </a:rPr>
                        <m:t> </m:t>
                      </m:r>
                      <m:r>
                        <a:rPr lang="en-US" sz="2200" b="0" i="1" smtClean="0">
                          <a:latin typeface="Cambria Math" panose="02040503050406030204" pitchFamily="18" charset="0"/>
                        </a:rPr>
                        <m:t>𝑀𝑎𝑟𝑔𝑖𝑛</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𝑇𝑜𝑡𝑎𝑙</m:t>
                          </m:r>
                          <m:r>
                            <a:rPr lang="en-US" sz="2200" b="0" i="1" smtClean="0">
                              <a:latin typeface="Cambria Math" panose="02040503050406030204" pitchFamily="18" charset="0"/>
                            </a:rPr>
                            <m:t> </m:t>
                          </m:r>
                          <m:r>
                            <a:rPr lang="en-US" sz="2200" b="0" i="1" smtClean="0">
                              <a:latin typeface="Cambria Math" panose="02040503050406030204" pitchFamily="18" charset="0"/>
                            </a:rPr>
                            <m:t>𝑅𝑒𝑠𝑜𝑢𝑟𝑐𝑒𝑠</m:t>
                          </m:r>
                          <m:r>
                            <a:rPr lang="en-US" sz="2200" b="0" i="1" smtClean="0">
                              <a:latin typeface="Cambria Math" panose="02040503050406030204" pitchFamily="18" charset="0"/>
                            </a:rPr>
                            <m:t> −</m:t>
                          </m:r>
                          <m:r>
                            <a:rPr lang="en-US" sz="2200" b="0" i="1" smtClean="0">
                              <a:latin typeface="Cambria Math" panose="02040503050406030204" pitchFamily="18" charset="0"/>
                            </a:rPr>
                            <m:t>𝐹𝑖𝑟𝑚</m:t>
                          </m:r>
                          <m:r>
                            <a:rPr lang="en-US" sz="2200" b="0" i="1" smtClean="0">
                              <a:latin typeface="Cambria Math" panose="02040503050406030204" pitchFamily="18" charset="0"/>
                            </a:rPr>
                            <m:t> </m:t>
                          </m:r>
                          <m:r>
                            <a:rPr lang="en-US" sz="2200" b="0" i="1" smtClean="0">
                              <a:latin typeface="Cambria Math" panose="02040503050406030204" pitchFamily="18" charset="0"/>
                            </a:rPr>
                            <m:t>𝑃𝑒𝑎𝑘</m:t>
                          </m:r>
                          <m:r>
                            <a:rPr lang="en-US" sz="2200" b="0" i="1" smtClean="0">
                              <a:latin typeface="Cambria Math" panose="02040503050406030204" pitchFamily="18" charset="0"/>
                            </a:rPr>
                            <m:t> </m:t>
                          </m:r>
                          <m:r>
                            <a:rPr lang="en-US" sz="2200" b="0" i="1" smtClean="0">
                              <a:latin typeface="Cambria Math" panose="02040503050406030204" pitchFamily="18" charset="0"/>
                            </a:rPr>
                            <m:t>𝐿𝑜𝑎𝑑</m:t>
                          </m:r>
                        </m:num>
                        <m:den>
                          <m:r>
                            <a:rPr lang="en-US" sz="2200" b="0" i="1" smtClean="0">
                              <a:latin typeface="Cambria Math" panose="02040503050406030204" pitchFamily="18" charset="0"/>
                            </a:rPr>
                            <m:t>𝐹𝑖𝑟𝑚</m:t>
                          </m:r>
                          <m:r>
                            <a:rPr lang="en-US" sz="2200" b="0" i="1" smtClean="0">
                              <a:latin typeface="Cambria Math" panose="02040503050406030204" pitchFamily="18" charset="0"/>
                            </a:rPr>
                            <m:t> </m:t>
                          </m:r>
                          <m:r>
                            <a:rPr lang="en-US" sz="2200" b="0" i="1" smtClean="0">
                              <a:latin typeface="Cambria Math" panose="02040503050406030204" pitchFamily="18" charset="0"/>
                            </a:rPr>
                            <m:t>𝑃𝑒𝑎𝑘</m:t>
                          </m:r>
                          <m:r>
                            <a:rPr lang="en-US" sz="2200" b="0" i="1" smtClean="0">
                              <a:latin typeface="Cambria Math" panose="02040503050406030204" pitchFamily="18" charset="0"/>
                            </a:rPr>
                            <m:t> </m:t>
                          </m:r>
                          <m:r>
                            <a:rPr lang="en-US" sz="2200" b="0" i="1" smtClean="0">
                              <a:latin typeface="Cambria Math" panose="02040503050406030204" pitchFamily="18" charset="0"/>
                            </a:rPr>
                            <m:t>𝐿𝑜𝑎𝑑</m:t>
                          </m:r>
                        </m:den>
                      </m:f>
                    </m:oMath>
                  </m:oMathPara>
                </a14:m>
                <a:endParaRPr lang="en-US" sz="2200" i="1" dirty="0" smtClean="0">
                  <a:latin typeface="Algerian" panose="04020705040A02060702" pitchFamily="82" charset="0"/>
                </a:endParaRPr>
              </a:p>
              <a:p>
                <a:r>
                  <a:rPr lang="en-US" sz="2000" dirty="0" smtClean="0"/>
                  <a:t>Firm Load = Peak Load Forecast grossed up for Energy Efficiency</a:t>
                </a:r>
              </a:p>
              <a:p>
                <a:pPr marL="0" indent="0">
                  <a:buNone/>
                </a:pPr>
                <a:r>
                  <a:rPr lang="en-US" sz="2000" dirty="0"/>
                  <a:t>	</a:t>
                </a:r>
                <a:r>
                  <a:rPr lang="en-US" sz="2000" dirty="0" smtClean="0"/>
                  <a:t>– Load Resources (ERS, providing Responsive Reserves)</a:t>
                </a:r>
              </a:p>
              <a:p>
                <a:pPr marL="0" indent="0">
                  <a:buNone/>
                </a:pPr>
                <a:r>
                  <a:rPr lang="en-US" sz="2000" dirty="0"/>
                  <a:t>	</a:t>
                </a:r>
                <a:r>
                  <a:rPr lang="en-US" sz="2000" dirty="0" smtClean="0"/>
                  <a:t>– Energy Efficiency</a:t>
                </a:r>
              </a:p>
              <a:p>
                <a:r>
                  <a:rPr lang="en-US" sz="2200" dirty="0" smtClean="0"/>
                  <a:t>Total Resources = </a:t>
                </a:r>
                <a:r>
                  <a:rPr lang="en-US" sz="2000" dirty="0" smtClean="0"/>
                  <a:t>Thermal (Seasonal Net Sustained Capability)</a:t>
                </a:r>
              </a:p>
              <a:p>
                <a:pPr marL="0" indent="0">
                  <a:buNone/>
                </a:pPr>
                <a:r>
                  <a:rPr lang="en-US" sz="2000" dirty="0"/>
                  <a:t>	</a:t>
                </a:r>
                <a:r>
                  <a:rPr lang="en-US" sz="2000" dirty="0" smtClean="0"/>
                  <a:t>+ Hydro peak capacity contribution</a:t>
                </a:r>
              </a:p>
              <a:p>
                <a:pPr marL="0" indent="0">
                  <a:buNone/>
                </a:pPr>
                <a:r>
                  <a:rPr lang="en-US" sz="2000" dirty="0" smtClean="0"/>
                  <a:t>	+ </a:t>
                </a:r>
                <a:r>
                  <a:rPr lang="en-US" sz="2000" dirty="0"/>
                  <a:t>Wind/Solar seasonal peak average contribution</a:t>
                </a:r>
              </a:p>
              <a:p>
                <a:pPr marL="0" indent="0">
                  <a:buNone/>
                </a:pPr>
                <a:r>
                  <a:rPr lang="en-US" sz="2000" dirty="0"/>
                  <a:t>	</a:t>
                </a:r>
                <a:r>
                  <a:rPr lang="en-US" sz="2000" dirty="0" smtClean="0"/>
                  <a:t>+ Switchable Capacity less amount unavailable</a:t>
                </a:r>
              </a:p>
              <a:p>
                <a:pPr marL="0" indent="0">
                  <a:buNone/>
                </a:pPr>
                <a:r>
                  <a:rPr lang="en-US" sz="2000" dirty="0"/>
                  <a:t>	</a:t>
                </a:r>
                <a:r>
                  <a:rPr lang="en-US" sz="2000" dirty="0" smtClean="0"/>
                  <a:t>+ Available mothballed and RMR capacity</a:t>
                </a:r>
              </a:p>
              <a:p>
                <a:pPr marL="0" indent="0">
                  <a:buNone/>
                </a:pPr>
                <a:r>
                  <a:rPr lang="en-US" sz="2000" dirty="0"/>
                  <a:t>	</a:t>
                </a:r>
                <a:r>
                  <a:rPr lang="en-US" sz="2000" dirty="0" smtClean="0"/>
                  <a:t>+ PUN capacity contribution forecast</a:t>
                </a:r>
              </a:p>
              <a:p>
                <a:pPr marL="0" indent="0">
                  <a:buNone/>
                </a:pPr>
                <a:r>
                  <a:rPr lang="en-US" sz="2000" dirty="0"/>
                  <a:t>	</a:t>
                </a:r>
                <a:r>
                  <a:rPr lang="en-US" sz="2000" dirty="0" smtClean="0"/>
                  <a:t>+ DC Tie capacity contribution</a:t>
                </a:r>
              </a:p>
              <a:p>
                <a:pPr marL="0" indent="0">
                  <a:buNone/>
                </a:pPr>
                <a:r>
                  <a:rPr lang="en-US" sz="2000" dirty="0" smtClean="0"/>
                  <a:t>	+ Planned thermal resources</a:t>
                </a:r>
              </a:p>
              <a:p>
                <a:pPr marL="0" indent="0">
                  <a:buNone/>
                </a:pPr>
                <a:r>
                  <a:rPr lang="en-US" sz="2000" dirty="0" smtClean="0"/>
                  <a:t>	+ Planned wind/solar </a:t>
                </a:r>
                <a:r>
                  <a:rPr lang="en-US" sz="2000" dirty="0"/>
                  <a:t>seasonal peak average contribution</a:t>
                </a:r>
                <a:endParaRPr lang="en-US" sz="2000" dirty="0" smtClean="0"/>
              </a:p>
              <a:p>
                <a:pPr marL="0" indent="0">
                  <a:buNone/>
                </a:pPr>
                <a:r>
                  <a:rPr lang="en-US" sz="2000" dirty="0"/>
                  <a:t>	</a:t>
                </a:r>
                <a:endParaRPr lang="en-US" sz="2000" dirty="0" smtClean="0"/>
              </a:p>
              <a:p>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37968" y="792356"/>
                <a:ext cx="8534400" cy="5537503"/>
              </a:xfrm>
              <a:blipFill rotWithShape="0">
                <a:blip r:embed="rId3"/>
                <a:stretch>
                  <a:fillRect l="-1071" t="-991" b="-2313"/>
                </a:stretch>
              </a:blipFill>
            </p:spPr>
            <p:txBody>
              <a:bodyPr/>
              <a:lstStyle/>
              <a:p>
                <a:r>
                  <a:rPr lang="en-US">
                    <a:noFill/>
                  </a:rPr>
                  <a:t> </a:t>
                </a:r>
              </a:p>
            </p:txBody>
          </p:sp>
        </mc:Fallback>
      </mc:AlternateContent>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36</a:t>
            </a:fld>
            <a:endParaRPr lang="en-US" dirty="0"/>
          </a:p>
        </p:txBody>
      </p:sp>
    </p:spTree>
    <p:extLst>
      <p:ext uri="{BB962C8B-B14F-4D97-AF65-F5344CB8AC3E}">
        <p14:creationId xmlns:p14="http://schemas.microsoft.com/office/powerpoint/2010/main" val="2144368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Reliability Based Reserve Margin Targets</a:t>
            </a:r>
          </a:p>
        </p:txBody>
      </p:sp>
      <p:sp>
        <p:nvSpPr>
          <p:cNvPr id="3" name="Content Placeholder 2"/>
          <p:cNvSpPr>
            <a:spLocks noGrp="1"/>
          </p:cNvSpPr>
          <p:nvPr>
            <p:ph idx="1"/>
          </p:nvPr>
        </p:nvSpPr>
        <p:spPr>
          <a:xfrm>
            <a:off x="381000" y="1219200"/>
            <a:ext cx="8534400" cy="5181600"/>
          </a:xfrm>
        </p:spPr>
        <p:txBody>
          <a:bodyPr/>
          <a:lstStyle/>
          <a:p>
            <a:r>
              <a:rPr lang="en-US" sz="2000" dirty="0"/>
              <a:t>NERC Assessment Metrics</a:t>
            </a:r>
          </a:p>
          <a:p>
            <a:pPr lvl="1"/>
            <a:r>
              <a:rPr lang="en-US" sz="2000" dirty="0"/>
              <a:t>LOLH</a:t>
            </a:r>
          </a:p>
          <a:p>
            <a:pPr lvl="1"/>
            <a:r>
              <a:rPr lang="en-US" sz="2000" dirty="0"/>
              <a:t>EUE</a:t>
            </a:r>
          </a:p>
          <a:p>
            <a:pPr lvl="1"/>
            <a:r>
              <a:rPr lang="en-US" sz="2000" dirty="0"/>
              <a:t>EUE / Net Energy for Load</a:t>
            </a:r>
          </a:p>
          <a:p>
            <a:r>
              <a:rPr lang="en-US" sz="2000" dirty="0"/>
              <a:t>Industry Standard</a:t>
            </a:r>
          </a:p>
          <a:p>
            <a:pPr lvl="1"/>
            <a:r>
              <a:rPr lang="en-US" sz="2000" dirty="0"/>
              <a:t>LOLE</a:t>
            </a:r>
          </a:p>
          <a:p>
            <a:pPr lvl="2"/>
            <a:r>
              <a:rPr lang="en-US" sz="2000" dirty="0"/>
              <a:t>1 day in 10 year standard</a:t>
            </a:r>
          </a:p>
          <a:p>
            <a:pPr lvl="2"/>
            <a:r>
              <a:rPr lang="en-US" sz="2000" dirty="0"/>
              <a:t>Equivalent to 0.1 LOLE</a:t>
            </a:r>
          </a:p>
        </p:txBody>
      </p:sp>
      <p:sp>
        <p:nvSpPr>
          <p:cNvPr id="6" name="Slide Number Placeholder 5"/>
          <p:cNvSpPr>
            <a:spLocks noGrp="1"/>
          </p:cNvSpPr>
          <p:nvPr>
            <p:ph type="sldNum" sz="quarter" idx="4"/>
          </p:nvPr>
        </p:nvSpPr>
        <p:spPr>
          <a:xfrm>
            <a:off x="8534400" y="6553200"/>
            <a:ext cx="457200" cy="220663"/>
          </a:xfrm>
        </p:spPr>
        <p:txBody>
          <a:bodyPr/>
          <a:lstStyle/>
          <a:p>
            <a:fld id="{1D93BD3E-1E9A-4970-A6F7-E7AC52762E0C}" type="slidenum">
              <a:rPr lang="en-US" smtClean="0"/>
              <a:pPr/>
              <a:t>37</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Reliability Based Reserve Margin Targets</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38</a:t>
            </a:fld>
            <a:endParaRPr lang="en-US" dirty="0"/>
          </a:p>
        </p:txBody>
      </p:sp>
      <p:sp>
        <p:nvSpPr>
          <p:cNvPr id="8" name="TextBox 7"/>
          <p:cNvSpPr txBox="1"/>
          <p:nvPr/>
        </p:nvSpPr>
        <p:spPr>
          <a:xfrm>
            <a:off x="1219198" y="959096"/>
            <a:ext cx="6602385" cy="830997"/>
          </a:xfrm>
          <a:prstGeom prst="rect">
            <a:avLst/>
          </a:prstGeom>
          <a:noFill/>
        </p:spPr>
        <p:txBody>
          <a:bodyPr wrap="none" rtlCol="0">
            <a:spAutoFit/>
          </a:bodyPr>
          <a:lstStyle/>
          <a:p>
            <a:r>
              <a:rPr lang="en-US" sz="1600" b="1" dirty="0">
                <a:latin typeface="+mj-lt"/>
              </a:rPr>
              <a:t>Reserve Margins Required to Meet Alternative Physical Reliability Standards</a:t>
            </a:r>
          </a:p>
          <a:p>
            <a:pPr algn="ctr"/>
            <a:r>
              <a:rPr lang="en-US" sz="1600" dirty="0">
                <a:latin typeface="+mj-lt"/>
              </a:rPr>
              <a:t>Base Case</a:t>
            </a:r>
          </a:p>
          <a:p>
            <a:endParaRPr lang="en-US" sz="1600" b="1" dirty="0">
              <a:latin typeface="+mj-lt"/>
            </a:endParaRPr>
          </a:p>
        </p:txBody>
      </p:sp>
      <p:pic>
        <p:nvPicPr>
          <p:cNvPr id="9" name="Picture 8"/>
          <p:cNvPicPr/>
          <p:nvPr/>
        </p:nvPicPr>
        <p:blipFill>
          <a:blip r:embed="rId3" cstate="print"/>
          <a:srcRect l="43257" t="33393" r="43856" b="37544"/>
          <a:stretch>
            <a:fillRect/>
          </a:stretch>
        </p:blipFill>
        <p:spPr bwMode="auto">
          <a:xfrm>
            <a:off x="152400" y="1676400"/>
            <a:ext cx="8763000" cy="4267200"/>
          </a:xfrm>
          <a:prstGeom prst="rect">
            <a:avLst/>
          </a:prstGeom>
          <a:noFill/>
          <a:ln w="9525">
            <a:noFill/>
            <a:miter lim="800000"/>
            <a:headEnd/>
            <a:tailEnd/>
          </a:ln>
        </p:spPr>
      </p:pic>
    </p:spTree>
    <p:extLst>
      <p:ext uri="{BB962C8B-B14F-4D97-AF65-F5344CB8AC3E}">
        <p14:creationId xmlns:p14="http://schemas.microsoft.com/office/powerpoint/2010/main" val="2379238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763000" cy="746918"/>
          </a:xfrm>
        </p:spPr>
        <p:txBody>
          <a:bodyPr/>
          <a:lstStyle/>
          <a:p>
            <a:r>
              <a:rPr lang="en-US" b="1" dirty="0">
                <a:solidFill>
                  <a:schemeClr val="accent1"/>
                </a:solidFill>
              </a:rPr>
              <a:t>Reliability Based Reserve Margin Targets</a:t>
            </a:r>
            <a:br>
              <a:rPr lang="en-US" b="1" dirty="0">
                <a:solidFill>
                  <a:schemeClr val="accent1"/>
                </a:solidFill>
              </a:rPr>
            </a:br>
            <a:r>
              <a:rPr lang="en-US" dirty="0"/>
              <a:t>EORM Study</a:t>
            </a:r>
            <a:endParaRPr lang="en-US" b="1" dirty="0">
              <a:solidFill>
                <a:schemeClr val="accent1"/>
              </a:solidFill>
            </a:endParaRPr>
          </a:p>
        </p:txBody>
      </p:sp>
      <p:sp>
        <p:nvSpPr>
          <p:cNvPr id="6" name="Slide Number Placeholder 5"/>
          <p:cNvSpPr>
            <a:spLocks noGrp="1"/>
          </p:cNvSpPr>
          <p:nvPr>
            <p:ph type="sldNum" sz="quarter" idx="4"/>
          </p:nvPr>
        </p:nvSpPr>
        <p:spPr>
          <a:xfrm>
            <a:off x="8493057" y="6519446"/>
            <a:ext cx="498543" cy="254417"/>
          </a:xfrm>
        </p:spPr>
        <p:txBody>
          <a:bodyPr/>
          <a:lstStyle/>
          <a:p>
            <a:fld id="{1D93BD3E-1E9A-4970-A6F7-E7AC52762E0C}" type="slidenum">
              <a:rPr lang="en-US" smtClean="0"/>
              <a:pPr/>
              <a:t>39</a:t>
            </a:fld>
            <a:endParaRPr lang="en-US" dirty="0"/>
          </a:p>
        </p:txBody>
      </p:sp>
      <p:sp>
        <p:nvSpPr>
          <p:cNvPr id="7" name="Rectangle 6"/>
          <p:cNvSpPr/>
          <p:nvPr/>
        </p:nvSpPr>
        <p:spPr>
          <a:xfrm>
            <a:off x="0" y="1238183"/>
            <a:ext cx="4744901" cy="4093428"/>
          </a:xfrm>
          <a:prstGeom prst="rect">
            <a:avLst/>
          </a:prstGeom>
        </p:spPr>
        <p:txBody>
          <a:bodyPr wrap="square">
            <a:spAutoFit/>
          </a:bodyPr>
          <a:lstStyle/>
          <a:p>
            <a:pPr>
              <a:buClr>
                <a:srgbClr val="71ADB6"/>
              </a:buClr>
              <a:buSzPct val="100000"/>
            </a:pPr>
            <a:r>
              <a:rPr lang="en-US" sz="2000" b="1" dirty="0"/>
              <a:t>Base Case </a:t>
            </a:r>
          </a:p>
          <a:p>
            <a:pPr lvl="1" indent="-285750" fontAlgn="auto">
              <a:spcAft>
                <a:spcPts val="0"/>
              </a:spcAft>
              <a:buSzPct val="100000"/>
              <a:buFont typeface="Arial" panose="020B0604020202020204" pitchFamily="34" charset="0"/>
              <a:buChar char="•"/>
            </a:pPr>
            <a:r>
              <a:rPr lang="en-US" sz="2000" dirty="0"/>
              <a:t>Assumptions:</a:t>
            </a:r>
          </a:p>
          <a:p>
            <a:pPr marL="1028700" lvl="2" indent="-285750" fontAlgn="auto">
              <a:spcAft>
                <a:spcPts val="0"/>
              </a:spcAft>
              <a:buSzPct val="100000"/>
              <a:buFont typeface="Arial" panose="020B0604020202020204" pitchFamily="34" charset="0"/>
              <a:buChar char="−"/>
            </a:pPr>
            <a:r>
              <a:rPr lang="en-US" sz="2000" dirty="0"/>
              <a:t>1</a:t>
            </a:r>
            <a:r>
              <a:rPr lang="en-US" sz="2000" dirty="0">
                <a:solidFill>
                  <a:srgbClr val="302F35"/>
                </a:solidFill>
              </a:rPr>
              <a:t>% chance of 2011 weather</a:t>
            </a:r>
          </a:p>
          <a:p>
            <a:pPr marL="1028700" lvl="2" indent="-285750" fontAlgn="auto">
              <a:spcAft>
                <a:spcPts val="0"/>
              </a:spcAft>
              <a:buSzPct val="100000"/>
              <a:buFont typeface="Arial" panose="020B0604020202020204" pitchFamily="34" charset="0"/>
              <a:buChar char="−"/>
            </a:pPr>
            <a:r>
              <a:rPr lang="en-US" sz="2000" dirty="0">
                <a:solidFill>
                  <a:srgbClr val="302F35"/>
                </a:solidFill>
              </a:rPr>
              <a:t>Load forecast error consistent with 3 years forward</a:t>
            </a:r>
          </a:p>
          <a:p>
            <a:pPr marL="1028700" lvl="2" indent="-285750" fontAlgn="auto">
              <a:spcAft>
                <a:spcPts val="0"/>
              </a:spcAft>
              <a:buSzPct val="100000"/>
              <a:buFont typeface="Arial" panose="020B0604020202020204" pitchFamily="34" charset="0"/>
              <a:buChar char="−"/>
            </a:pPr>
            <a:r>
              <a:rPr lang="en-US" sz="2000" dirty="0">
                <a:solidFill>
                  <a:srgbClr val="302F35"/>
                </a:solidFill>
              </a:rPr>
              <a:t>CC as marginal technology</a:t>
            </a:r>
          </a:p>
          <a:p>
            <a:pPr lvl="1" indent="-285750" fontAlgn="auto">
              <a:spcAft>
                <a:spcPts val="0"/>
              </a:spcAft>
              <a:buSzPct val="100000"/>
              <a:buFont typeface="Arial" panose="020B0604020202020204" pitchFamily="34" charset="0"/>
              <a:buChar char="•"/>
            </a:pPr>
            <a:r>
              <a:rPr lang="en-US" sz="2000" dirty="0" smtClean="0"/>
              <a:t>14.1% </a:t>
            </a:r>
            <a:r>
              <a:rPr lang="en-US" sz="2000" dirty="0"/>
              <a:t>reserve margin for 0.1 LOLE</a:t>
            </a:r>
          </a:p>
          <a:p>
            <a:pPr>
              <a:buSzPct val="100000"/>
            </a:pPr>
            <a:r>
              <a:rPr lang="en-US" sz="2000" b="1" dirty="0"/>
              <a:t>Sensitivities</a:t>
            </a:r>
          </a:p>
          <a:p>
            <a:pPr lvl="1" indent="-285750" fontAlgn="auto">
              <a:spcAft>
                <a:spcPts val="0"/>
              </a:spcAft>
              <a:buSzPct val="100000"/>
              <a:buFont typeface="Arial" panose="020B0604020202020204" pitchFamily="34" charset="0"/>
              <a:buChar char="•"/>
            </a:pPr>
            <a:r>
              <a:rPr lang="en-US" sz="2000" dirty="0"/>
              <a:t>If 2011 is given equal weather weight (1/15 chance), the reserve margin increases to </a:t>
            </a:r>
            <a:r>
              <a:rPr lang="en-US" sz="2000" dirty="0" smtClean="0"/>
              <a:t>16.1%</a:t>
            </a:r>
            <a:endParaRPr lang="en-US" sz="2000" dirty="0"/>
          </a:p>
          <a:p>
            <a:pPr lvl="1" indent="-285750" fontAlgn="auto">
              <a:spcAft>
                <a:spcPts val="0"/>
              </a:spcAft>
              <a:buSzPct val="100000"/>
              <a:buFont typeface="Arial" panose="020B0604020202020204" pitchFamily="34" charset="0"/>
              <a:buChar char="•"/>
            </a:pPr>
            <a:r>
              <a:rPr lang="en-US" sz="2000" dirty="0"/>
              <a:t>If non-weather LFE is excluded, the reserve margin drops to </a:t>
            </a:r>
            <a:r>
              <a:rPr lang="en-US" sz="2000" dirty="0" smtClean="0"/>
              <a:t>12.6% </a:t>
            </a:r>
            <a:endParaRPr lang="en-US" sz="2000" dirty="0"/>
          </a:p>
        </p:txBody>
      </p:sp>
      <p:sp>
        <p:nvSpPr>
          <p:cNvPr id="10" name="TextBox 9"/>
          <p:cNvSpPr txBox="1"/>
          <p:nvPr/>
        </p:nvSpPr>
        <p:spPr>
          <a:xfrm>
            <a:off x="5181600" y="914400"/>
            <a:ext cx="3570208" cy="338554"/>
          </a:xfrm>
          <a:prstGeom prst="rect">
            <a:avLst/>
          </a:prstGeom>
          <a:noFill/>
        </p:spPr>
        <p:txBody>
          <a:bodyPr wrap="none" rtlCol="0">
            <a:spAutoFit/>
          </a:bodyPr>
          <a:lstStyle/>
          <a:p>
            <a:pPr algn="ctr"/>
            <a:r>
              <a:rPr lang="en-US" sz="1600" b="1" dirty="0">
                <a:latin typeface="+mj-lt"/>
              </a:rPr>
              <a:t>LOLE w/ Differing 2011 Weather Weight</a:t>
            </a:r>
          </a:p>
        </p:txBody>
      </p:sp>
      <p:sp>
        <p:nvSpPr>
          <p:cNvPr id="11" name="TextBox 10"/>
          <p:cNvSpPr txBox="1"/>
          <p:nvPr/>
        </p:nvSpPr>
        <p:spPr>
          <a:xfrm>
            <a:off x="5486400" y="3810000"/>
            <a:ext cx="3006657" cy="338554"/>
          </a:xfrm>
          <a:prstGeom prst="rect">
            <a:avLst/>
          </a:prstGeom>
          <a:noFill/>
        </p:spPr>
        <p:txBody>
          <a:bodyPr wrap="none" rtlCol="0">
            <a:spAutoFit/>
          </a:bodyPr>
          <a:lstStyle/>
          <a:p>
            <a:pPr algn="ctr"/>
            <a:r>
              <a:rPr lang="en-US" sz="1600" b="1" dirty="0">
                <a:latin typeface="+mj-lt"/>
              </a:rPr>
              <a:t>LOLE w/ Varying Forward Periods</a:t>
            </a:r>
          </a:p>
        </p:txBody>
      </p:sp>
      <p:pic>
        <p:nvPicPr>
          <p:cNvPr id="13" name="Picture 12"/>
          <p:cNvPicPr/>
          <p:nvPr/>
        </p:nvPicPr>
        <p:blipFill>
          <a:blip r:embed="rId3" cstate="print"/>
          <a:srcRect l="43322" t="40607" r="50096" b="28824"/>
          <a:stretch>
            <a:fillRect/>
          </a:stretch>
        </p:blipFill>
        <p:spPr bwMode="auto">
          <a:xfrm>
            <a:off x="4953000" y="1219200"/>
            <a:ext cx="3733800" cy="2438400"/>
          </a:xfrm>
          <a:prstGeom prst="rect">
            <a:avLst/>
          </a:prstGeom>
          <a:noFill/>
          <a:ln w="9525">
            <a:noFill/>
            <a:miter lim="800000"/>
            <a:headEnd/>
            <a:tailEnd/>
          </a:ln>
        </p:spPr>
      </p:pic>
      <p:pic>
        <p:nvPicPr>
          <p:cNvPr id="14" name="Picture 13"/>
          <p:cNvPicPr/>
          <p:nvPr/>
        </p:nvPicPr>
        <p:blipFill>
          <a:blip r:embed="rId3" cstate="print"/>
          <a:srcRect l="49744" t="40899" r="43704" b="28727"/>
          <a:stretch>
            <a:fillRect/>
          </a:stretch>
        </p:blipFill>
        <p:spPr bwMode="auto">
          <a:xfrm>
            <a:off x="5029200" y="4114800"/>
            <a:ext cx="3810000" cy="2362200"/>
          </a:xfrm>
          <a:prstGeom prst="rect">
            <a:avLst/>
          </a:prstGeom>
          <a:noFill/>
          <a:ln w="9525">
            <a:noFill/>
            <a:miter lim="800000"/>
            <a:headEnd/>
            <a:tailEnd/>
          </a:ln>
        </p:spPr>
      </p:pic>
    </p:spTree>
    <p:extLst>
      <p:ext uri="{BB962C8B-B14F-4D97-AF65-F5344CB8AC3E}">
        <p14:creationId xmlns:p14="http://schemas.microsoft.com/office/powerpoint/2010/main" val="348704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smtClean="0"/>
              <a:t>Workshop Goals</a:t>
            </a:r>
            <a:endParaRPr lang="en-US" dirty="0"/>
          </a:p>
        </p:txBody>
      </p:sp>
      <p:sp>
        <p:nvSpPr>
          <p:cNvPr id="3" name="Content Placeholder 2"/>
          <p:cNvSpPr>
            <a:spLocks noGrp="1"/>
          </p:cNvSpPr>
          <p:nvPr>
            <p:ph idx="1"/>
          </p:nvPr>
        </p:nvSpPr>
        <p:spPr>
          <a:xfrm>
            <a:off x="304800" y="848965"/>
            <a:ext cx="8534400" cy="5399435"/>
          </a:xfrm>
        </p:spPr>
        <p:txBody>
          <a:bodyPr/>
          <a:lstStyle/>
          <a:p>
            <a:r>
              <a:rPr lang="en-US" sz="2400" dirty="0" smtClean="0"/>
              <a:t>Provide stakeholders with a solid understanding of the EORM/MERM modeling approaches</a:t>
            </a:r>
          </a:p>
          <a:p>
            <a:r>
              <a:rPr lang="en-US" sz="2400" dirty="0" smtClean="0"/>
              <a:t>Consensus decision-making on methods for EORM/MERM studies</a:t>
            </a:r>
          </a:p>
          <a:p>
            <a:endParaRPr lang="en-US" sz="2400" dirty="0"/>
          </a:p>
          <a:p>
            <a:endParaRPr lang="en-US" sz="2400" dirty="0" smtClean="0"/>
          </a:p>
          <a:p>
            <a:endParaRPr lang="en-US" sz="2400" dirty="0"/>
          </a:p>
          <a:p>
            <a:pPr marL="0" indent="0">
              <a:buNone/>
            </a:pPr>
            <a:endParaRPr lang="en-US" sz="2400" dirty="0" smtClean="0"/>
          </a:p>
          <a:p>
            <a:endParaRPr lang="en-US" sz="2400" dirty="0"/>
          </a:p>
          <a:p>
            <a:endParaRPr lang="en-US" sz="2400" dirty="0" smtClean="0"/>
          </a:p>
          <a:p>
            <a:r>
              <a:rPr lang="en-US" sz="2400" dirty="0" smtClean="0"/>
              <a:t>Stay </a:t>
            </a:r>
            <a:r>
              <a:rPr lang="en-US" sz="2400" dirty="0"/>
              <a:t>focused on methodological approaches and issues; we will not discuss opportunities for </a:t>
            </a:r>
            <a:r>
              <a:rPr lang="en-US" sz="2400"/>
              <a:t>supplementary </a:t>
            </a:r>
            <a:r>
              <a:rPr lang="en-US" sz="2400" smtClean="0"/>
              <a:t>studies</a:t>
            </a:r>
            <a:endParaRPr lang="en-US" sz="2400" dirty="0"/>
          </a:p>
          <a:p>
            <a:endParaRPr lang="en-US" sz="24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5" name="Rounded Rectangle 4"/>
          <p:cNvSpPr/>
          <p:nvPr/>
        </p:nvSpPr>
        <p:spPr>
          <a:xfrm>
            <a:off x="1538478" y="2476713"/>
            <a:ext cx="5791200" cy="4860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Discuss each method used for 2014 Brattle/Astrapé study and NERC Loss of Load studies</a:t>
            </a:r>
            <a:endParaRPr lang="en-US" sz="1600" dirty="0"/>
          </a:p>
        </p:txBody>
      </p:sp>
      <p:sp>
        <p:nvSpPr>
          <p:cNvPr id="6" name="Down Arrow 5"/>
          <p:cNvSpPr/>
          <p:nvPr/>
        </p:nvSpPr>
        <p:spPr>
          <a:xfrm>
            <a:off x="4289247" y="2974761"/>
            <a:ext cx="282753" cy="237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80210" y="3242697"/>
            <a:ext cx="3886200" cy="30452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Collaboratively modify the method</a:t>
            </a:r>
          </a:p>
        </p:txBody>
      </p:sp>
      <p:sp>
        <p:nvSpPr>
          <p:cNvPr id="8" name="Down Arrow 7"/>
          <p:cNvSpPr/>
          <p:nvPr/>
        </p:nvSpPr>
        <p:spPr>
          <a:xfrm>
            <a:off x="4278489" y="3569801"/>
            <a:ext cx="282753" cy="230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910388" y="3546090"/>
            <a:ext cx="1471612" cy="838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Identify unsatisfied concerns</a:t>
            </a:r>
          </a:p>
        </p:txBody>
      </p:sp>
      <p:sp>
        <p:nvSpPr>
          <p:cNvPr id="10" name="Rounded Rectangle 9"/>
          <p:cNvSpPr/>
          <p:nvPr/>
        </p:nvSpPr>
        <p:spPr>
          <a:xfrm>
            <a:off x="2480210" y="3832364"/>
            <a:ext cx="3886200" cy="27406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Assess the degree of support</a:t>
            </a:r>
          </a:p>
        </p:txBody>
      </p:sp>
      <p:sp>
        <p:nvSpPr>
          <p:cNvPr id="11" name="Down Arrow 10"/>
          <p:cNvSpPr/>
          <p:nvPr/>
        </p:nvSpPr>
        <p:spPr>
          <a:xfrm>
            <a:off x="4267200" y="4130262"/>
            <a:ext cx="282753" cy="243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465476" y="4399701"/>
            <a:ext cx="3886200" cy="48376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Finalize the method, or table for further discussion at follow-up conference call</a:t>
            </a:r>
          </a:p>
        </p:txBody>
      </p:sp>
      <p:cxnSp>
        <p:nvCxnSpPr>
          <p:cNvPr id="14" name="Elbow Connector 13"/>
          <p:cNvCxnSpPr>
            <a:stCxn id="10" idx="3"/>
            <a:endCxn id="9" idx="1"/>
          </p:cNvCxnSpPr>
          <p:nvPr/>
        </p:nvCxnSpPr>
        <p:spPr>
          <a:xfrm flipV="1">
            <a:off x="6366410" y="3965190"/>
            <a:ext cx="543978" cy="4205"/>
          </a:xfrm>
          <a:prstGeom prst="bentConnector3">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2"/>
            <a:endCxn id="12" idx="3"/>
          </p:cNvCxnSpPr>
          <p:nvPr/>
        </p:nvCxnSpPr>
        <p:spPr>
          <a:xfrm rot="5400000">
            <a:off x="6870288" y="3865678"/>
            <a:ext cx="257295" cy="1294518"/>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272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b="1" dirty="0">
                <a:solidFill>
                  <a:schemeClr val="accent1"/>
                </a:solidFill>
              </a:rPr>
              <a:t>Renewable </a:t>
            </a:r>
            <a:r>
              <a:rPr lang="en-US" b="1" dirty="0" smtClean="0">
                <a:solidFill>
                  <a:schemeClr val="accent1"/>
                </a:solidFill>
              </a:rPr>
              <a:t>Effective Load Carrying Capability</a:t>
            </a:r>
            <a:endParaRPr lang="en-US" b="1" dirty="0">
              <a:solidFill>
                <a:schemeClr val="accent1"/>
              </a:solidFill>
            </a:endParaRPr>
          </a:p>
        </p:txBody>
      </p:sp>
      <p:sp>
        <p:nvSpPr>
          <p:cNvPr id="3" name="Content Placeholder 2"/>
          <p:cNvSpPr>
            <a:spLocks noGrp="1"/>
          </p:cNvSpPr>
          <p:nvPr>
            <p:ph idx="1"/>
          </p:nvPr>
        </p:nvSpPr>
        <p:spPr>
          <a:xfrm>
            <a:off x="244360" y="914400"/>
            <a:ext cx="8534400" cy="5181600"/>
          </a:xfrm>
        </p:spPr>
        <p:txBody>
          <a:bodyPr/>
          <a:lstStyle/>
          <a:p>
            <a:r>
              <a:rPr lang="en-US" sz="2000" dirty="0"/>
              <a:t>ELCC Simulations: Not conducted for NERC Assessment or previous EORM</a:t>
            </a:r>
          </a:p>
          <a:p>
            <a:pPr lvl="1"/>
            <a:r>
              <a:rPr lang="en-US" sz="2000" dirty="0"/>
              <a:t>Average ELCC of wind and solar</a:t>
            </a:r>
          </a:p>
          <a:p>
            <a:pPr lvl="2"/>
            <a:r>
              <a:rPr lang="en-US" sz="2000" dirty="0" smtClean="0"/>
              <a:t>Calibrate system to </a:t>
            </a:r>
            <a:r>
              <a:rPr lang="en-US" sz="2000" dirty="0"/>
              <a:t>0.1 LOLE</a:t>
            </a:r>
          </a:p>
          <a:p>
            <a:pPr lvl="2"/>
            <a:r>
              <a:rPr lang="en-US" sz="2000" dirty="0"/>
              <a:t>Remove entire wind/solar fleet and determine conventional capacity needed to maintain 0.1 LOLE</a:t>
            </a:r>
          </a:p>
          <a:p>
            <a:pPr lvl="2"/>
            <a:r>
              <a:rPr lang="en-US" sz="2000" dirty="0"/>
              <a:t>Average ELCC = conventional capacity added/ nameplate capacity of wind/solar fleet</a:t>
            </a:r>
          </a:p>
          <a:p>
            <a:pPr lvl="1"/>
            <a:r>
              <a:rPr lang="en-US" sz="2000" dirty="0"/>
              <a:t>Incremental ELCC of </a:t>
            </a:r>
            <a:r>
              <a:rPr lang="en-US" sz="2000" dirty="0" smtClean="0"/>
              <a:t>wind (coastal or non coastal)  </a:t>
            </a:r>
            <a:r>
              <a:rPr lang="en-US" sz="2000" dirty="0"/>
              <a:t>and </a:t>
            </a:r>
            <a:r>
              <a:rPr lang="en-US" sz="2000" dirty="0" smtClean="0"/>
              <a:t>solar (fixed vs. tracking)</a:t>
            </a:r>
            <a:endParaRPr lang="en-US" sz="2000" dirty="0"/>
          </a:p>
          <a:p>
            <a:pPr lvl="2"/>
            <a:r>
              <a:rPr lang="en-US" sz="2000" dirty="0"/>
              <a:t>Start at 0.1 LOLE</a:t>
            </a:r>
          </a:p>
          <a:p>
            <a:pPr lvl="2"/>
            <a:r>
              <a:rPr lang="en-US" sz="2000" dirty="0"/>
              <a:t>Add 1,000 MW of wind and remove conventional MW to maintain 0.1 LOLE</a:t>
            </a:r>
          </a:p>
          <a:p>
            <a:pPr lvl="2"/>
            <a:r>
              <a:rPr lang="en-US" sz="2000" dirty="0"/>
              <a:t>ELCC = Conventional MW removed / 1,000 MW of wind</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Renewable </a:t>
            </a:r>
            <a:r>
              <a:rPr lang="en-US" b="1" dirty="0" smtClean="0">
                <a:solidFill>
                  <a:schemeClr val="accent1"/>
                </a:solidFill>
              </a:rPr>
              <a:t>Capacity Contributions</a:t>
            </a:r>
            <a:endParaRPr lang="en-US" b="1" dirty="0">
              <a:solidFill>
                <a:schemeClr val="accent1"/>
              </a:solidFill>
            </a:endParaRPr>
          </a:p>
        </p:txBody>
      </p:sp>
      <p:sp>
        <p:nvSpPr>
          <p:cNvPr id="3" name="Content Placeholder 2"/>
          <p:cNvSpPr>
            <a:spLocks noGrp="1"/>
          </p:cNvSpPr>
          <p:nvPr>
            <p:ph idx="1"/>
          </p:nvPr>
        </p:nvSpPr>
        <p:spPr>
          <a:xfrm>
            <a:off x="274064" y="882952"/>
            <a:ext cx="8565136" cy="5339167"/>
          </a:xfrm>
        </p:spPr>
        <p:txBody>
          <a:bodyPr/>
          <a:lstStyle/>
          <a:p>
            <a:r>
              <a:rPr lang="en-US" sz="2200" dirty="0" smtClean="0"/>
              <a:t>Use historical output rather than Effective Load Carrying Capability (ELCC) method</a:t>
            </a:r>
          </a:p>
          <a:p>
            <a:r>
              <a:rPr lang="en-US" sz="2200" dirty="0" smtClean="0"/>
              <a:t>Current </a:t>
            </a:r>
            <a:r>
              <a:rPr lang="en-US" sz="2200" dirty="0"/>
              <a:t>CDR </a:t>
            </a:r>
            <a:r>
              <a:rPr lang="en-US" sz="2200" dirty="0" smtClean="0"/>
              <a:t>capacity contribution methodology for </a:t>
            </a:r>
            <a:r>
              <a:rPr lang="en-US" sz="2200" u="sng" dirty="0" smtClean="0"/>
              <a:t>wind</a:t>
            </a:r>
            <a:r>
              <a:rPr lang="en-US" sz="2200" dirty="0" smtClean="0"/>
              <a:t> resources</a:t>
            </a:r>
            <a:endParaRPr lang="en-US" sz="2200" dirty="0"/>
          </a:p>
          <a:p>
            <a:pPr lvl="1"/>
            <a:r>
              <a:rPr lang="en-US" sz="2000" dirty="0" smtClean="0"/>
              <a:t>Develop a “Seasonal Peak Average” capacity factor (WINDPEAK%) by season and coastal/non-coastal regions</a:t>
            </a:r>
          </a:p>
          <a:p>
            <a:pPr lvl="2"/>
            <a:r>
              <a:rPr lang="en-US" sz="1800" dirty="0" smtClean="0"/>
              <a:t>Based </a:t>
            </a:r>
            <a:r>
              <a:rPr lang="en-US" sz="1800" dirty="0"/>
              <a:t>on average historical availability (defined as a generator’s telemetered High Sustained Limit, or HSL) during the highest 20 seasonal peak load hours for an historical period of up to 10 </a:t>
            </a:r>
            <a:r>
              <a:rPr lang="en-US" sz="1800" dirty="0" smtClean="0"/>
              <a:t>years</a:t>
            </a:r>
          </a:p>
          <a:p>
            <a:pPr lvl="2"/>
            <a:r>
              <a:rPr lang="en-US" sz="1800" dirty="0" smtClean="0"/>
              <a:t>Capacity </a:t>
            </a:r>
            <a:r>
              <a:rPr lang="en-US" sz="1800" dirty="0"/>
              <a:t>contribution values are re-calculated after each season with new seasonal historical </a:t>
            </a:r>
            <a:r>
              <a:rPr lang="en-US" sz="1800" dirty="0" smtClean="0"/>
              <a:t>data</a:t>
            </a:r>
          </a:p>
          <a:p>
            <a:pPr lvl="2"/>
            <a:r>
              <a:rPr lang="en-US" sz="1800" dirty="0" smtClean="0"/>
              <a:t>Coastal </a:t>
            </a:r>
            <a:r>
              <a:rPr lang="en-US" sz="1800" dirty="0"/>
              <a:t>and non-coastal resources are calculated separately due to the significantly different diurnal wind patterns for these </a:t>
            </a:r>
            <a:r>
              <a:rPr lang="en-US" sz="1800" dirty="0" smtClean="0"/>
              <a:t>regions</a:t>
            </a:r>
          </a:p>
          <a:p>
            <a:pPr lvl="1"/>
            <a:r>
              <a:rPr lang="en-US" sz="2000" dirty="0" smtClean="0"/>
              <a:t>Multiply WINDPEAK% by installed nameplate capacity</a:t>
            </a:r>
          </a:p>
          <a:p>
            <a:r>
              <a:rPr lang="en-US" sz="2200" dirty="0" smtClean="0"/>
              <a:t>For </a:t>
            </a:r>
            <a:r>
              <a:rPr lang="en-US" sz="2200" u="sng" dirty="0" smtClean="0"/>
              <a:t>solar</a:t>
            </a:r>
            <a:r>
              <a:rPr lang="en-US" sz="2200" dirty="0" smtClean="0"/>
              <a:t> resources, similar approach; calculations done system-wide with only preceding three years of historical seasonal data</a:t>
            </a:r>
            <a:endParaRPr lang="en-US" sz="2200" dirty="0"/>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41</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 STUDY PROCESS AND SCOPE</a:t>
            </a:r>
            <a:endParaRPr lang="en-US" dirty="0"/>
          </a:p>
        </p:txBody>
      </p:sp>
    </p:spTree>
    <p:extLst>
      <p:ext uri="{BB962C8B-B14F-4D97-AF65-F5344CB8AC3E}">
        <p14:creationId xmlns:p14="http://schemas.microsoft.com/office/powerpoint/2010/main" val="837852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b="1" dirty="0" smtClean="0">
                <a:solidFill>
                  <a:schemeClr val="accent1"/>
                </a:solidFill>
              </a:rPr>
              <a:t>Study Design Elements</a:t>
            </a:r>
            <a:endParaRPr lang="en-US" b="1" dirty="0">
              <a:solidFill>
                <a:schemeClr val="accent1"/>
              </a:solidFill>
            </a:endParaRPr>
          </a:p>
        </p:txBody>
      </p:sp>
      <p:sp>
        <p:nvSpPr>
          <p:cNvPr id="3" name="Content Placeholder 2"/>
          <p:cNvSpPr>
            <a:spLocks noGrp="1"/>
          </p:cNvSpPr>
          <p:nvPr>
            <p:ph idx="1"/>
          </p:nvPr>
        </p:nvSpPr>
        <p:spPr>
          <a:xfrm>
            <a:off x="317932" y="903890"/>
            <a:ext cx="8521268" cy="5334000"/>
          </a:xfrm>
        </p:spPr>
        <p:txBody>
          <a:bodyPr/>
          <a:lstStyle/>
          <a:p>
            <a:r>
              <a:rPr lang="en-US" sz="2200" dirty="0" smtClean="0"/>
              <a:t>EORM/MERM study updated every two years starting in mid-2018; aligns with current project schedule for conducting NERC’s biennial Probabilistic Assessments</a:t>
            </a:r>
          </a:p>
          <a:p>
            <a:r>
              <a:rPr lang="en-US" sz="2400" dirty="0" smtClean="0"/>
              <a:t>Single simulation year, four years beyond study year (e.g., 2018 study would simulate the year 2022)</a:t>
            </a:r>
          </a:p>
          <a:p>
            <a:r>
              <a:rPr lang="en-US" sz="2400" dirty="0" smtClean="0"/>
              <a:t>Continue to use CDR load and capacity variable definitions outlined in Protocols sections 3.2.6.2.1/ 3.2.6.2.2</a:t>
            </a:r>
          </a:p>
          <a:p>
            <a:r>
              <a:rPr lang="en-US" sz="2400" dirty="0" smtClean="0"/>
              <a:t>Include all CDR planned resources with projected CODs as of December 31 of the year prior to the study year</a:t>
            </a:r>
          </a:p>
          <a:p>
            <a:r>
              <a:rPr lang="en-US" sz="2400" dirty="0" smtClean="0"/>
              <a:t>Although not part of the EORM/MERM study effort, NERC requires a “Reference Margin Level” that serves as a resource adequacy performance benchmark</a:t>
            </a:r>
          </a:p>
          <a:p>
            <a:pPr lvl="1"/>
            <a:r>
              <a:rPr lang="en-US" sz="2000" dirty="0" smtClean="0"/>
              <a:t>If ERCOT declines to provide NERC with a Reference Margin Level, NERC will use a 15% default value</a:t>
            </a:r>
            <a:endParaRPr lang="en-US" sz="2000" dirty="0"/>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43</a:t>
            </a:fld>
            <a:endParaRPr lang="en-US"/>
          </a:p>
        </p:txBody>
      </p:sp>
    </p:spTree>
    <p:extLst>
      <p:ext uri="{BB962C8B-B14F-4D97-AF65-F5344CB8AC3E}">
        <p14:creationId xmlns:p14="http://schemas.microsoft.com/office/powerpoint/2010/main" val="3890081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Economically Optimal Reserve Margin Results</a:t>
            </a:r>
            <a:endParaRPr lang="en-US" dirty="0"/>
          </a:p>
        </p:txBody>
      </p:sp>
      <p:sp>
        <p:nvSpPr>
          <p:cNvPr id="4" name="Slide Number Placeholder 3"/>
          <p:cNvSpPr>
            <a:spLocks noGrp="1"/>
          </p:cNvSpPr>
          <p:nvPr>
            <p:ph type="sldNum" sz="quarter" idx="4"/>
          </p:nvPr>
        </p:nvSpPr>
        <p:spPr>
          <a:xfrm>
            <a:off x="8567159" y="6567670"/>
            <a:ext cx="457200" cy="212725"/>
          </a:xfrm>
        </p:spPr>
        <p:txBody>
          <a:bodyPr/>
          <a:lstStyle/>
          <a:p>
            <a:fld id="{1D93BD3E-1E9A-4970-A6F7-E7AC52762E0C}" type="slidenum">
              <a:rPr lang="en-US" smtClean="0"/>
              <a:pPr/>
              <a:t>44</a:t>
            </a:fld>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894"/>
          <a:stretch/>
        </p:blipFill>
        <p:spPr bwMode="auto">
          <a:xfrm>
            <a:off x="669922" y="1207532"/>
            <a:ext cx="7867330" cy="4513337"/>
          </a:xfrm>
          <a:prstGeom prst="rect">
            <a:avLst/>
          </a:prstGeom>
          <a:noFill/>
          <a:ln>
            <a:noFill/>
          </a:ln>
          <a:extLst>
            <a:ext uri="{53640926-AAD7-44D8-BBD7-CCE9431645EC}">
              <a14:shadowObscured xmlns:a14="http://schemas.microsoft.com/office/drawing/2010/main"/>
            </a:ext>
          </a:extLst>
        </p:spPr>
      </p:pic>
      <p:sp>
        <p:nvSpPr>
          <p:cNvPr id="6" name="TextBox 9"/>
          <p:cNvSpPr txBox="1"/>
          <p:nvPr/>
        </p:nvSpPr>
        <p:spPr>
          <a:xfrm>
            <a:off x="2298921" y="1620075"/>
            <a:ext cx="2384170" cy="523220"/>
          </a:xfrm>
          <a:prstGeom prst="rect">
            <a:avLst/>
          </a:prstGeom>
          <a:noFill/>
        </p:spPr>
        <p:txBody>
          <a:bodyPr wrap="square" rtlCol="0">
            <a:spAutoFit/>
          </a:bodyPr>
          <a:lstStyle/>
          <a:p>
            <a:pPr marL="0" marR="0" algn="ctr" fontAlgn="base">
              <a:spcBef>
                <a:spcPts val="0"/>
              </a:spcBef>
              <a:spcAft>
                <a:spcPts val="0"/>
              </a:spcAft>
            </a:pPr>
            <a:r>
              <a:rPr lang="en-US" sz="1400" b="1" kern="1200" dirty="0">
                <a:solidFill>
                  <a:srgbClr val="C00000"/>
                </a:solidFill>
                <a:effectLst/>
                <a:latin typeface="Calibri"/>
                <a:ea typeface="SimSun"/>
              </a:rPr>
              <a:t>Economically Optimal </a:t>
            </a:r>
            <a:endParaRPr lang="en-US" sz="2000" dirty="0">
              <a:solidFill>
                <a:srgbClr val="C00000"/>
              </a:solidFill>
              <a:effectLst/>
              <a:latin typeface="Times New Roman"/>
              <a:ea typeface="SimSun"/>
            </a:endParaRPr>
          </a:p>
          <a:p>
            <a:pPr marL="0" marR="0" algn="ctr" fontAlgn="base">
              <a:spcBef>
                <a:spcPts val="0"/>
              </a:spcBef>
              <a:spcAft>
                <a:spcPts val="0"/>
              </a:spcAft>
            </a:pPr>
            <a:r>
              <a:rPr lang="en-US" sz="1400" b="1" kern="1200" dirty="0">
                <a:solidFill>
                  <a:srgbClr val="C00000"/>
                </a:solidFill>
                <a:effectLst/>
                <a:latin typeface="Calibri"/>
                <a:ea typeface="SimSun"/>
              </a:rPr>
              <a:t>Reserve Margin at 10.2%</a:t>
            </a:r>
            <a:endParaRPr lang="en-US" sz="2000" dirty="0">
              <a:solidFill>
                <a:srgbClr val="C00000"/>
              </a:solidFill>
              <a:effectLst/>
              <a:latin typeface="Times New Roman"/>
              <a:ea typeface="SimSun"/>
            </a:endParaRPr>
          </a:p>
        </p:txBody>
      </p:sp>
      <p:cxnSp>
        <p:nvCxnSpPr>
          <p:cNvPr id="7" name="Straight Arrow Connector 6"/>
          <p:cNvCxnSpPr/>
          <p:nvPr/>
        </p:nvCxnSpPr>
        <p:spPr>
          <a:xfrm flipH="1">
            <a:off x="3299889" y="2107288"/>
            <a:ext cx="63500" cy="351717"/>
          </a:xfrm>
          <a:prstGeom prst="straightConnector1">
            <a:avLst/>
          </a:prstGeom>
          <a:ln>
            <a:solidFill>
              <a:srgbClr val="C00000"/>
            </a:solidFill>
            <a:tailEnd type="arrow" w="sm" len="sm"/>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891046" y="838200"/>
            <a:ext cx="5108514" cy="369332"/>
          </a:xfrm>
          <a:prstGeom prst="rect">
            <a:avLst/>
          </a:prstGeom>
          <a:noFill/>
        </p:spPr>
        <p:txBody>
          <a:bodyPr wrap="none" rtlCol="0">
            <a:spAutoFit/>
          </a:bodyPr>
          <a:lstStyle/>
          <a:p>
            <a:pPr algn="ctr"/>
            <a:r>
              <a:rPr lang="en-US" b="1" dirty="0" smtClean="0">
                <a:latin typeface="+mj-lt"/>
              </a:rPr>
              <a:t>Total System Costs across Planning Reserve Margins</a:t>
            </a:r>
            <a:endParaRPr lang="en-US" b="1" dirty="0">
              <a:latin typeface="+mj-lt"/>
            </a:endParaRPr>
          </a:p>
        </p:txBody>
      </p:sp>
      <p:sp>
        <p:nvSpPr>
          <p:cNvPr id="9" name="TextBox 8"/>
          <p:cNvSpPr txBox="1"/>
          <p:nvPr/>
        </p:nvSpPr>
        <p:spPr>
          <a:xfrm>
            <a:off x="401806" y="5651322"/>
            <a:ext cx="8622553" cy="461665"/>
          </a:xfrm>
          <a:prstGeom prst="rect">
            <a:avLst/>
          </a:prstGeom>
          <a:noFill/>
        </p:spPr>
        <p:txBody>
          <a:bodyPr wrap="square" rtlCol="0">
            <a:spAutoFit/>
          </a:bodyPr>
          <a:lstStyle/>
          <a:p>
            <a:pPr lvl="0"/>
            <a:r>
              <a:rPr lang="en-US" sz="800" i="1" dirty="0" smtClean="0">
                <a:latin typeface="+mn-lt"/>
              </a:rPr>
              <a:t>Notes:</a:t>
            </a:r>
            <a:r>
              <a:rPr lang="en-US" sz="800" dirty="0" smtClean="0">
                <a:latin typeface="+mn-lt"/>
              </a:rPr>
              <a:t> </a:t>
            </a:r>
          </a:p>
          <a:p>
            <a:pPr marL="111125" indent="-111125">
              <a:tabLst>
                <a:tab pos="111125" algn="l"/>
              </a:tabLst>
            </a:pPr>
            <a:r>
              <a:rPr lang="en-US" sz="800" dirty="0"/>
              <a:t>	</a:t>
            </a:r>
            <a:r>
              <a:rPr lang="en-US" sz="800" dirty="0" smtClean="0"/>
              <a:t>Total </a:t>
            </a:r>
            <a:r>
              <a:rPr lang="en-US" sz="800" dirty="0"/>
              <a:t>system costs include a large baseline of total system costs that do not change across reserve margins, including $15.2 B/year in transmission and distribution, $9.6 B/year in fixed costs for generators other than the marginal unit, and $10B/year in production costs.  </a:t>
            </a:r>
          </a:p>
        </p:txBody>
      </p:sp>
    </p:spTree>
    <p:extLst>
      <p:ext uri="{BB962C8B-B14F-4D97-AF65-F5344CB8AC3E}">
        <p14:creationId xmlns:p14="http://schemas.microsoft.com/office/powerpoint/2010/main" val="3698427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Market Equilibrium Reserve Margin Results</a:t>
            </a:r>
            <a:endParaRPr lang="en-US" sz="27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6535"/>
          <a:stretch/>
        </p:blipFill>
        <p:spPr bwMode="auto">
          <a:xfrm>
            <a:off x="533400" y="1123067"/>
            <a:ext cx="8006699" cy="5050471"/>
          </a:xfrm>
          <a:prstGeom prst="rect">
            <a:avLst/>
          </a:prstGeom>
          <a:noFill/>
          <a:ln>
            <a:noFill/>
          </a:ln>
        </p:spPr>
      </p:pic>
    </p:spTree>
    <p:extLst>
      <p:ext uri="{BB962C8B-B14F-4D97-AF65-F5344CB8AC3E}">
        <p14:creationId xmlns:p14="http://schemas.microsoft.com/office/powerpoint/2010/main" val="1005770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and Scope of Potential Sensitivity Analysis and Scenarios</a:t>
            </a:r>
            <a:endParaRPr lang="en-US" dirty="0"/>
          </a:p>
        </p:txBody>
      </p:sp>
      <p:sp>
        <p:nvSpPr>
          <p:cNvPr id="3" name="Content Placeholder 2"/>
          <p:cNvSpPr>
            <a:spLocks noGrp="1"/>
          </p:cNvSpPr>
          <p:nvPr>
            <p:ph idx="1"/>
          </p:nvPr>
        </p:nvSpPr>
        <p:spPr>
          <a:xfrm>
            <a:off x="268010" y="1334192"/>
            <a:ext cx="4495800" cy="4838007"/>
          </a:xfrm>
        </p:spPr>
        <p:txBody>
          <a:bodyPr/>
          <a:lstStyle/>
          <a:p>
            <a:pPr>
              <a:tabLst>
                <a:tab pos="174625" algn="l"/>
              </a:tabLst>
            </a:pPr>
            <a:r>
              <a:rPr lang="en-US" sz="2000" dirty="0" smtClean="0"/>
              <a:t>Definitions</a:t>
            </a:r>
          </a:p>
          <a:p>
            <a:pPr marL="682625" lvl="1" indent="-282575">
              <a:tabLst>
                <a:tab pos="174625" algn="l"/>
              </a:tabLst>
            </a:pPr>
            <a:r>
              <a:rPr lang="en-US" sz="1800" b="1" dirty="0" smtClean="0"/>
              <a:t>Sensitivity analysis: </a:t>
            </a:r>
            <a:r>
              <a:rPr lang="en-US" sz="1800" dirty="0"/>
              <a:t>U</a:t>
            </a:r>
            <a:r>
              <a:rPr lang="en-US" sz="1800" dirty="0" smtClean="0"/>
              <a:t>sed to test robustness and uncertainty in a particular finding given uncertainties in individual parameters</a:t>
            </a:r>
          </a:p>
          <a:p>
            <a:pPr marL="682625" lvl="1" indent="-282575">
              <a:tabLst>
                <a:tab pos="174625" algn="l"/>
              </a:tabLst>
            </a:pPr>
            <a:r>
              <a:rPr lang="en-US" sz="1800" b="1" dirty="0" smtClean="0"/>
              <a:t>Scenario analysis:</a:t>
            </a:r>
            <a:r>
              <a:rPr lang="en-US" sz="1800" dirty="0" smtClean="0"/>
              <a:t> Used to test the performance of decisions (e.g. transmission plans) against fundamentally different futures</a:t>
            </a:r>
          </a:p>
          <a:p>
            <a:pPr>
              <a:tabLst>
                <a:tab pos="174625" algn="l"/>
              </a:tabLst>
            </a:pPr>
            <a:r>
              <a:rPr lang="en-US" sz="2000" dirty="0" smtClean="0"/>
              <a:t>For the purposes of the 2018 EORM/MERM study, ERCOT and stakeholders should focus only on </a:t>
            </a:r>
            <a:r>
              <a:rPr lang="en-US" sz="2000" u="sng" dirty="0" smtClean="0"/>
              <a:t>sensitivity analysis</a:t>
            </a:r>
            <a:r>
              <a:rPr lang="en-US" sz="2000" dirty="0" smtClean="0"/>
              <a:t> for key drivers</a:t>
            </a:r>
          </a:p>
          <a:p>
            <a:pPr lvl="1">
              <a:tabLst>
                <a:tab pos="174625" algn="l"/>
              </a:tabLst>
            </a:pPr>
            <a:r>
              <a:rPr lang="en-US" sz="1800" dirty="0" smtClean="0"/>
              <a:t>Develop a short prioritized list for consideration</a:t>
            </a:r>
          </a:p>
          <a:p>
            <a:pPr marL="282575" indent="-282575">
              <a:tabLst>
                <a:tab pos="174625" algn="l"/>
              </a:tabLst>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sp>
        <p:nvSpPr>
          <p:cNvPr id="5" name="Rectangle 4"/>
          <p:cNvSpPr/>
          <p:nvPr/>
        </p:nvSpPr>
        <p:spPr>
          <a:xfrm>
            <a:off x="4953000" y="1752600"/>
            <a:ext cx="3886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Potential Sensitivities</a:t>
            </a:r>
          </a:p>
          <a:p>
            <a:pPr algn="ctr"/>
            <a:r>
              <a:rPr lang="en-US" sz="1400" dirty="0" smtClean="0"/>
              <a:t>(Drivers of EORM &amp; MERM)</a:t>
            </a:r>
            <a:endParaRPr lang="en-US" dirty="0" smtClean="0"/>
          </a:p>
          <a:p>
            <a:pPr marL="169863" indent="-169863">
              <a:buFont typeface="Arial" panose="020B0604020202020204" pitchFamily="34" charset="0"/>
              <a:buChar char="•"/>
            </a:pPr>
            <a:r>
              <a:rPr lang="en-US" sz="1600" dirty="0" smtClean="0"/>
              <a:t>Forward period for load forecast uncertainty</a:t>
            </a:r>
          </a:p>
          <a:p>
            <a:pPr marL="169863" indent="-169863">
              <a:buFont typeface="Arial" panose="020B0604020202020204" pitchFamily="34" charset="0"/>
              <a:buChar char="•"/>
            </a:pPr>
            <a:r>
              <a:rPr lang="en-US" sz="1600" dirty="0" smtClean="0"/>
              <a:t>Weighting of extreme weather years </a:t>
            </a:r>
          </a:p>
          <a:p>
            <a:pPr marL="169863" indent="-169863">
              <a:buFont typeface="Arial" panose="020B0604020202020204" pitchFamily="34" charset="0"/>
              <a:buChar char="•"/>
            </a:pPr>
            <a:r>
              <a:rPr lang="en-US" sz="1600" dirty="0" smtClean="0"/>
              <a:t>Gross Cost of New Entry</a:t>
            </a:r>
          </a:p>
          <a:p>
            <a:pPr marL="169863" indent="-169863">
              <a:buFont typeface="Arial" panose="020B0604020202020204" pitchFamily="34" charset="0"/>
              <a:buChar char="•"/>
            </a:pPr>
            <a:r>
              <a:rPr lang="en-US" sz="1600" dirty="0" smtClean="0"/>
              <a:t>Marginal resource type</a:t>
            </a:r>
          </a:p>
          <a:p>
            <a:pPr marL="169863" indent="-169863">
              <a:buFont typeface="Arial" panose="020B0604020202020204" pitchFamily="34" charset="0"/>
              <a:buChar char="•"/>
            </a:pPr>
            <a:r>
              <a:rPr lang="en-US" sz="1600" dirty="0" smtClean="0"/>
              <a:t>Gas prices</a:t>
            </a:r>
          </a:p>
          <a:p>
            <a:pPr marL="169863" indent="-169863">
              <a:buFont typeface="Arial" panose="020B0604020202020204" pitchFamily="34" charset="0"/>
              <a:buChar char="•"/>
            </a:pPr>
            <a:r>
              <a:rPr lang="en-US" sz="1600" dirty="0" smtClean="0"/>
              <a:t>Value of Lost Load (VOLL)</a:t>
            </a:r>
          </a:p>
          <a:p>
            <a:pPr marL="169863" indent="-169863">
              <a:buFont typeface="Arial" panose="020B0604020202020204" pitchFamily="34" charset="0"/>
              <a:buChar char="•"/>
            </a:pPr>
            <a:r>
              <a:rPr lang="en-US" sz="1600" dirty="0" smtClean="0"/>
              <a:t>Quantity of intermittent resources</a:t>
            </a:r>
          </a:p>
        </p:txBody>
      </p:sp>
    </p:spTree>
    <p:extLst>
      <p:ext uri="{BB962C8B-B14F-4D97-AF65-F5344CB8AC3E}">
        <p14:creationId xmlns:p14="http://schemas.microsoft.com/office/powerpoint/2010/main" val="2525587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b="1" dirty="0" smtClean="0">
                <a:solidFill>
                  <a:schemeClr val="accent1"/>
                </a:solidFill>
              </a:rPr>
              <a:t>Vetting of Study Results</a:t>
            </a:r>
            <a:endParaRPr lang="en-US" b="1" dirty="0">
              <a:solidFill>
                <a:schemeClr val="accent1"/>
              </a:solidFill>
            </a:endParaRPr>
          </a:p>
        </p:txBody>
      </p:sp>
      <p:sp>
        <p:nvSpPr>
          <p:cNvPr id="3" name="Content Placeholder 2"/>
          <p:cNvSpPr>
            <a:spLocks noGrp="1"/>
          </p:cNvSpPr>
          <p:nvPr>
            <p:ph idx="1"/>
          </p:nvPr>
        </p:nvSpPr>
        <p:spPr>
          <a:xfrm>
            <a:off x="317932" y="903890"/>
            <a:ext cx="8521268" cy="5334000"/>
          </a:xfrm>
        </p:spPr>
        <p:txBody>
          <a:bodyPr/>
          <a:lstStyle/>
          <a:p>
            <a:r>
              <a:rPr lang="en-US" sz="2400" dirty="0" smtClean="0"/>
              <a:t>ERCOT Proposal</a:t>
            </a:r>
          </a:p>
          <a:p>
            <a:pPr lvl="1"/>
            <a:r>
              <a:rPr lang="en-US" sz="2200" dirty="0" smtClean="0"/>
              <a:t>Develop a study plan and project schedule to be presented to the Supply Analysis Working Group (SAWG)</a:t>
            </a:r>
          </a:p>
          <a:p>
            <a:pPr lvl="2"/>
            <a:r>
              <a:rPr lang="en-US" sz="2000" dirty="0" smtClean="0"/>
              <a:t>Study plan should document any proposed deviations from the study methodology document and explain the rationale</a:t>
            </a:r>
          </a:p>
          <a:p>
            <a:pPr lvl="1"/>
            <a:r>
              <a:rPr lang="en-US" sz="2200" dirty="0" smtClean="0"/>
              <a:t>Present the draft EORM/MERM study report to the SAWG, Wholesale Market Subcommittee, and PUCT staff for review and comment</a:t>
            </a:r>
          </a:p>
          <a:p>
            <a:r>
              <a:rPr lang="en-US" sz="2400" dirty="0" smtClean="0"/>
              <a:t>Establish a new document section on the Resource Adequacy Webpage at ercot.com for making the final study report, associated public data, and report comments available for download</a:t>
            </a:r>
          </a:p>
          <a:p>
            <a:r>
              <a:rPr lang="en-US" sz="2400" dirty="0" smtClean="0"/>
              <a:t>Codify, to the extent needed, this vetting process in the Nodal Protocols</a:t>
            </a: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pPr/>
              <a:t>47</a:t>
            </a:fld>
            <a:endParaRPr lang="en-US" dirty="0"/>
          </a:p>
        </p:txBody>
      </p:sp>
    </p:spTree>
    <p:extLst>
      <p:ext uri="{BB962C8B-B14F-4D97-AF65-F5344CB8AC3E}">
        <p14:creationId xmlns:p14="http://schemas.microsoft.com/office/powerpoint/2010/main" val="384860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10600" cy="670718"/>
          </a:xfrm>
        </p:spPr>
        <p:txBody>
          <a:bodyPr/>
          <a:lstStyle/>
          <a:p>
            <a:r>
              <a:rPr lang="en-US" dirty="0" smtClean="0"/>
              <a:t>Periodic Methodology Assessments and Updates</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pPr/>
              <a:t>48</a:t>
            </a:fld>
            <a:endParaRPr lang="en-US" dirty="0"/>
          </a:p>
        </p:txBody>
      </p:sp>
      <p:sp>
        <p:nvSpPr>
          <p:cNvPr id="7" name="Content Placeholder 2"/>
          <p:cNvSpPr txBox="1">
            <a:spLocks/>
          </p:cNvSpPr>
          <p:nvPr/>
        </p:nvSpPr>
        <p:spPr>
          <a:xfrm>
            <a:off x="319246" y="756749"/>
            <a:ext cx="8521268" cy="50344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ERCOT Proposal</a:t>
            </a:r>
          </a:p>
          <a:p>
            <a:pPr lvl="1"/>
            <a:r>
              <a:rPr lang="en-US" sz="2200" dirty="0" smtClean="0"/>
              <a:t>During the study cycle off-year (2019, 2021, etc.), hold one or more SAWG meetings, with PUCT staff participation, by the end of Q3 to discuss the need for methodology updates</a:t>
            </a:r>
          </a:p>
          <a:p>
            <a:pPr lvl="1"/>
            <a:r>
              <a:rPr lang="en-US" sz="2200" dirty="0" smtClean="0"/>
              <a:t>If any updates are warranted, ERCOT will modify the EORM/MERM methodology document by year end</a:t>
            </a:r>
          </a:p>
          <a:p>
            <a:pPr lvl="2"/>
            <a:r>
              <a:rPr lang="en-US" sz="1800" dirty="0" smtClean="0"/>
              <a:t>ERCOT and SAWG meeting participants may agree on the need for sensitivity analysis prior to approving a change</a:t>
            </a:r>
          </a:p>
          <a:p>
            <a:pPr lvl="1"/>
            <a:r>
              <a:rPr lang="en-US" sz="2200" dirty="0" smtClean="0"/>
              <a:t>Changes may include:</a:t>
            </a:r>
          </a:p>
          <a:p>
            <a:pPr lvl="2"/>
            <a:r>
              <a:rPr lang="en-US" sz="1800" dirty="0" smtClean="0"/>
              <a:t>CDR-related Protocol revisions</a:t>
            </a:r>
          </a:p>
          <a:p>
            <a:pPr lvl="2"/>
            <a:r>
              <a:rPr lang="en-US" sz="1800" dirty="0" smtClean="0"/>
              <a:t>Market-design-related Protocol revisions</a:t>
            </a:r>
          </a:p>
          <a:p>
            <a:pPr lvl="2"/>
            <a:r>
              <a:rPr lang="en-US" sz="1800" dirty="0" smtClean="0"/>
              <a:t>Changes in key cost parameters such as CONE and VOLL</a:t>
            </a:r>
          </a:p>
          <a:p>
            <a:pPr lvl="2"/>
            <a:r>
              <a:rPr lang="en-US" sz="1800" dirty="0" smtClean="0"/>
              <a:t>Source and derivation of model inputs (not the inputs themselves)</a:t>
            </a:r>
          </a:p>
          <a:p>
            <a:pPr lvl="1"/>
            <a:r>
              <a:rPr lang="en-US" sz="2200" dirty="0" smtClean="0"/>
              <a:t>Updated methodology document posted to the Resource Adequacy Webpage at least two months prior to the start of the next study</a:t>
            </a:r>
          </a:p>
          <a:p>
            <a:pPr lvl="1"/>
            <a:endParaRPr lang="en-US" sz="2200" dirty="0" smtClean="0"/>
          </a:p>
        </p:txBody>
      </p:sp>
    </p:spTree>
    <p:extLst>
      <p:ext uri="{BB962C8B-B14F-4D97-AF65-F5344CB8AC3E}">
        <p14:creationId xmlns:p14="http://schemas.microsoft.com/office/powerpoint/2010/main" val="3252048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Next Steps</a:t>
            </a:r>
            <a:endParaRPr lang="en-US" dirty="0"/>
          </a:p>
        </p:txBody>
      </p:sp>
    </p:spTree>
    <p:extLst>
      <p:ext uri="{BB962C8B-B14F-4D97-AF65-F5344CB8AC3E}">
        <p14:creationId xmlns:p14="http://schemas.microsoft.com/office/powerpoint/2010/main" val="98753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2014 Optimal Reserve Margin Study</a:t>
            </a:r>
            <a:endParaRPr lang="en-US" dirty="0"/>
          </a:p>
        </p:txBody>
      </p:sp>
      <p:sp>
        <p:nvSpPr>
          <p:cNvPr id="3" name="Content Placeholder 2"/>
          <p:cNvSpPr>
            <a:spLocks noGrp="1"/>
          </p:cNvSpPr>
          <p:nvPr>
            <p:ph idx="1"/>
          </p:nvPr>
        </p:nvSpPr>
        <p:spPr>
          <a:xfrm>
            <a:off x="152400" y="1066800"/>
            <a:ext cx="8763000" cy="4319832"/>
          </a:xfrm>
        </p:spPr>
        <p:txBody>
          <a:bodyPr/>
          <a:lstStyle/>
          <a:p>
            <a:pPr marL="344488" indent="-344488">
              <a:spcBef>
                <a:spcPts val="600"/>
              </a:spcBef>
            </a:pPr>
            <a:r>
              <a:rPr lang="en-US" sz="2000" dirty="0" smtClean="0"/>
              <a:t>In 2014 the PUCT asked Brattle and Astrapé to </a:t>
            </a:r>
            <a:r>
              <a:rPr lang="en-US" sz="2000" dirty="0"/>
              <a:t>estimate the economically-optimal reserve margin in ERCOT to inform their ongoing review of market design for resource adequacy (full study </a:t>
            </a:r>
            <a:r>
              <a:rPr lang="en-US" sz="2000" dirty="0">
                <a:hlinkClick r:id="rId2"/>
              </a:rPr>
              <a:t>linked here</a:t>
            </a:r>
            <a:r>
              <a:rPr lang="en-US" sz="2000" dirty="0"/>
              <a:t>)</a:t>
            </a:r>
          </a:p>
          <a:p>
            <a:pPr marL="344488" indent="-344488">
              <a:spcBef>
                <a:spcPts val="600"/>
              </a:spcBef>
            </a:pPr>
            <a:r>
              <a:rPr lang="en-US" sz="2000" dirty="0"/>
              <a:t>Under base case assumptions, we </a:t>
            </a:r>
            <a:r>
              <a:rPr lang="en-US" sz="2000" dirty="0" smtClean="0"/>
              <a:t>estimated </a:t>
            </a:r>
            <a:r>
              <a:rPr lang="en-US" sz="2000" dirty="0"/>
              <a:t>reserve </a:t>
            </a:r>
            <a:r>
              <a:rPr lang="en-US" sz="2000" dirty="0" smtClean="0"/>
              <a:t>margins* </a:t>
            </a:r>
            <a:r>
              <a:rPr lang="en-US" sz="2000" dirty="0"/>
              <a:t>of:</a:t>
            </a:r>
          </a:p>
          <a:p>
            <a:pPr lvl="1" indent="-222250"/>
            <a:r>
              <a:rPr lang="en-US" sz="1800" dirty="0"/>
              <a:t>10.2% economic optimum </a:t>
            </a:r>
          </a:p>
          <a:p>
            <a:pPr lvl="1" indent="-222250"/>
            <a:r>
              <a:rPr lang="en-US" sz="1800" dirty="0"/>
              <a:t>11.5% in energy-only equilibrium (also minimizes customer cost)</a:t>
            </a:r>
          </a:p>
          <a:p>
            <a:pPr lvl="1" indent="-222250"/>
            <a:r>
              <a:rPr lang="en-US" sz="1800" dirty="0"/>
              <a:t>14.1% required to meet 1-in-10 </a:t>
            </a:r>
          </a:p>
          <a:p>
            <a:pPr marL="344488" indent="-344488">
              <a:spcBef>
                <a:spcPts val="600"/>
              </a:spcBef>
            </a:pPr>
            <a:r>
              <a:rPr lang="en-US" sz="2000" dirty="0"/>
              <a:t>Enforcing a 1-in-10 reserve margin requirement </a:t>
            </a:r>
            <a:r>
              <a:rPr lang="en-US" sz="2000" dirty="0" smtClean="0"/>
              <a:t>at </a:t>
            </a:r>
            <a:r>
              <a:rPr lang="en-US" sz="2000" dirty="0"/>
              <a:t>14.1% (with or without a </a:t>
            </a:r>
            <a:r>
              <a:rPr lang="en-US" sz="2000" dirty="0" smtClean="0"/>
              <a:t>capacity </a:t>
            </a:r>
            <a:r>
              <a:rPr lang="en-US" sz="2000" dirty="0"/>
              <a:t>market) would increase long-run average customer costs by approximately $400 </a:t>
            </a:r>
            <a:r>
              <a:rPr lang="en-US" sz="2000" dirty="0" smtClean="0"/>
              <a:t>million/year </a:t>
            </a:r>
            <a:r>
              <a:rPr lang="en-US" sz="2000" dirty="0"/>
              <a:t>or 1% </a:t>
            </a:r>
            <a:r>
              <a:rPr lang="en-US" sz="2000" dirty="0" smtClean="0"/>
              <a:t>of </a:t>
            </a:r>
            <a:r>
              <a:rPr lang="en-US" sz="2000" dirty="0"/>
              <a:t>retail rates relative to the current energy-only market in equilibrium (considering energy and capacity price impacts, not considering other costs and benefits)</a:t>
            </a:r>
          </a:p>
          <a:p>
            <a:pPr marL="344488" indent="-344488">
              <a:spcBef>
                <a:spcPts val="600"/>
              </a:spcBef>
            </a:pPr>
            <a:r>
              <a:rPr lang="en-US" sz="2000" dirty="0"/>
              <a:t>A 14.1% reserve margin requirement would also reach equilibrium price levels sooner than an energy-only market, meaning near-term impacts would be greater </a:t>
            </a:r>
          </a:p>
          <a:p>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
        <p:nvSpPr>
          <p:cNvPr id="7" name="Rectangle 3"/>
          <p:cNvSpPr>
            <a:spLocks noChangeArrowheads="1"/>
          </p:cNvSpPr>
          <p:nvPr/>
        </p:nvSpPr>
        <p:spPr bwMode="auto">
          <a:xfrm>
            <a:off x="0" y="3305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2133600" y="6452071"/>
            <a:ext cx="6400800" cy="430887"/>
          </a:xfrm>
          <a:prstGeom prst="rect">
            <a:avLst/>
          </a:prstGeom>
          <a:noFill/>
        </p:spPr>
        <p:txBody>
          <a:bodyPr wrap="square" rtlCol="0">
            <a:spAutoFit/>
          </a:bodyPr>
          <a:lstStyle/>
          <a:p>
            <a:r>
              <a:rPr lang="en-US" sz="1100" dirty="0" smtClean="0"/>
              <a:t>*2014 reported reserve margins used ELCC and other reserve margin accounting conventions at the time.  Updated conventions would increase all reported numbers by 1.8%. </a:t>
            </a:r>
            <a:endParaRPr lang="en-US" sz="1100" dirty="0"/>
          </a:p>
        </p:txBody>
      </p:sp>
    </p:spTree>
    <p:extLst>
      <p:ext uri="{BB962C8B-B14F-4D97-AF65-F5344CB8AC3E}">
        <p14:creationId xmlns:p14="http://schemas.microsoft.com/office/powerpoint/2010/main" val="2846325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07658"/>
          </a:xfrm>
        </p:spPr>
        <p:txBody>
          <a:bodyPr/>
          <a:lstStyle/>
          <a:p>
            <a:r>
              <a:rPr lang="en-US" b="1" dirty="0" smtClean="0">
                <a:solidFill>
                  <a:schemeClr val="accent1"/>
                </a:solidFill>
              </a:rPr>
              <a:t>Next Steps and Schedule</a:t>
            </a:r>
            <a:endParaRPr lang="en-US" b="1" dirty="0">
              <a:solidFill>
                <a:schemeClr val="accent1"/>
              </a:solidFill>
            </a:endParaRPr>
          </a:p>
        </p:txBody>
      </p:sp>
      <p:sp>
        <p:nvSpPr>
          <p:cNvPr id="3" name="Content Placeholder 2"/>
          <p:cNvSpPr>
            <a:spLocks noGrp="1"/>
          </p:cNvSpPr>
          <p:nvPr>
            <p:ph idx="1"/>
          </p:nvPr>
        </p:nvSpPr>
        <p:spPr>
          <a:xfrm>
            <a:off x="317932" y="851340"/>
            <a:ext cx="8521268" cy="5334000"/>
          </a:xfrm>
        </p:spPr>
        <p:txBody>
          <a:bodyPr/>
          <a:lstStyle/>
          <a:p>
            <a:r>
              <a:rPr lang="en-US" sz="2400" dirty="0" smtClean="0"/>
              <a:t>Agree on the need for a follow-up WebEx conference call (approximately mid-May or as </a:t>
            </a:r>
            <a:r>
              <a:rPr lang="en-US" sz="2400" dirty="0" smtClean="0"/>
              <a:t>determined by </a:t>
            </a:r>
            <a:r>
              <a:rPr lang="en-US" sz="2400" dirty="0" smtClean="0"/>
              <a:t>workshop participants)</a:t>
            </a:r>
          </a:p>
          <a:p>
            <a:r>
              <a:rPr lang="en-US" sz="2400" dirty="0" smtClean="0"/>
              <a:t>Request for written follow-up comments: send them to Pete Warnken, </a:t>
            </a:r>
            <a:r>
              <a:rPr lang="en-US" sz="2400" dirty="0" smtClean="0">
                <a:hlinkClick r:id="rId3"/>
              </a:rPr>
              <a:t>Pete.Warnken@ercot.com</a:t>
            </a:r>
            <a:endParaRPr lang="en-US" sz="2400" dirty="0" smtClean="0"/>
          </a:p>
          <a:p>
            <a:r>
              <a:rPr lang="en-US" sz="2400" dirty="0" smtClean="0"/>
              <a:t>Establish a sensitivity analysis work plan based on workshop participant requests, analysis scope/complexity, and </a:t>
            </a:r>
            <a:r>
              <a:rPr lang="en-US" sz="2400" dirty="0" smtClean="0"/>
              <a:t>prioritization</a:t>
            </a:r>
            <a:r>
              <a:rPr lang="en-US" sz="2400" dirty="0" smtClean="0"/>
              <a:t>; use the SERVM model and NERC 2016 LOL study data set</a:t>
            </a:r>
          </a:p>
          <a:p>
            <a:r>
              <a:rPr lang="en-US" sz="2400" dirty="0" smtClean="0"/>
              <a:t>Provide PUCT staff and SAWG participants with periodic updates on EORM/MERM methodology document development progress</a:t>
            </a:r>
          </a:p>
          <a:p>
            <a:r>
              <a:rPr lang="en-US" sz="2400" dirty="0" smtClean="0"/>
              <a:t>Complete and post the document by the end of 2017, contingent on the sensitivity work plan </a:t>
            </a:r>
          </a:p>
        </p:txBody>
      </p:sp>
      <p:sp>
        <p:nvSpPr>
          <p:cNvPr id="6" name="Slide Number Placeholder 5"/>
          <p:cNvSpPr>
            <a:spLocks noGrp="1"/>
          </p:cNvSpPr>
          <p:nvPr>
            <p:ph type="sldNum" sz="quarter" idx="4"/>
          </p:nvPr>
        </p:nvSpPr>
        <p:spPr>
          <a:xfrm>
            <a:off x="8610600" y="6561138"/>
            <a:ext cx="381000" cy="231860"/>
          </a:xfrm>
        </p:spPr>
        <p:txBody>
          <a:bodyPr/>
          <a:lstStyle/>
          <a:p>
            <a:fld id="{1D93BD3E-1E9A-4970-A6F7-E7AC52762E0C}" type="slidenum">
              <a:rPr lang="en-US" smtClean="0"/>
              <a:pPr/>
              <a:t>50</a:t>
            </a:fld>
            <a:endParaRPr lang="en-US" dirty="0"/>
          </a:p>
        </p:txBody>
      </p:sp>
    </p:spTree>
    <p:extLst>
      <p:ext uri="{BB962C8B-B14F-4D97-AF65-F5344CB8AC3E}">
        <p14:creationId xmlns:p14="http://schemas.microsoft.com/office/powerpoint/2010/main" val="425988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dirty="0"/>
              <a:t>Summary of 2014 Optimal Reserve Margin Study</a:t>
            </a:r>
          </a:p>
        </p:txBody>
      </p:sp>
      <p:sp>
        <p:nvSpPr>
          <p:cNvPr id="3" name="Content Placeholder 2"/>
          <p:cNvSpPr>
            <a:spLocks noGrp="1"/>
          </p:cNvSpPr>
          <p:nvPr>
            <p:ph idx="1"/>
          </p:nvPr>
        </p:nvSpPr>
        <p:spPr>
          <a:xfrm>
            <a:off x="304800" y="940723"/>
            <a:ext cx="8534400" cy="2743200"/>
          </a:xfrm>
        </p:spPr>
        <p:txBody>
          <a:bodyPr>
            <a:normAutofit fontScale="70000" lnSpcReduction="20000"/>
          </a:bodyPr>
          <a:lstStyle/>
          <a:p>
            <a:pPr marL="285750" indent="-285750">
              <a:lnSpc>
                <a:spcPct val="120000"/>
              </a:lnSpc>
              <a:spcBef>
                <a:spcPts val="600"/>
              </a:spcBef>
            </a:pPr>
            <a:r>
              <a:rPr lang="en-US" sz="2900" dirty="0"/>
              <a:t>We estimated a 14.1% reserve margin required to meet the traditional 1-in-10 loss of load event (LOLE) standard, results sensitive to:</a:t>
            </a:r>
          </a:p>
          <a:p>
            <a:pPr lvl="1" indent="-222250">
              <a:lnSpc>
                <a:spcPct val="120000"/>
              </a:lnSpc>
              <a:spcBef>
                <a:spcPts val="600"/>
              </a:spcBef>
            </a:pPr>
            <a:r>
              <a:rPr lang="en-US" sz="2300" b="1" dirty="0"/>
              <a:t>Forward period </a:t>
            </a:r>
            <a:r>
              <a:rPr lang="en-US" sz="2300" dirty="0"/>
              <a:t>at which supply decisions are locked in, and consequential load forecast error (LFE) that needs to be considered in analysis (removing LFE drops the reserve margin to 12.6%)</a:t>
            </a:r>
          </a:p>
          <a:p>
            <a:pPr lvl="1" indent="-222250">
              <a:lnSpc>
                <a:spcPct val="120000"/>
              </a:lnSpc>
              <a:spcBef>
                <a:spcPts val="600"/>
              </a:spcBef>
            </a:pPr>
            <a:r>
              <a:rPr lang="en-US" sz="2300" b="1" dirty="0"/>
              <a:t>Likelihood of 2011 weather </a:t>
            </a:r>
            <a:r>
              <a:rPr lang="en-US" sz="2300" dirty="0"/>
              <a:t>recurring, with this extreme year treated at 1% chance in base case (increasing to 1/15 or equal chance would increase the reserve margin to 16.1</a:t>
            </a:r>
            <a:r>
              <a:rPr lang="en-US" sz="2300" dirty="0" smtClean="0"/>
              <a:t>%)</a:t>
            </a:r>
          </a:p>
          <a:p>
            <a:pPr marL="282575" indent="-282575">
              <a:lnSpc>
                <a:spcPct val="120000"/>
              </a:lnSpc>
              <a:spcBef>
                <a:spcPts val="600"/>
              </a:spcBef>
            </a:pPr>
            <a:r>
              <a:rPr lang="en-US" sz="2700" dirty="0" smtClean="0"/>
              <a:t>Estimated other reliability metrics as well</a:t>
            </a:r>
            <a:endParaRPr lang="en-US" sz="2700"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15" name="Rectangle 14"/>
          <p:cNvSpPr/>
          <p:nvPr/>
        </p:nvSpPr>
        <p:spPr>
          <a:xfrm>
            <a:off x="1952002" y="5088356"/>
            <a:ext cx="6546715" cy="154533"/>
          </a:xfrm>
          <a:prstGeom prst="rect">
            <a:avLst/>
          </a:prstGeom>
          <a:solidFill>
            <a:srgbClr val="7FB9C2">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2B54"/>
              </a:solidFill>
              <a:effectLst/>
              <a:uLnTx/>
              <a:uFillTx/>
              <a:latin typeface="Calibri"/>
            </a:endParaRPr>
          </a:p>
        </p:txBody>
      </p:sp>
      <p:sp>
        <p:nvSpPr>
          <p:cNvPr id="16" name="Rectangle 15"/>
          <p:cNvSpPr/>
          <p:nvPr/>
        </p:nvSpPr>
        <p:spPr>
          <a:xfrm>
            <a:off x="1955250" y="5714640"/>
            <a:ext cx="6546715" cy="309065"/>
          </a:xfrm>
          <a:prstGeom prst="rect">
            <a:avLst/>
          </a:prstGeom>
          <a:solidFill>
            <a:srgbClr val="EF4623">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2B54"/>
              </a:solidFill>
              <a:effectLst/>
              <a:uLnTx/>
              <a:uFillTx/>
              <a:latin typeface="Calibri"/>
            </a:endParaRPr>
          </a:p>
        </p:txBody>
      </p:sp>
      <p:sp>
        <p:nvSpPr>
          <p:cNvPr id="17" name="Text Placeholder 2"/>
          <p:cNvSpPr txBox="1">
            <a:spLocks/>
          </p:cNvSpPr>
          <p:nvPr/>
        </p:nvSpPr>
        <p:spPr>
          <a:xfrm>
            <a:off x="-45764" y="5178202"/>
            <a:ext cx="8018652" cy="1243402"/>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9725" lvl="1"/>
            <a:endParaRPr sz="1800">
              <a:latin typeface="Calibri"/>
            </a:endParaRPr>
          </a:p>
        </p:txBody>
      </p:sp>
      <p:pic>
        <p:nvPicPr>
          <p:cNvPr id="18"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427" y="3895480"/>
            <a:ext cx="6885763" cy="257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a:off x="1592962" y="5870195"/>
            <a:ext cx="466927" cy="0"/>
          </a:xfrm>
          <a:prstGeom prst="straightConnector1">
            <a:avLst/>
          </a:prstGeom>
          <a:noFill/>
          <a:ln w="25400" cap="flat" cmpd="sng" algn="ctr">
            <a:solidFill>
              <a:srgbClr val="EF4623"/>
            </a:solidFill>
            <a:prstDash val="solid"/>
            <a:tailEnd type="arrow" w="sm" len="sm"/>
          </a:ln>
          <a:effectLst/>
        </p:spPr>
      </p:cxnSp>
      <p:sp>
        <p:nvSpPr>
          <p:cNvPr id="21" name="TextBox 20"/>
          <p:cNvSpPr txBox="1"/>
          <p:nvPr/>
        </p:nvSpPr>
        <p:spPr>
          <a:xfrm>
            <a:off x="146427" y="5733399"/>
            <a:ext cx="1504903" cy="276999"/>
          </a:xfrm>
          <a:prstGeom prst="rect">
            <a:avLst/>
          </a:prstGeom>
          <a:noFill/>
        </p:spPr>
        <p:txBody>
          <a:bodyPr wrap="square" rtlCol="0">
            <a:spAutoFit/>
          </a:bodyPr>
          <a:lstStyle/>
          <a:p>
            <a:pPr algn="r"/>
            <a:r>
              <a:rPr lang="en-US" sz="1200" b="1" dirty="0" smtClean="0">
                <a:solidFill>
                  <a:srgbClr val="EF4623"/>
                </a:solidFill>
                <a:latin typeface="Arial" panose="020B0604020202020204" pitchFamily="34" charset="0"/>
                <a:cs typeface="Arial" panose="020B0604020202020204" pitchFamily="34" charset="0"/>
              </a:rPr>
              <a:t>14.1% for 1-in-10</a:t>
            </a:r>
            <a:endParaRPr lang="en-US" sz="1200" b="1" dirty="0">
              <a:solidFill>
                <a:srgbClr val="EF4623"/>
              </a:solidFill>
              <a:latin typeface="Arial" panose="020B0604020202020204" pitchFamily="34" charset="0"/>
              <a:cs typeface="Arial" panose="020B0604020202020204" pitchFamily="34" charset="0"/>
            </a:endParaRPr>
          </a:p>
        </p:txBody>
      </p:sp>
      <p:cxnSp>
        <p:nvCxnSpPr>
          <p:cNvPr id="22" name="Straight Arrow Connector 21"/>
          <p:cNvCxnSpPr/>
          <p:nvPr/>
        </p:nvCxnSpPr>
        <p:spPr>
          <a:xfrm>
            <a:off x="1592963" y="5104800"/>
            <a:ext cx="466927" cy="0"/>
          </a:xfrm>
          <a:prstGeom prst="straightConnector1">
            <a:avLst/>
          </a:prstGeom>
          <a:noFill/>
          <a:ln w="25400" cap="flat" cmpd="sng" algn="ctr">
            <a:solidFill>
              <a:srgbClr val="7FB9C2"/>
            </a:solidFill>
            <a:prstDash val="solid"/>
            <a:tailEnd type="arrow" w="sm" len="sm"/>
          </a:ln>
          <a:effectLst/>
        </p:spPr>
      </p:cxnSp>
      <p:sp>
        <p:nvSpPr>
          <p:cNvPr id="23" name="TextBox 22"/>
          <p:cNvSpPr txBox="1"/>
          <p:nvPr/>
        </p:nvSpPr>
        <p:spPr>
          <a:xfrm>
            <a:off x="146426" y="4903943"/>
            <a:ext cx="1504903" cy="461665"/>
          </a:xfrm>
          <a:prstGeom prst="rect">
            <a:avLst/>
          </a:prstGeom>
          <a:noFill/>
        </p:spPr>
        <p:txBody>
          <a:bodyPr wrap="square" rtlCol="0">
            <a:spAutoFit/>
          </a:bodyPr>
          <a:lstStyle/>
          <a:p>
            <a:pPr algn="r"/>
            <a:r>
              <a:rPr lang="en-US" sz="1200" b="1" dirty="0" smtClean="0">
                <a:solidFill>
                  <a:srgbClr val="7FB9C2"/>
                </a:solidFill>
                <a:latin typeface="Arial" panose="020B0604020202020204" pitchFamily="34" charset="0"/>
                <a:cs typeface="Arial" panose="020B0604020202020204" pitchFamily="34" charset="0"/>
              </a:rPr>
              <a:t>9.6% for 0.001% Normalized EUE</a:t>
            </a:r>
            <a:endParaRPr lang="en-US" sz="1200" b="1" dirty="0">
              <a:solidFill>
                <a:srgbClr val="7FB9C2"/>
              </a:solidFill>
              <a:latin typeface="Arial" panose="020B0604020202020204" pitchFamily="34" charset="0"/>
              <a:cs typeface="Arial" panose="020B0604020202020204" pitchFamily="34" charset="0"/>
            </a:endParaRPr>
          </a:p>
        </p:txBody>
      </p:sp>
      <p:sp>
        <p:nvSpPr>
          <p:cNvPr id="33" name="TextBox 32"/>
          <p:cNvSpPr txBox="1"/>
          <p:nvPr/>
        </p:nvSpPr>
        <p:spPr>
          <a:xfrm>
            <a:off x="3272222" y="3596405"/>
            <a:ext cx="5113323" cy="369332"/>
          </a:xfrm>
          <a:prstGeom prst="rect">
            <a:avLst/>
          </a:prstGeom>
          <a:noFill/>
        </p:spPr>
        <p:txBody>
          <a:bodyPr wrap="none" rtlCol="0">
            <a:spAutoFit/>
          </a:bodyPr>
          <a:lstStyle/>
          <a:p>
            <a:pPr algn="ctr"/>
            <a:r>
              <a:rPr lang="en-US" b="1" dirty="0" smtClean="0">
                <a:latin typeface="+mj-lt"/>
              </a:rPr>
              <a:t>Reliability Metrics Across Reserve Margins</a:t>
            </a:r>
            <a:r>
              <a:rPr lang="en-US" dirty="0" smtClean="0"/>
              <a:t>*</a:t>
            </a:r>
            <a:r>
              <a:rPr lang="en-US" b="1" dirty="0" smtClean="0">
                <a:latin typeface="+mj-lt"/>
              </a:rPr>
              <a:t> </a:t>
            </a:r>
            <a:endParaRPr lang="en-US" b="1" dirty="0">
              <a:latin typeface="+mj-lt"/>
            </a:endParaRPr>
          </a:p>
        </p:txBody>
      </p:sp>
      <p:sp>
        <p:nvSpPr>
          <p:cNvPr id="14" name="TextBox 13"/>
          <p:cNvSpPr txBox="1"/>
          <p:nvPr/>
        </p:nvSpPr>
        <p:spPr>
          <a:xfrm>
            <a:off x="2133600" y="6452071"/>
            <a:ext cx="6400800" cy="430887"/>
          </a:xfrm>
          <a:prstGeom prst="rect">
            <a:avLst/>
          </a:prstGeom>
          <a:noFill/>
        </p:spPr>
        <p:txBody>
          <a:bodyPr wrap="square" rtlCol="0">
            <a:spAutoFit/>
          </a:bodyPr>
          <a:lstStyle/>
          <a:p>
            <a:r>
              <a:rPr lang="en-US" sz="1100" dirty="0" smtClean="0"/>
              <a:t>*2014 reported reserve margins used ELCC and other reserve margin accounting conventions at the time. </a:t>
            </a:r>
            <a:endParaRPr lang="en-US" sz="1100" dirty="0"/>
          </a:p>
        </p:txBody>
      </p:sp>
    </p:spTree>
    <p:extLst>
      <p:ext uri="{BB962C8B-B14F-4D97-AF65-F5344CB8AC3E}">
        <p14:creationId xmlns:p14="http://schemas.microsoft.com/office/powerpoint/2010/main" val="24405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Modeling the Electricity System</a:t>
            </a:r>
            <a:endParaRPr lang="en-US" dirty="0"/>
          </a:p>
        </p:txBody>
      </p:sp>
    </p:spTree>
    <p:extLst>
      <p:ext uri="{BB962C8B-B14F-4D97-AF65-F5344CB8AC3E}">
        <p14:creationId xmlns:p14="http://schemas.microsoft.com/office/powerpoint/2010/main" val="428992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dirty="0"/>
              <a:t>SERVM Modeling </a:t>
            </a:r>
            <a:r>
              <a:rPr lang="en-US" dirty="0" smtClean="0"/>
              <a:t>Framework</a:t>
            </a:r>
            <a:endParaRPr lang="en-US" b="1" dirty="0">
              <a:solidFill>
                <a:schemeClr val="accent1"/>
              </a:solidFill>
            </a:endParaRPr>
          </a:p>
        </p:txBody>
      </p:sp>
      <p:sp>
        <p:nvSpPr>
          <p:cNvPr id="3" name="Content Placeholder 2"/>
          <p:cNvSpPr>
            <a:spLocks noGrp="1"/>
          </p:cNvSpPr>
          <p:nvPr>
            <p:ph idx="1"/>
          </p:nvPr>
        </p:nvSpPr>
        <p:spPr>
          <a:xfrm>
            <a:off x="304800" y="834888"/>
            <a:ext cx="8458200" cy="5413512"/>
          </a:xfrm>
        </p:spPr>
        <p:txBody>
          <a:bodyPr/>
          <a:lstStyle/>
          <a:p>
            <a:pPr>
              <a:lnSpc>
                <a:spcPct val="90000"/>
              </a:lnSpc>
            </a:pPr>
            <a:r>
              <a:rPr lang="en-US" sz="1800" dirty="0" smtClean="0"/>
              <a:t>Hourly chronological unit commitment and dispatch</a:t>
            </a:r>
          </a:p>
          <a:p>
            <a:pPr>
              <a:lnSpc>
                <a:spcPct val="90000"/>
              </a:lnSpc>
            </a:pPr>
            <a:r>
              <a:rPr lang="en-US" sz="1800" dirty="0"/>
              <a:t>Stochastic (Monte Carlo) </a:t>
            </a:r>
            <a:r>
              <a:rPr lang="en-US" sz="1800" dirty="0" smtClean="0"/>
              <a:t>simulation involving thousands of model iterations</a:t>
            </a:r>
          </a:p>
          <a:p>
            <a:pPr>
              <a:lnSpc>
                <a:spcPct val="90000"/>
              </a:lnSpc>
            </a:pPr>
            <a:r>
              <a:rPr lang="en-US" sz="1800" dirty="0" smtClean="0"/>
              <a:t>Simulate distributions for load/weather, load growth uncertainty, outages, fuel prices, intermittent renewable output, demand response, etc.</a:t>
            </a:r>
          </a:p>
          <a:p>
            <a:pPr>
              <a:lnSpc>
                <a:spcPct val="90000"/>
              </a:lnSpc>
            </a:pPr>
            <a:r>
              <a:rPr lang="en-US" sz="1800" dirty="0" smtClean="0"/>
              <a:t>Simulate Emergency Operating Procedures</a:t>
            </a:r>
          </a:p>
          <a:p>
            <a:pPr>
              <a:lnSpc>
                <a:spcPct val="90000"/>
              </a:lnSpc>
            </a:pPr>
            <a:r>
              <a:rPr lang="en-US" sz="1800" dirty="0" smtClean="0"/>
              <a:t>Simulate scarcity pricing during shortage events</a:t>
            </a:r>
          </a:p>
          <a:p>
            <a:pPr>
              <a:lnSpc>
                <a:spcPct val="90000"/>
              </a:lnSpc>
            </a:pPr>
            <a:r>
              <a:rPr lang="en-US" sz="1800" dirty="0" smtClean="0"/>
              <a:t>Example based on recent Loss of Load studies conducted for ERCOT:</a:t>
            </a:r>
            <a:endParaRPr lang="en-US" sz="1800" dirty="0"/>
          </a:p>
          <a:p>
            <a:pPr lvl="1">
              <a:lnSpc>
                <a:spcPct val="90000"/>
              </a:lnSpc>
            </a:pPr>
            <a:r>
              <a:rPr lang="en-US" sz="1800" dirty="0" smtClean="0"/>
              <a:t>Weather </a:t>
            </a:r>
            <a:r>
              <a:rPr lang="en-US" sz="1800" dirty="0"/>
              <a:t>(13 years of weather history)</a:t>
            </a:r>
          </a:p>
          <a:p>
            <a:pPr lvl="1">
              <a:lnSpc>
                <a:spcPct val="90000"/>
              </a:lnSpc>
            </a:pPr>
            <a:r>
              <a:rPr lang="en-US" sz="1800" dirty="0" smtClean="0"/>
              <a:t>Economic load forecast error </a:t>
            </a:r>
            <a:r>
              <a:rPr lang="en-US" sz="1800" dirty="0"/>
              <a:t>(distribution of 5 points)</a:t>
            </a:r>
          </a:p>
          <a:p>
            <a:pPr lvl="1">
              <a:lnSpc>
                <a:spcPct val="90000"/>
              </a:lnSpc>
            </a:pPr>
            <a:r>
              <a:rPr lang="en-US" sz="1800" dirty="0" smtClean="0"/>
              <a:t>Multi-state unit outage modeling, capturing frequency and duration (50 </a:t>
            </a:r>
            <a:r>
              <a:rPr lang="en-US" sz="1800" dirty="0"/>
              <a:t>iterations)</a:t>
            </a:r>
          </a:p>
          <a:p>
            <a:pPr lvl="1">
              <a:lnSpc>
                <a:spcPct val="90000"/>
              </a:lnSpc>
            </a:pPr>
            <a:r>
              <a:rPr lang="en-US" sz="1800" dirty="0" smtClean="0"/>
              <a:t>Probabilistic modeling of external assistance/DC ties, Private Use Network generating units</a:t>
            </a:r>
            <a:endParaRPr lang="en-US" sz="1800" dirty="0"/>
          </a:p>
          <a:p>
            <a:pPr lvl="1">
              <a:lnSpc>
                <a:spcPct val="90000"/>
              </a:lnSpc>
            </a:pPr>
            <a:r>
              <a:rPr lang="en-US" sz="1800" dirty="0" smtClean="0"/>
              <a:t>Total load scenario breakdown</a:t>
            </a:r>
            <a:r>
              <a:rPr lang="en-US" sz="1800" dirty="0"/>
              <a:t>: 13 weather years x 5 LFE points = 65 </a:t>
            </a:r>
            <a:r>
              <a:rPr lang="en-US" sz="1800" dirty="0" smtClean="0"/>
              <a:t>scenarios; Total iteration breakdown: 65 scenarios * 50 unit outage iterations = 3,250 yearly simulations or until convergence is met</a:t>
            </a:r>
          </a:p>
          <a:p>
            <a:pPr lvl="1">
              <a:lnSpc>
                <a:spcPct val="90000"/>
              </a:lnSpc>
            </a:pPr>
            <a:r>
              <a:rPr lang="en-US" sz="1800" dirty="0" smtClean="0"/>
              <a:t>Model run-time: </a:t>
            </a:r>
            <a:r>
              <a:rPr lang="en-US" sz="1800" dirty="0"/>
              <a:t>A single 50 iteration scenario takes ~ 30 minutes.  These scenarios are simulated in parallel across multiple cores</a:t>
            </a:r>
            <a:endParaRPr lang="en-US" sz="1800" dirty="0">
              <a:solidFill>
                <a:srgbClr val="FF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9163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Supply</a:t>
            </a:r>
            <a:endParaRPr lang="en-US" sz="3600" dirty="0"/>
          </a:p>
        </p:txBody>
      </p:sp>
    </p:spTree>
    <p:extLst>
      <p:ext uri="{BB962C8B-B14F-4D97-AF65-F5344CB8AC3E}">
        <p14:creationId xmlns:p14="http://schemas.microsoft.com/office/powerpoint/2010/main" val="64420306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purl.org/dc/elements/1.1/"/>
    <ds:schemaRef ds:uri="c34af464-7aa1-4edd-9be4-83dffc1cb926"/>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11487</TotalTime>
  <Words>3605</Words>
  <Application>Microsoft Office PowerPoint</Application>
  <PresentationFormat>On-screen Show (4:3)</PresentationFormat>
  <Paragraphs>608</Paragraphs>
  <Slides>50</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50</vt:i4>
      </vt:variant>
    </vt:vector>
  </HeadingPairs>
  <TitlesOfParts>
    <vt:vector size="59" baseType="lpstr">
      <vt:lpstr>SimSun</vt:lpstr>
      <vt:lpstr>Algerian</vt:lpstr>
      <vt:lpstr>Arial</vt:lpstr>
      <vt:lpstr>Calibri</vt:lpstr>
      <vt:lpstr>Cambria Math</vt:lpstr>
      <vt:lpstr>Times New Roman</vt:lpstr>
      <vt:lpstr>1_Custom Design</vt:lpstr>
      <vt:lpstr>Office Theme</vt:lpstr>
      <vt:lpstr>Custom Design</vt:lpstr>
      <vt:lpstr>PowerPoint Presentation</vt:lpstr>
      <vt:lpstr>1. Introduction</vt:lpstr>
      <vt:lpstr>Workshop Agenda</vt:lpstr>
      <vt:lpstr>Workshop Goals</vt:lpstr>
      <vt:lpstr>Summary of 2014 Optimal Reserve Margin Study</vt:lpstr>
      <vt:lpstr>Summary of 2014 Optimal Reserve Margin Study</vt:lpstr>
      <vt:lpstr>2. Modeling the Electricity System</vt:lpstr>
      <vt:lpstr>SERVM Modeling Framework</vt:lpstr>
      <vt:lpstr>Supply</vt:lpstr>
      <vt:lpstr>Thermal Resources</vt:lpstr>
      <vt:lpstr>Forced/Planned Thermal Generator Outages</vt:lpstr>
      <vt:lpstr>Forced/Planned Thermal Generator Outages</vt:lpstr>
      <vt:lpstr>Private Use Network Resources</vt:lpstr>
      <vt:lpstr>Hydro Resources</vt:lpstr>
      <vt:lpstr>Hydro Resources</vt:lpstr>
      <vt:lpstr>Switchable, Mothballed, Retired Units</vt:lpstr>
      <vt:lpstr>Wind Modeling</vt:lpstr>
      <vt:lpstr>Solar Modeling</vt:lpstr>
      <vt:lpstr>Demand-Side Resources</vt:lpstr>
      <vt:lpstr>Demand-Side Resources</vt:lpstr>
      <vt:lpstr>Demand</vt:lpstr>
      <vt:lpstr>Weather Uncertainty on Loads</vt:lpstr>
      <vt:lpstr>Economic Growth Uncertainty</vt:lpstr>
      <vt:lpstr>Transmission</vt:lpstr>
      <vt:lpstr>Transmission Topology and Import/Export Modeling</vt:lpstr>
      <vt:lpstr>Generation Resource Mix</vt:lpstr>
      <vt:lpstr>Diversity with External Regions</vt:lpstr>
      <vt:lpstr>The Market</vt:lpstr>
      <vt:lpstr>Representation of Energy and Ancillary Service Markets</vt:lpstr>
      <vt:lpstr>Scarcity Pricing and Emergency Procedures</vt:lpstr>
      <vt:lpstr>Operating Reserve Demand Curve</vt:lpstr>
      <vt:lpstr>Selection of the Marginal Resource</vt:lpstr>
      <vt:lpstr>Cost of New Entry Estimate</vt:lpstr>
      <vt:lpstr>Value of Lost Load (VOLL)</vt:lpstr>
      <vt:lpstr>3. Study Results</vt:lpstr>
      <vt:lpstr>Reserve Margin Accounting</vt:lpstr>
      <vt:lpstr>Reliability Based Reserve Margin Targets</vt:lpstr>
      <vt:lpstr>Reliability Based Reserve Margin Targets</vt:lpstr>
      <vt:lpstr>Reliability Based Reserve Margin Targets EORM Study</vt:lpstr>
      <vt:lpstr>Renewable Effective Load Carrying Capability</vt:lpstr>
      <vt:lpstr>Renewable Capacity Contributions</vt:lpstr>
      <vt:lpstr>4. STUDY PROCESS AND SCOPE</vt:lpstr>
      <vt:lpstr>Study Design Elements</vt:lpstr>
      <vt:lpstr>Economically Optimal Reserve Margin Results</vt:lpstr>
      <vt:lpstr>Market Equilibrium Reserve Margin Results</vt:lpstr>
      <vt:lpstr>Purpose and Scope of Potential Sensitivity Analysis and Scenarios</vt:lpstr>
      <vt:lpstr>Vetting of Study Results</vt:lpstr>
      <vt:lpstr>Periodic Methodology Assessments and Updates</vt:lpstr>
      <vt:lpstr>5. Next Steps</vt:lpstr>
      <vt:lpstr>Next Steps and Schedule</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Warnken, Pete</cp:lastModifiedBy>
  <cp:revision>139</cp:revision>
  <cp:lastPrinted>2016-01-21T20:53:15Z</cp:lastPrinted>
  <dcterms:created xsi:type="dcterms:W3CDTF">2016-01-21T15:20:31Z</dcterms:created>
  <dcterms:modified xsi:type="dcterms:W3CDTF">2017-04-11T12:59:11Z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