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3"/>
  </p:notesMasterIdLst>
  <p:sldIdLst>
    <p:sldId id="260" r:id="rId4"/>
    <p:sldId id="287" r:id="rId5"/>
    <p:sldId id="296" r:id="rId6"/>
    <p:sldId id="289" r:id="rId7"/>
    <p:sldId id="291" r:id="rId8"/>
    <p:sldId id="293" r:id="rId9"/>
    <p:sldId id="294" r:id="rId10"/>
    <p:sldId id="288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550870-0929-47C1-B758-C4CF34D5BC96}">
          <p14:sldIdLst>
            <p14:sldId id="260"/>
            <p14:sldId id="287"/>
            <p14:sldId id="296"/>
            <p14:sldId id="289"/>
            <p14:sldId id="291"/>
            <p14:sldId id="293"/>
            <p14:sldId id="294"/>
            <p14:sldId id="288"/>
            <p14:sldId id="267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5" autoAdjust="0"/>
    <p:restoredTop sz="94683" autoAdjust="0"/>
  </p:normalViewPr>
  <p:slideViewPr>
    <p:cSldViewPr snapToGrid="0">
      <p:cViewPr>
        <p:scale>
          <a:sx n="105" d="100"/>
          <a:sy n="105" d="100"/>
        </p:scale>
        <p:origin x="-8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alendar/2017/4/24/117535-CSWG" TargetMode="Externa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05400" y="1981201"/>
            <a:ext cx="564603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Communications and Settlement Working Group</a:t>
            </a:r>
          </a:p>
          <a:p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defTabSz="457200"/>
            <a:r>
              <a:rPr lang="en-US" b="1" dirty="0" smtClean="0">
                <a:solidFill>
                  <a:srgbClr val="000000"/>
                </a:solidFill>
              </a:rPr>
              <a:t>April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02523"/>
          </a:xfrm>
        </p:spPr>
        <p:txBody>
          <a:bodyPr/>
          <a:lstStyle/>
          <a:p>
            <a:r>
              <a:rPr lang="en-US" dirty="0" smtClean="0"/>
              <a:t>2 % Rule (RTM) January 2016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889686"/>
            <a:ext cx="11379200" cy="5030347"/>
          </a:xfrm>
        </p:spPr>
        <p:txBody>
          <a:bodyPr/>
          <a:lstStyle/>
          <a:p>
            <a:r>
              <a:rPr lang="en-US" altLang="en-US" sz="2000" dirty="0"/>
              <a:t>Section </a:t>
            </a:r>
            <a:r>
              <a:rPr lang="en-US" altLang="en-US" sz="2000" dirty="0" smtClean="0"/>
              <a:t>9.2.5 </a:t>
            </a:r>
            <a:r>
              <a:rPr lang="en-US" altLang="en-US" sz="2000" dirty="0"/>
              <a:t>(2</a:t>
            </a:r>
            <a:r>
              <a:rPr lang="en-US" altLang="en-US" sz="2000" dirty="0" smtClean="0"/>
              <a:t>)</a:t>
            </a:r>
          </a:p>
          <a:p>
            <a:pPr marL="400050" lvl="1" indent="0">
              <a:buNone/>
            </a:pPr>
            <a:r>
              <a:rPr lang="en-US" sz="1600" i="1" dirty="0" smtClean="0"/>
              <a:t>“ERCOT </a:t>
            </a:r>
            <a:r>
              <a:rPr lang="en-US" sz="1600" i="1" dirty="0"/>
              <a:t>shall issue a DAM Resettlement Statement for a given DAM due to error in data other than prices when the total of all errors in data other than prices results in an impact greater than </a:t>
            </a:r>
            <a:r>
              <a:rPr lang="en-US" sz="1600" b="1" i="1" dirty="0"/>
              <a:t>2% of the total payments due to ERCOT for the DAM, excluding bilateral transactions</a:t>
            </a:r>
            <a:r>
              <a:rPr lang="en-US" sz="1600" i="1" dirty="0"/>
              <a:t>.  ERCOT shall issue DAM Resettlement Statements as soon as possible to correct the errors.  ERCOT shall review this percentage on an annual basis.  Upon the review, ERCOT may make a recommendation to revise this percentage under Section 21, Revision Request Process</a:t>
            </a:r>
            <a:r>
              <a:rPr lang="en-US" sz="1600" dirty="0" smtClean="0"/>
              <a:t>.”</a:t>
            </a:r>
            <a:endParaRPr lang="en-US" sz="1600" dirty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en-US" sz="2000" dirty="0"/>
              <a:t>Size of 2016 DAM Make-Whole issue relative to DAM charges</a:t>
            </a:r>
          </a:p>
          <a:p>
            <a:r>
              <a:rPr lang="en-US" sz="2000" dirty="0"/>
              <a:t>Issue was in the system for 146 days, of which 57 had a data </a:t>
            </a:r>
            <a:r>
              <a:rPr lang="en-US" sz="2000" dirty="0" smtClean="0"/>
              <a:t>error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958" y="3786247"/>
            <a:ext cx="3048000" cy="187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472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 Tie 4 CP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30</a:t>
            </a:r>
            <a:r>
              <a:rPr lang="en-US" baseline="30000" dirty="0" smtClean="0"/>
              <a:t>th</a:t>
            </a:r>
            <a:r>
              <a:rPr lang="en-US" dirty="0" smtClean="0"/>
              <a:t> PUCT meeting Docket 46604</a:t>
            </a:r>
          </a:p>
          <a:p>
            <a:pPr lvl="1"/>
            <a:r>
              <a:rPr lang="en-US" dirty="0"/>
              <a:t>Option 2 includes Golden Spread adjustment and the July </a:t>
            </a:r>
            <a:r>
              <a:rPr lang="en-US" dirty="0"/>
              <a:t>D</a:t>
            </a:r>
            <a:r>
              <a:rPr lang="en-US" dirty="0" smtClean="0"/>
              <a:t>C </a:t>
            </a:r>
            <a:r>
              <a:rPr lang="en-US" dirty="0"/>
              <a:t>Tie adjustment </a:t>
            </a:r>
            <a:r>
              <a:rPr lang="en-US" dirty="0" smtClean="0"/>
              <a:t>supported </a:t>
            </a:r>
            <a:r>
              <a:rPr lang="en-US" dirty="0"/>
              <a:t>by TIEC, Austin Energy, </a:t>
            </a:r>
            <a:r>
              <a:rPr lang="en-US" dirty="0" smtClean="0"/>
              <a:t>CPS, NRG, </a:t>
            </a:r>
            <a:r>
              <a:rPr lang="en-US" dirty="0" smtClean="0"/>
              <a:t>Oncor</a:t>
            </a:r>
            <a:r>
              <a:rPr lang="en-US" dirty="0" smtClean="0"/>
              <a:t> </a:t>
            </a:r>
            <a:r>
              <a:rPr lang="en-US" dirty="0"/>
              <a:t>and TNMP</a:t>
            </a:r>
            <a:r>
              <a:rPr lang="en-US" b="1" dirty="0"/>
              <a:t>. </a:t>
            </a:r>
            <a:endParaRPr lang="en-US" b="1" dirty="0" smtClean="0"/>
          </a:p>
          <a:p>
            <a:pPr lvl="1"/>
            <a:r>
              <a:rPr lang="en-US" dirty="0" smtClean="0"/>
              <a:t>Result in Retract/Rebills for TDSP’s with new rate</a:t>
            </a:r>
          </a:p>
          <a:p>
            <a:r>
              <a:rPr lang="en-US" dirty="0" smtClean="0"/>
              <a:t>Going Forward</a:t>
            </a:r>
          </a:p>
          <a:p>
            <a:pPr lvl="1"/>
            <a:r>
              <a:rPr lang="en-US" dirty="0" smtClean="0"/>
              <a:t>ERCOT looking at concept of using D&amp;E Calculation Methodology.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985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61334"/>
          </a:xfrm>
        </p:spPr>
        <p:txBody>
          <a:bodyPr/>
          <a:lstStyle/>
          <a:p>
            <a:r>
              <a:rPr lang="en-US" dirty="0" smtClean="0"/>
              <a:t>2% Rule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178010"/>
            <a:ext cx="11379200" cy="4942703"/>
          </a:xfrm>
        </p:spPr>
        <p:txBody>
          <a:bodyPr/>
          <a:lstStyle/>
          <a:p>
            <a:r>
              <a:rPr lang="en-US" sz="1800" dirty="0" smtClean="0"/>
              <a:t>Ongoing</a:t>
            </a:r>
          </a:p>
          <a:p>
            <a:pPr lvl="1"/>
            <a:r>
              <a:rPr lang="en-US" sz="1800" dirty="0" smtClean="0"/>
              <a:t>Using average Market Charges, Market Payments, or Individual QSE’s to trigger resettlement.</a:t>
            </a:r>
          </a:p>
          <a:p>
            <a:pPr lvl="1"/>
            <a:r>
              <a:rPr lang="en-US" sz="1800" dirty="0" smtClean="0"/>
              <a:t>Minimum $ amount (Ex. $100,000)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lvl="1"/>
            <a:r>
              <a:rPr lang="en-US" sz="1800" dirty="0" smtClean="0"/>
              <a:t>How far back would you be able to resettle if error is found?</a:t>
            </a:r>
          </a:p>
          <a:p>
            <a:pPr lvl="2"/>
            <a:r>
              <a:rPr lang="en-US" sz="1800" dirty="0" smtClean="0"/>
              <a:t>Beginning of Error</a:t>
            </a:r>
          </a:p>
          <a:p>
            <a:pPr lvl="3"/>
            <a:r>
              <a:rPr lang="en-US" sz="1800" dirty="0" smtClean="0"/>
              <a:t>Issue if MP or QSE is no longer in operation</a:t>
            </a:r>
          </a:p>
          <a:p>
            <a:pPr lvl="2"/>
            <a:r>
              <a:rPr lang="en-US" sz="1800" dirty="0" smtClean="0"/>
              <a:t>180 Days</a:t>
            </a:r>
          </a:p>
          <a:p>
            <a:pPr lvl="2"/>
            <a:r>
              <a:rPr lang="en-US" sz="1800" dirty="0" smtClean="0"/>
              <a:t>Deadline after True-up</a:t>
            </a:r>
          </a:p>
          <a:p>
            <a:pPr lvl="1"/>
            <a:r>
              <a:rPr lang="en-US" sz="1800" dirty="0" smtClean="0"/>
              <a:t>Issues</a:t>
            </a:r>
          </a:p>
          <a:p>
            <a:pPr lvl="2"/>
            <a:r>
              <a:rPr lang="en-US" sz="1800" dirty="0" smtClean="0"/>
              <a:t>Resettle Daily</a:t>
            </a:r>
          </a:p>
          <a:p>
            <a:pPr lvl="2"/>
            <a:r>
              <a:rPr lang="en-US" sz="1800" dirty="0" smtClean="0"/>
              <a:t>Miscellaneous Invoice for Time period</a:t>
            </a:r>
          </a:p>
          <a:p>
            <a:pPr marL="914400" lvl="2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426541"/>
              </p:ext>
            </p:extLst>
          </p:nvPr>
        </p:nvGraphicFramePr>
        <p:xfrm>
          <a:off x="1651000" y="1846909"/>
          <a:ext cx="9222210" cy="1417320"/>
        </p:xfrm>
        <a:graphic>
          <a:graphicData uri="http://schemas.openxmlformats.org/drawingml/2006/table">
            <a:tbl>
              <a:tblPr/>
              <a:tblGrid>
                <a:gridCol w="740277"/>
                <a:gridCol w="987037"/>
                <a:gridCol w="1105481"/>
                <a:gridCol w="934394"/>
                <a:gridCol w="934394"/>
                <a:gridCol w="934394"/>
                <a:gridCol w="740277"/>
                <a:gridCol w="987037"/>
                <a:gridCol w="1056129"/>
                <a:gridCol w="802790"/>
              </a:tblGrid>
              <a:tr h="1482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Participants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Market Payments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Individual QSE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Charges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50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Amounts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Amounts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Amounts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156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(41,906,593.62)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(838,131.87)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(227,753.23)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(4,555.06)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13,892.42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277.85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204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(1,853,518.17)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(37,070.36)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(11,165.77)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(223.32)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300,254.46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6,005.09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180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(4,783,788.93)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(95,675.78)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(26,562.22)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(531.24)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32,887.77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$                657.76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825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9317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819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386682"/>
            <a:ext cx="11379200" cy="4533351"/>
          </a:xfrm>
        </p:spPr>
        <p:txBody>
          <a:bodyPr/>
          <a:lstStyle/>
          <a:p>
            <a:r>
              <a:rPr lang="en-US" sz="2800" dirty="0"/>
              <a:t>NPRR that removes the “data error” classification; </a:t>
            </a:r>
            <a:r>
              <a:rPr lang="en-US" sz="2800" i="1" dirty="0"/>
              <a:t>ie</a:t>
            </a:r>
            <a:r>
              <a:rPr lang="en-US" sz="2800" dirty="0"/>
              <a:t> errors would be categorized as either due to prices or all other </a:t>
            </a:r>
            <a:r>
              <a:rPr lang="en-US" sz="2800" dirty="0" smtClean="0"/>
              <a:t>errors</a:t>
            </a:r>
          </a:p>
          <a:p>
            <a:pPr lvl="1"/>
            <a:r>
              <a:rPr lang="en-US" dirty="0" smtClean="0"/>
              <a:t>Definition of errors</a:t>
            </a:r>
          </a:p>
          <a:p>
            <a:pPr lvl="2"/>
            <a:r>
              <a:rPr lang="en-US" sz="2800" dirty="0" smtClean="0"/>
              <a:t>Price Changes</a:t>
            </a:r>
          </a:p>
          <a:p>
            <a:pPr lvl="2"/>
            <a:r>
              <a:rPr lang="en-US" sz="2800" dirty="0" smtClean="0"/>
              <a:t>Other Errors</a:t>
            </a:r>
          </a:p>
          <a:p>
            <a:pPr lvl="1"/>
            <a:r>
              <a:rPr lang="en-US" dirty="0" smtClean="0"/>
              <a:t>CSWG members will address wording around implementation of System Changes into the language at next meeting. </a:t>
            </a:r>
          </a:p>
          <a:p>
            <a:pPr lvl="2"/>
            <a:r>
              <a:rPr lang="en-US" sz="2800" dirty="0" smtClean="0"/>
              <a:t>DAM </a:t>
            </a:r>
          </a:p>
          <a:p>
            <a:pPr lvl="2"/>
            <a:r>
              <a:rPr lang="en-US" sz="2800" dirty="0" smtClean="0"/>
              <a:t>RT</a:t>
            </a:r>
            <a:endParaRPr lang="en-US" sz="2800" dirty="0" smtClean="0"/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91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Settlements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NPRR272</a:t>
            </a:r>
          </a:p>
          <a:p>
            <a:pPr lvl="1"/>
            <a:r>
              <a:rPr lang="en-US" sz="1800" dirty="0" smtClean="0"/>
              <a:t> Allows QSE’s with Quick Start Units to telemeter OFFQS status from on.</a:t>
            </a:r>
          </a:p>
          <a:p>
            <a:endParaRPr lang="en-US" sz="1800" dirty="0"/>
          </a:p>
          <a:p>
            <a:r>
              <a:rPr lang="en-US" sz="1800" dirty="0" smtClean="0"/>
              <a:t>NPRR649</a:t>
            </a:r>
          </a:p>
          <a:p>
            <a:pPr lvl="1"/>
            <a:r>
              <a:rPr lang="en-US" sz="1800" dirty="0" smtClean="0"/>
              <a:t>High Dispatch Limit (HDL) Override Payment and Charge</a:t>
            </a:r>
          </a:p>
          <a:p>
            <a:pPr lvl="2"/>
            <a:r>
              <a:rPr lang="en-US" sz="1800" dirty="0" smtClean="0"/>
              <a:t>Financial loss due to Real Power Reduction from HDL Dispatch</a:t>
            </a:r>
          </a:p>
          <a:p>
            <a:pPr lvl="2"/>
            <a:r>
              <a:rPr lang="en-US" sz="1800" dirty="0" smtClean="0"/>
              <a:t>Has to be disputed</a:t>
            </a:r>
          </a:p>
          <a:p>
            <a:pPr lvl="3"/>
            <a:r>
              <a:rPr lang="en-US" sz="1800" dirty="0" smtClean="0"/>
              <a:t>Will settle on the Final or True up</a:t>
            </a:r>
          </a:p>
          <a:p>
            <a:pPr lvl="3"/>
            <a:r>
              <a:rPr lang="en-US" sz="1800" dirty="0" smtClean="0"/>
              <a:t>QSE has to provide proof of costs with Attestation by officer</a:t>
            </a:r>
          </a:p>
          <a:p>
            <a:pPr lvl="3"/>
            <a:r>
              <a:rPr lang="en-US" sz="1800" dirty="0" smtClean="0"/>
              <a:t>ERCOT has to approve actual costs</a:t>
            </a:r>
          </a:p>
          <a:p>
            <a:r>
              <a:rPr lang="en-US" sz="1800" dirty="0" smtClean="0"/>
              <a:t>NPRR764</a:t>
            </a:r>
          </a:p>
          <a:p>
            <a:r>
              <a:rPr lang="en-US" sz="1800" dirty="0" smtClean="0"/>
              <a:t>Fixed language to account for 80% Probability of Exceedance (P80) instead of P50 for PVGR/Settlement</a:t>
            </a:r>
          </a:p>
          <a:p>
            <a:pPr lvl="3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34092"/>
          </a:xfrm>
        </p:spPr>
        <p:txBody>
          <a:bodyPr/>
          <a:lstStyle/>
          <a:p>
            <a:r>
              <a:rPr lang="en-US" dirty="0" smtClean="0"/>
              <a:t>IT Update, Card Adjustments &amp; Price Change Versioning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32095"/>
            <a:ext cx="11379200" cy="4887938"/>
          </a:xfrm>
        </p:spPr>
        <p:txBody>
          <a:bodyPr/>
          <a:lstStyle/>
          <a:p>
            <a:r>
              <a:rPr lang="en-US" sz="1600" b="1" dirty="0" smtClean="0"/>
              <a:t>IT Update</a:t>
            </a:r>
          </a:p>
          <a:p>
            <a:pPr lvl="1"/>
            <a:r>
              <a:rPr lang="en-US" sz="1600" dirty="0" smtClean="0"/>
              <a:t>SLA approved by COPS</a:t>
            </a:r>
            <a:endParaRPr lang="en-US" sz="1600" dirty="0"/>
          </a:p>
          <a:p>
            <a:r>
              <a:rPr lang="en-US" sz="1600" b="1" dirty="0" smtClean="0"/>
              <a:t>Card Adjustments</a:t>
            </a:r>
          </a:p>
          <a:p>
            <a:pPr lvl="1"/>
            <a:r>
              <a:rPr lang="en-US" sz="1600" dirty="0" smtClean="0"/>
              <a:t>Tabling this discussion till next occurrence</a:t>
            </a:r>
            <a:endParaRPr lang="en-US" sz="1600" dirty="0" smtClean="0"/>
          </a:p>
          <a:p>
            <a:pPr lvl="2"/>
            <a:r>
              <a:rPr lang="en-US" sz="1600" dirty="0" smtClean="0"/>
              <a:t>Impact</a:t>
            </a:r>
            <a:endParaRPr lang="en-US" sz="1600" dirty="0" smtClean="0"/>
          </a:p>
          <a:p>
            <a:pPr lvl="2"/>
            <a:r>
              <a:rPr lang="en-US" sz="1600" dirty="0" smtClean="0"/>
              <a:t>Frequency</a:t>
            </a:r>
            <a:endParaRPr lang="en-US" sz="1600" dirty="0" smtClean="0"/>
          </a:p>
          <a:p>
            <a:r>
              <a:rPr lang="en-US" sz="1600" b="1" dirty="0" smtClean="0"/>
              <a:t>Price Change Versioning</a:t>
            </a:r>
          </a:p>
          <a:p>
            <a:pPr lvl="1"/>
            <a:r>
              <a:rPr lang="en-US" sz="1600" dirty="0" smtClean="0"/>
              <a:t>Price </a:t>
            </a:r>
            <a:r>
              <a:rPr lang="en-US" sz="1600" dirty="0" smtClean="0"/>
              <a:t>Replacement occurs to the Channel Cut 1</a:t>
            </a:r>
          </a:p>
          <a:p>
            <a:pPr lvl="1"/>
            <a:r>
              <a:rPr lang="en-US" sz="1600" dirty="0" smtClean="0"/>
              <a:t>SID Extract contains original </a:t>
            </a:r>
            <a:r>
              <a:rPr lang="en-US" sz="1600" dirty="0" smtClean="0"/>
              <a:t>Price</a:t>
            </a:r>
          </a:p>
          <a:p>
            <a:pPr lvl="1"/>
            <a:r>
              <a:rPr lang="en-US" sz="1600" dirty="0" smtClean="0"/>
              <a:t>More Prices than settlement runs </a:t>
            </a:r>
            <a:endParaRPr lang="en-US" sz="1600" dirty="0" smtClean="0"/>
          </a:p>
          <a:p>
            <a:pPr lvl="1"/>
            <a:r>
              <a:rPr lang="en-US" sz="1600" dirty="0" smtClean="0"/>
              <a:t>Would be a large system change with a full retest of Settlement and extract </a:t>
            </a:r>
            <a:r>
              <a:rPr lang="en-US" sz="1600" dirty="0" smtClean="0"/>
              <a:t>Process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35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CSWG Meeting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116255"/>
              </p:ext>
            </p:extLst>
          </p:nvPr>
        </p:nvGraphicFramePr>
        <p:xfrm>
          <a:off x="760491" y="1003624"/>
          <a:ext cx="10605665" cy="4586471"/>
        </p:xfrm>
        <a:graphic>
          <a:graphicData uri="http://schemas.openxmlformats.org/drawingml/2006/table">
            <a:tbl>
              <a:tblPr/>
              <a:tblGrid>
                <a:gridCol w="10605665"/>
              </a:tblGrid>
              <a:tr h="4221158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April 24th, </a:t>
                      </a:r>
                      <a:r>
                        <a:rPr lang="en-US" sz="4000" b="1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2017</a:t>
                      </a:r>
                      <a:r>
                        <a:rPr lang="en-US" sz="4000" b="1" baseline="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at </a:t>
                      </a:r>
                      <a:r>
                        <a:rPr lang="en-US" sz="4000" b="1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1:00 </a:t>
                      </a:r>
                      <a:r>
                        <a:rPr lang="en-US" sz="4000" b="1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PM</a:t>
                      </a:r>
                      <a:r>
                        <a:rPr lang="en-US" sz="4000" dirty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4000" dirty="0" smtClean="0">
                          <a:solidFill>
                            <a:srgbClr val="00B050"/>
                          </a:solidFill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/>
                      <a:endParaRPr lang="en-US" sz="2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Onsite @ ERCOT and WebEx</a:t>
                      </a:r>
                      <a:endParaRPr lang="en-US" sz="2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US" sz="28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latin typeface="Calibri" panose="020F0502020204030204" pitchFamily="34" charset="0"/>
                        </a:rPr>
                        <a:t>See meeting page for details:</a:t>
                      </a:r>
                    </a:p>
                    <a:p>
                      <a:pPr algn="ctr"/>
                      <a:endParaRPr lang="en-US" sz="2400" dirty="0" smtClean="0"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2800" dirty="0" smtClean="0">
                          <a:latin typeface="Bookman Old Style" panose="02050604050505020204" pitchFamily="18" charset="0"/>
                          <a:hlinkClick r:id="rId2"/>
                        </a:rPr>
                        <a:t>http://ercot.com/calendar/2017/4/24/117535-CSWG</a:t>
                      </a:r>
                      <a:endParaRPr lang="en-US" sz="2800" dirty="0" smtClean="0"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2800" dirty="0" smtClean="0"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2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3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82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question emoj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801" y="1209922"/>
            <a:ext cx="4425478" cy="432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6847</TotalTime>
  <Words>590</Words>
  <Application>Microsoft Office PowerPoint</Application>
  <PresentationFormat>Custom</PresentationFormat>
  <Paragraphs>116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1_Custom Design</vt:lpstr>
      <vt:lpstr>1_Office Theme</vt:lpstr>
      <vt:lpstr>PowerPoint Presentation</vt:lpstr>
      <vt:lpstr>2 % Rule (RTM) January 2016 Meeting </vt:lpstr>
      <vt:lpstr>DC Tie 4 CP</vt:lpstr>
      <vt:lpstr>2% Rule Discussion</vt:lpstr>
      <vt:lpstr>NPRR 819</vt:lpstr>
      <vt:lpstr>Settlements Update</vt:lpstr>
      <vt:lpstr>IT Update, Card Adjustments &amp; Price Change Versioning</vt:lpstr>
      <vt:lpstr>Next CSWG Meeting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Lookadoo, Heddie</cp:lastModifiedBy>
  <cp:revision>168</cp:revision>
  <cp:lastPrinted>2016-07-25T13:59:58Z</cp:lastPrinted>
  <dcterms:created xsi:type="dcterms:W3CDTF">2016-07-13T16:53:36Z</dcterms:created>
  <dcterms:modified xsi:type="dcterms:W3CDTF">2017-04-11T14:26:22Z</dcterms:modified>
</cp:coreProperties>
</file>