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60" r:id="rId7"/>
    <p:sldId id="257" r:id="rId8"/>
    <p:sldId id="2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3" autoAdjust="0"/>
    <p:restoredTop sz="94660"/>
  </p:normalViewPr>
  <p:slideViewPr>
    <p:cSldViewPr showGuides="1">
      <p:cViewPr varScale="1">
        <p:scale>
          <a:sx n="125" d="100"/>
          <a:sy n="125" d="100"/>
        </p:scale>
        <p:origin x="141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4/10/2017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483994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1981200"/>
            <a:ext cx="5646034" cy="3170099"/>
          </a:xfrm>
          <a:prstGeom prst="rect">
            <a:avLst/>
          </a:prstGeom>
          <a:noFill/>
        </p:spPr>
        <p:txBody>
          <a:bodyPr wrap="square" rtlCol="0">
            <a:spAutoFit/>
          </a:bodyPr>
          <a:lstStyle/>
          <a:p>
            <a:r>
              <a:rPr lang="en-US" sz="2800" kern="0" dirty="0">
                <a:solidFill>
                  <a:srgbClr val="000000"/>
                </a:solidFill>
                <a:latin typeface="Arial Black"/>
                <a:ea typeface="+mj-ea"/>
                <a:cs typeface="+mj-cs"/>
              </a:rPr>
              <a:t>Information Technology Report</a:t>
            </a:r>
            <a:endParaRPr lang="en-US" dirty="0" smtClean="0"/>
          </a:p>
          <a:p>
            <a:pPr lvl="0" fontAlgn="base">
              <a:spcBef>
                <a:spcPct val="20000"/>
              </a:spcBef>
              <a:spcAft>
                <a:spcPct val="0"/>
              </a:spcAft>
            </a:pPr>
            <a:endParaRPr lang="en-US" sz="2000" kern="0" dirty="0" smtClean="0">
              <a:solidFill>
                <a:srgbClr val="000000"/>
              </a:solidFill>
              <a:latin typeface="Arial Black" pitchFamily="34" charset="0"/>
            </a:endParaRPr>
          </a:p>
          <a:p>
            <a:pPr lvl="0" fontAlgn="base">
              <a:spcBef>
                <a:spcPct val="20000"/>
              </a:spcBef>
              <a:spcAft>
                <a:spcPct val="0"/>
              </a:spcAft>
            </a:pPr>
            <a:r>
              <a:rPr lang="en-US" sz="2000" kern="0" dirty="0" smtClean="0">
                <a:solidFill>
                  <a:srgbClr val="000000"/>
                </a:solidFill>
                <a:latin typeface="Arial Black" pitchFamily="34" charset="0"/>
              </a:rPr>
              <a:t>Dave </a:t>
            </a:r>
            <a:r>
              <a:rPr lang="en-US" sz="2000" kern="0" dirty="0">
                <a:solidFill>
                  <a:srgbClr val="000000"/>
                </a:solidFill>
                <a:latin typeface="Arial Black" pitchFamily="34" charset="0"/>
              </a:rPr>
              <a:t>Pagliai</a:t>
            </a:r>
          </a:p>
          <a:p>
            <a:pPr lvl="0" fontAlgn="base">
              <a:spcBef>
                <a:spcPct val="20000"/>
              </a:spcBef>
              <a:spcAft>
                <a:spcPct val="0"/>
              </a:spcAft>
            </a:pPr>
            <a:r>
              <a:rPr lang="en-US" sz="2000" kern="0" dirty="0">
                <a:solidFill>
                  <a:srgbClr val="000000"/>
                </a:solidFill>
                <a:latin typeface="Arial Black" pitchFamily="34" charset="0"/>
              </a:rPr>
              <a:t>Manager, IT Support Services</a:t>
            </a:r>
          </a:p>
          <a:p>
            <a:endParaRPr lang="en-US" dirty="0" smtClean="0"/>
          </a:p>
          <a:p>
            <a:endParaRPr lang="en-US" dirty="0"/>
          </a:p>
          <a:p>
            <a:pPr lvl="0" defTabSz="457200"/>
            <a:r>
              <a:rPr lang="en-US" b="1" dirty="0">
                <a:solidFill>
                  <a:srgbClr val="000000"/>
                </a:solidFill>
              </a:rPr>
              <a:t>ERCOT </a:t>
            </a:r>
            <a:r>
              <a:rPr lang="en-US" b="1" dirty="0" smtClean="0">
                <a:solidFill>
                  <a:srgbClr val="000000"/>
                </a:solidFill>
              </a:rPr>
              <a:t>Public</a:t>
            </a:r>
          </a:p>
          <a:p>
            <a:pPr lvl="0" defTabSz="457200"/>
            <a:r>
              <a:rPr lang="en-US" b="1" dirty="0" smtClean="0">
                <a:solidFill>
                  <a:srgbClr val="000000"/>
                </a:solidFill>
              </a:rPr>
              <a:t>April </a:t>
            </a:r>
            <a:r>
              <a:rPr lang="en-US" b="1" dirty="0" smtClean="0">
                <a:solidFill>
                  <a:srgbClr val="000000"/>
                </a:solidFill>
              </a:rPr>
              <a:t>2017</a:t>
            </a:r>
            <a:endParaRPr lang="en-US" b="1" dirty="0">
              <a:solidFill>
                <a:srgbClr val="00000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Incident Report Highlights</a:t>
            </a:r>
            <a:endParaRPr lang="en-US" sz="2400" b="1" dirty="0">
              <a:solidFill>
                <a:schemeClr val="accent1"/>
              </a:solidFill>
            </a:endParaRPr>
          </a:p>
        </p:txBody>
      </p:sp>
      <p:sp>
        <p:nvSpPr>
          <p:cNvPr id="3" name="Content Placeholder 2"/>
          <p:cNvSpPr>
            <a:spLocks noGrp="1"/>
          </p:cNvSpPr>
          <p:nvPr>
            <p:ph idx="1"/>
          </p:nvPr>
        </p:nvSpPr>
        <p:spPr>
          <a:xfrm>
            <a:off x="266700" y="914400"/>
            <a:ext cx="8686800" cy="5410200"/>
          </a:xfrm>
        </p:spPr>
        <p:txBody>
          <a:bodyPr/>
          <a:lstStyle/>
          <a:p>
            <a:pPr marL="0" lvl="0" indent="0" eaLnBrk="0" fontAlgn="base" hangingPunct="0">
              <a:spcBef>
                <a:spcPts val="400"/>
              </a:spcBef>
              <a:buNone/>
              <a:defRPr/>
            </a:pPr>
            <a:r>
              <a:rPr lang="en-US" sz="1600" b="1" kern="0" dirty="0" smtClean="0">
                <a:solidFill>
                  <a:srgbClr val="000000"/>
                </a:solidFill>
              </a:rPr>
              <a:t>Service </a:t>
            </a:r>
            <a:r>
              <a:rPr lang="en-US" sz="1600" b="1" kern="0" dirty="0">
                <a:solidFill>
                  <a:srgbClr val="000000"/>
                </a:solidFill>
              </a:rPr>
              <a:t>Availability – </a:t>
            </a:r>
            <a:r>
              <a:rPr lang="en-US" sz="1600" b="1" kern="0" dirty="0" smtClean="0">
                <a:solidFill>
                  <a:srgbClr val="000000"/>
                </a:solidFill>
              </a:rPr>
              <a:t>March</a:t>
            </a:r>
            <a:endParaRPr lang="en-US" sz="1600" b="1" kern="0" dirty="0">
              <a:solidFill>
                <a:srgbClr val="000000"/>
              </a:solidFill>
            </a:endParaRPr>
          </a:p>
          <a:p>
            <a:pPr lvl="1" eaLnBrk="0" fontAlgn="base" hangingPunct="0">
              <a:spcAft>
                <a:spcPct val="0"/>
              </a:spcAft>
              <a:buClr>
                <a:srgbClr val="00B050"/>
              </a:buClr>
              <a:buFont typeface="Wingdings" pitchFamily="2" charset="2"/>
              <a:buChar char="ü"/>
              <a:defRPr/>
            </a:pPr>
            <a:r>
              <a:rPr lang="en-US" sz="1600" kern="0" dirty="0" smtClean="0">
                <a:solidFill>
                  <a:srgbClr val="000000"/>
                </a:solidFill>
              </a:rPr>
              <a:t>Market </a:t>
            </a:r>
            <a:r>
              <a:rPr lang="en-US" sz="1600" kern="0" dirty="0">
                <a:solidFill>
                  <a:srgbClr val="000000"/>
                </a:solidFill>
              </a:rPr>
              <a:t>Data Transparency IT systems met all SLA targets</a:t>
            </a:r>
          </a:p>
          <a:p>
            <a:pPr marL="0" lvl="0" indent="0" eaLnBrk="0" fontAlgn="base" hangingPunct="0">
              <a:spcAft>
                <a:spcPct val="0"/>
              </a:spcAft>
              <a:buNone/>
            </a:pPr>
            <a:endParaRPr lang="en-US" sz="1600" b="1" kern="0" dirty="0" smtClean="0">
              <a:solidFill>
                <a:srgbClr val="000000"/>
              </a:solidFill>
            </a:endParaRPr>
          </a:p>
          <a:p>
            <a:pPr marL="0" lvl="0" indent="0" eaLnBrk="0" fontAlgn="base" hangingPunct="0">
              <a:spcAft>
                <a:spcPct val="0"/>
              </a:spcAft>
              <a:buNone/>
            </a:pPr>
            <a:r>
              <a:rPr lang="en-US" sz="1600" b="1" kern="0" dirty="0" smtClean="0">
                <a:solidFill>
                  <a:srgbClr val="000000"/>
                </a:solidFill>
              </a:rPr>
              <a:t>Incidents </a:t>
            </a:r>
            <a:r>
              <a:rPr lang="en-US" sz="1600" b="1" kern="0" dirty="0">
                <a:solidFill>
                  <a:srgbClr val="000000"/>
                </a:solidFill>
              </a:rPr>
              <a:t>&amp; Maintenance – </a:t>
            </a:r>
            <a:r>
              <a:rPr lang="en-US" sz="1600" b="1" kern="0" dirty="0" smtClean="0">
                <a:solidFill>
                  <a:srgbClr val="000000"/>
                </a:solidFill>
              </a:rPr>
              <a:t>March</a:t>
            </a:r>
            <a:endParaRPr lang="en-US" sz="1600" b="1" kern="0" dirty="0" smtClean="0">
              <a:solidFill>
                <a:srgbClr val="000000"/>
              </a:solidFill>
            </a:endParaRPr>
          </a:p>
          <a:p>
            <a:pPr lvl="1">
              <a:buFont typeface="Wingdings" panose="05000000000000000000" pitchFamily="2" charset="2"/>
              <a:buChar char="§"/>
            </a:pPr>
            <a:r>
              <a:rPr lang="en-US" sz="1600" dirty="0" smtClean="0"/>
              <a:t>03/16/17 </a:t>
            </a:r>
            <a:r>
              <a:rPr lang="en-US" sz="1600" dirty="0"/>
              <a:t>– Following further review of the Black Start Study Report posted on the March 2, 2017 ROS meeting page of the ERCOT website, ERCOT elected to remove the report. Market Participants who would like to review the report should contact their ERCOT Account Manager.</a:t>
            </a:r>
          </a:p>
          <a:p>
            <a:pPr lvl="1">
              <a:buFont typeface="Wingdings" panose="05000000000000000000" pitchFamily="2" charset="2"/>
              <a:buChar char="§"/>
            </a:pPr>
            <a:r>
              <a:rPr lang="en-US" sz="1600" dirty="0"/>
              <a:t>03/17/17 – </a:t>
            </a:r>
            <a:r>
              <a:rPr lang="en-US" sz="1600" dirty="0" smtClean="0"/>
              <a:t>ERCOT </a:t>
            </a:r>
            <a:r>
              <a:rPr lang="en-US" sz="1600" dirty="0"/>
              <a:t>experienced an outage of the following </a:t>
            </a:r>
            <a:r>
              <a:rPr lang="en-US" sz="1600" dirty="0" smtClean="0"/>
              <a:t>services between 12:45 AM – 2:37 AM:</a:t>
            </a:r>
            <a:endParaRPr lang="en-US" sz="1600" dirty="0"/>
          </a:p>
          <a:p>
            <a:pPr lvl="2">
              <a:buFont typeface="Courier New" panose="02070309020205020404" pitchFamily="49" charset="0"/>
              <a:buChar char="o"/>
            </a:pPr>
            <a:r>
              <a:rPr lang="en-US" sz="1400" dirty="0" smtClean="0"/>
              <a:t>Report </a:t>
            </a:r>
            <a:r>
              <a:rPr lang="en-US" sz="1400" dirty="0"/>
              <a:t>publishing to the ERCOT Market Information System (MIS)</a:t>
            </a:r>
          </a:p>
          <a:p>
            <a:pPr lvl="2">
              <a:buFont typeface="Courier New" panose="02070309020205020404" pitchFamily="49" charset="0"/>
              <a:buChar char="o"/>
            </a:pPr>
            <a:r>
              <a:rPr lang="en-US" sz="1400" dirty="0" smtClean="0"/>
              <a:t>Downloading </a:t>
            </a:r>
            <a:r>
              <a:rPr lang="en-US" sz="1400" dirty="0"/>
              <a:t>of extracts and reports from the MIS and External Web Services (EWS</a:t>
            </a:r>
            <a:r>
              <a:rPr lang="en-US" sz="1400" dirty="0" smtClean="0"/>
              <a:t>)</a:t>
            </a:r>
            <a:endParaRPr lang="en-US" sz="1400" dirty="0" smtClean="0"/>
          </a:p>
          <a:p>
            <a:pPr lvl="1">
              <a:buFont typeface="Wingdings" panose="05000000000000000000" pitchFamily="2" charset="2"/>
              <a:buChar char="§"/>
            </a:pPr>
            <a:r>
              <a:rPr lang="en-US" sz="1600" dirty="0"/>
              <a:t>03/28/17 - The </a:t>
            </a:r>
            <a:r>
              <a:rPr lang="en-US" sz="1600" dirty="0" smtClean="0"/>
              <a:t>following </a:t>
            </a:r>
            <a:r>
              <a:rPr lang="en-US" sz="1600" dirty="0"/>
              <a:t>reports posted on the Market Information System (MIS) Public were missing the Responsibility data for HE10 for Operating Days from March 4, 2013 (data posted on August 31, 2013) to September 29, 2016 (data posted on March 28, 2017</a:t>
            </a:r>
            <a:r>
              <a:rPr lang="en-US" sz="1600" dirty="0" smtClean="0"/>
              <a:t>):</a:t>
            </a:r>
          </a:p>
          <a:p>
            <a:pPr lvl="2">
              <a:buFont typeface="Courier New" panose="02070309020205020404" pitchFamily="49" charset="0"/>
              <a:buChar char="o"/>
            </a:pPr>
            <a:r>
              <a:rPr lang="en-US" sz="1400" dirty="0" smtClean="0"/>
              <a:t>NP1-302 </a:t>
            </a:r>
            <a:r>
              <a:rPr lang="en-US" sz="1400" dirty="0"/>
              <a:t>AS Obligation and Responsibility (Report Type ID 10039)</a:t>
            </a:r>
          </a:p>
          <a:p>
            <a:pPr lvl="2">
              <a:buFont typeface="Courier New" panose="02070309020205020404" pitchFamily="49" charset="0"/>
              <a:buChar char="o"/>
            </a:pPr>
            <a:r>
              <a:rPr lang="en-US" sz="1400" dirty="0" smtClean="0"/>
              <a:t>NP8-140 </a:t>
            </a:r>
            <a:r>
              <a:rPr lang="en-US" sz="1400" dirty="0"/>
              <a:t>Monthly Summary of Ancillary Service Supply Responsibility Failure (Report Type ID 10044)</a:t>
            </a:r>
          </a:p>
          <a:p>
            <a:pPr lvl="1">
              <a:buFont typeface="Wingdings" panose="05000000000000000000" pitchFamily="2" charset="2"/>
              <a:buChar char="§"/>
            </a:pPr>
            <a:endParaRPr 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Incident Report Highlights</a:t>
            </a:r>
            <a:endParaRPr lang="en-US" sz="2400" b="1" dirty="0">
              <a:solidFill>
                <a:schemeClr val="accent1"/>
              </a:solidFill>
            </a:endParaRPr>
          </a:p>
        </p:txBody>
      </p:sp>
      <p:sp>
        <p:nvSpPr>
          <p:cNvPr id="3" name="Content Placeholder 2"/>
          <p:cNvSpPr>
            <a:spLocks noGrp="1"/>
          </p:cNvSpPr>
          <p:nvPr>
            <p:ph idx="1"/>
          </p:nvPr>
        </p:nvSpPr>
        <p:spPr>
          <a:xfrm>
            <a:off x="266700" y="914400"/>
            <a:ext cx="8686800" cy="5410200"/>
          </a:xfrm>
        </p:spPr>
        <p:txBody>
          <a:bodyPr/>
          <a:lstStyle/>
          <a:p>
            <a:pPr marL="0" lvl="0" indent="0" eaLnBrk="0" fontAlgn="base" hangingPunct="0">
              <a:spcAft>
                <a:spcPct val="0"/>
              </a:spcAft>
              <a:buNone/>
            </a:pPr>
            <a:r>
              <a:rPr lang="en-US" sz="1600" b="1" kern="0" dirty="0" smtClean="0">
                <a:solidFill>
                  <a:srgbClr val="000000"/>
                </a:solidFill>
              </a:rPr>
              <a:t>Incidents </a:t>
            </a:r>
            <a:r>
              <a:rPr lang="en-US" sz="1600" b="1" kern="0" dirty="0">
                <a:solidFill>
                  <a:srgbClr val="000000"/>
                </a:solidFill>
              </a:rPr>
              <a:t>&amp; Maintenance – </a:t>
            </a:r>
            <a:r>
              <a:rPr lang="en-US" sz="1600" b="1" kern="0" dirty="0" smtClean="0">
                <a:solidFill>
                  <a:srgbClr val="000000"/>
                </a:solidFill>
              </a:rPr>
              <a:t>March</a:t>
            </a:r>
            <a:endParaRPr lang="en-US" sz="1600" b="1" kern="0" dirty="0" smtClean="0">
              <a:solidFill>
                <a:srgbClr val="000000"/>
              </a:solidFill>
            </a:endParaRPr>
          </a:p>
          <a:p>
            <a:pPr marL="0" lvl="0" indent="0" eaLnBrk="0" fontAlgn="base" hangingPunct="0">
              <a:spcAft>
                <a:spcPct val="0"/>
              </a:spcAft>
              <a:buNone/>
            </a:pPr>
            <a:endParaRPr lang="en-US" sz="1600" b="1" kern="0" dirty="0">
              <a:solidFill>
                <a:srgbClr val="000000"/>
              </a:solidFill>
            </a:endParaRPr>
          </a:p>
          <a:p>
            <a:pPr lvl="1">
              <a:buFont typeface="Wingdings" panose="05000000000000000000" pitchFamily="2" charset="2"/>
              <a:buChar char="§"/>
            </a:pPr>
            <a:r>
              <a:rPr lang="en-US" sz="1600" dirty="0" smtClean="0"/>
              <a:t>03/30/17 </a:t>
            </a:r>
            <a:r>
              <a:rPr lang="en-US" sz="1600" dirty="0"/>
              <a:t>– </a:t>
            </a:r>
            <a:r>
              <a:rPr lang="en-US" sz="1600" dirty="0" smtClean="0"/>
              <a:t>ERCOT </a:t>
            </a:r>
            <a:r>
              <a:rPr lang="en-US" sz="1600" dirty="0"/>
              <a:t>experienced an outage of the following </a:t>
            </a:r>
            <a:r>
              <a:rPr lang="en-US" sz="1600" dirty="0" smtClean="0"/>
              <a:t>services between 9:05 AM – 9:12 AM:</a:t>
            </a:r>
            <a:endParaRPr lang="en-US" sz="1600" dirty="0"/>
          </a:p>
          <a:p>
            <a:pPr lvl="2">
              <a:buFont typeface="Courier New" panose="02070309020205020404" pitchFamily="49" charset="0"/>
              <a:buChar char="o"/>
            </a:pPr>
            <a:r>
              <a:rPr lang="en-US" sz="1400" dirty="0"/>
              <a:t>Market submissions and requests via External Web Services (EWS), Market Manager, and Outage Scheduler</a:t>
            </a:r>
          </a:p>
          <a:p>
            <a:pPr lvl="2">
              <a:buFont typeface="Courier New" panose="02070309020205020404" pitchFamily="49" charset="0"/>
              <a:buChar char="o"/>
            </a:pPr>
            <a:r>
              <a:rPr lang="en-US" sz="1400" dirty="0" smtClean="0"/>
              <a:t>Downloading </a:t>
            </a:r>
            <a:r>
              <a:rPr lang="en-US" sz="1400" dirty="0"/>
              <a:t>of extracts and reports via External Web Services (EWS)</a:t>
            </a:r>
          </a:p>
          <a:p>
            <a:pPr lvl="1">
              <a:buFont typeface="Wingdings" panose="05000000000000000000" pitchFamily="2" charset="2"/>
              <a:buChar char="§"/>
            </a:pPr>
            <a:r>
              <a:rPr lang="en-US" sz="1600" dirty="0" smtClean="0"/>
              <a:t>04/02/17 </a:t>
            </a:r>
            <a:r>
              <a:rPr lang="en-US" sz="1600" dirty="0"/>
              <a:t>– ERCOT experienced an outage of the following services between </a:t>
            </a:r>
            <a:r>
              <a:rPr lang="en-US" sz="1600" dirty="0" smtClean="0"/>
              <a:t>12:35 </a:t>
            </a:r>
            <a:r>
              <a:rPr lang="en-US" sz="1600" dirty="0"/>
              <a:t>AM – </a:t>
            </a:r>
            <a:r>
              <a:rPr lang="en-US" sz="1600" dirty="0" smtClean="0"/>
              <a:t>5:05 </a:t>
            </a:r>
            <a:r>
              <a:rPr lang="en-US" sz="1600" dirty="0"/>
              <a:t>AM:</a:t>
            </a:r>
          </a:p>
          <a:p>
            <a:pPr lvl="2">
              <a:buFont typeface="Courier New" panose="02070309020205020404" pitchFamily="49" charset="0"/>
              <a:buChar char="o"/>
            </a:pPr>
            <a:r>
              <a:rPr lang="en-US" sz="1400" dirty="0" smtClean="0"/>
              <a:t>Downloading </a:t>
            </a:r>
            <a:r>
              <a:rPr lang="en-US" sz="1400" dirty="0"/>
              <a:t>of extracts and reports from the MIS and External Web Services (EWS)</a:t>
            </a:r>
          </a:p>
          <a:p>
            <a:pPr lvl="1">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50467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 ds:uri="c34af464-7aa1-4edd-9be4-83dffc1cb926"/>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02D59BFD-3285-42FC-81D0-65AF7FBCF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908</TotalTime>
  <Words>296</Words>
  <Application>Microsoft Office PowerPoint</Application>
  <PresentationFormat>On-screen Show (4:3)</PresentationFormat>
  <Paragraphs>32</Paragraphs>
  <Slides>3</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Arial</vt:lpstr>
      <vt:lpstr>Arial Black</vt:lpstr>
      <vt:lpstr>Calibri</vt:lpstr>
      <vt:lpstr>Courier New</vt:lpstr>
      <vt:lpstr>Wingdings</vt:lpstr>
      <vt:lpstr>1_Custom Design</vt:lpstr>
      <vt:lpstr>Office Theme</vt:lpstr>
      <vt:lpstr>Custom Design</vt:lpstr>
      <vt:lpstr>PowerPoint Presentation</vt:lpstr>
      <vt:lpstr>Incident Report Highlights</vt:lpstr>
      <vt:lpstr>Incident Report Highlights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Pagliai, Dave</cp:lastModifiedBy>
  <cp:revision>80</cp:revision>
  <cp:lastPrinted>2016-01-21T20:53:15Z</cp:lastPrinted>
  <dcterms:created xsi:type="dcterms:W3CDTF">2016-01-21T15:20:31Z</dcterms:created>
  <dcterms:modified xsi:type="dcterms:W3CDTF">2017-04-10T23:35:05Z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