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75" r:id="rId9"/>
    <p:sldId id="263" r:id="rId10"/>
    <p:sldId id="264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1" autoAdjust="0"/>
    <p:restoredTop sz="96187" autoAdjust="0"/>
  </p:normalViewPr>
  <p:slideViewPr>
    <p:cSldViewPr showGuides="1">
      <p:cViewPr varScale="1">
        <p:scale>
          <a:sx n="105" d="100"/>
          <a:sy n="105" d="100"/>
        </p:scale>
        <p:origin x="18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4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2017 Q1 Update to COPS</a:t>
            </a:r>
            <a:endParaRPr lang="en-US" sz="1600" b="1" dirty="0"/>
          </a:p>
          <a:p>
            <a:endParaRPr lang="en-US" dirty="0"/>
          </a:p>
          <a:p>
            <a:r>
              <a:rPr lang="en-US" dirty="0" smtClean="0"/>
              <a:t>Magie Annab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04/12/17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4572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2" y="762000"/>
            <a:ext cx="7306056" cy="530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2" y="762000"/>
            <a:ext cx="7306056" cy="530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2" y="815182"/>
            <a:ext cx="7306056" cy="530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</a:t>
            </a:r>
            <a:r>
              <a:rPr lang="en-US" sz="2000" dirty="0" smtClean="0"/>
              <a:t>- </a:t>
            </a:r>
            <a:r>
              <a:rPr lang="en-US" sz="2000" dirty="0"/>
              <a:t>Totals and $/MWh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8200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581" r="4019" b="2538"/>
          <a:stretch/>
        </p:blipFill>
        <p:spPr>
          <a:xfrm>
            <a:off x="276711" y="4860405"/>
            <a:ext cx="8704833" cy="11203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855" y="1086269"/>
            <a:ext cx="8666689" cy="330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617337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 Q1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changes in Q1 2017.</a:t>
            </a:r>
          </a:p>
          <a:p>
            <a:pPr defTabSz="457200"/>
            <a:endParaRPr lang="en-US" sz="1100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 price changes reported on this slide display the price corrections that have been done after the Settlement Statement has posted for the Operating Day.  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8.2(2</a:t>
            </a:r>
            <a:r>
              <a:rPr lang="en-US" sz="2000" dirty="0" smtClean="0"/>
              <a:t>)(</a:t>
            </a:r>
            <a:r>
              <a:rPr lang="en-US" sz="2000" dirty="0"/>
              <a:t>c)(ii) Track number and types of disputes submitted</a:t>
            </a:r>
            <a:br>
              <a:rPr lang="en-US" sz="2000" dirty="0"/>
            </a:br>
            <a:r>
              <a:rPr lang="en-US" sz="2000" dirty="0"/>
              <a:t>8.2(2)(c)(iii)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1093" y="5486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Submitted but not resolved disputes may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Not started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Open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Withdrawn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344767"/>
              </p:ext>
            </p:extLst>
          </p:nvPr>
        </p:nvGraphicFramePr>
        <p:xfrm>
          <a:off x="381000" y="1219200"/>
          <a:ext cx="8226553" cy="4152430"/>
        </p:xfrm>
        <a:graphic>
          <a:graphicData uri="http://schemas.openxmlformats.org/drawingml/2006/table">
            <a:tbl>
              <a:tblPr/>
              <a:tblGrid>
                <a:gridCol w="2571750"/>
                <a:gridCol w="914400"/>
                <a:gridCol w="990600"/>
                <a:gridCol w="1143000"/>
                <a:gridCol w="1295400"/>
                <a:gridCol w="1311403"/>
              </a:tblGrid>
              <a:tr h="2451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1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QUARTER(S)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 100% of disputes resolved on a timely basis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23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Submitted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Resolved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Resolution</a:t>
                      </a:r>
                      <a:r>
                        <a:rPr lang="en-US" sz="1400" b="1" baseline="0" dirty="0" smtClean="0">
                          <a:latin typeface="Calibri" panose="020F0502020204030204" pitchFamily="34" charset="0"/>
                        </a:rPr>
                        <a:t> Type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2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Denied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Granted with Exceptions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Congestion Revenue Rights-RTM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Congestion Revenue Rights-DAM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CRR Auction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Energy-DAM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Energy-RTM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Reliability Unit Commitment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Gene. Res. Base Pt Deviation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Emergency Operations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DA/RT Invoice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Make-Whole-DAM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Must Run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 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18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9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</a:t>
            </a:r>
            <a:r>
              <a:rPr lang="en-US" sz="800" dirty="0" smtClean="0"/>
              <a:t>.</a:t>
            </a:r>
          </a:p>
          <a:p>
            <a:endParaRPr lang="en-US" sz="800" dirty="0"/>
          </a:p>
          <a:p>
            <a:r>
              <a:rPr lang="en-US" sz="800" dirty="0"/>
              <a:t>The percent spike </a:t>
            </a:r>
            <a:r>
              <a:rPr lang="en-US" sz="800" dirty="0" smtClean="0"/>
              <a:t>we continue to see from </a:t>
            </a:r>
            <a:r>
              <a:rPr lang="en-US" sz="800" dirty="0"/>
              <a:t>the Final to the True-up </a:t>
            </a:r>
            <a:r>
              <a:rPr lang="en-US" sz="800" dirty="0" smtClean="0"/>
              <a:t>for this quarter is </a:t>
            </a:r>
            <a:r>
              <a:rPr lang="en-US" sz="800" dirty="0"/>
              <a:t>due to ERCOT receiving the RMR’s actual costs and those being lower than the standby amount.   </a:t>
            </a:r>
          </a:p>
          <a:p>
            <a:endParaRPr lang="en-US" sz="8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122472" y="3969801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90600"/>
            <a:ext cx="8248073" cy="23227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3252" y="4217850"/>
            <a:ext cx="1831392" cy="219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0533" y="1045410"/>
            <a:ext cx="3749040" cy="25057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725" y="3618077"/>
            <a:ext cx="3749040" cy="2505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6484" y="3588059"/>
            <a:ext cx="3749040" cy="2505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484" y="1045410"/>
            <a:ext cx="3749040" cy="250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826" y="988291"/>
            <a:ext cx="3749040" cy="25057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505540"/>
            <a:ext cx="3749040" cy="25057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52" y="3493995"/>
            <a:ext cx="3749040" cy="2505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843" y="965200"/>
            <a:ext cx="3749040" cy="250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2" y="762000"/>
            <a:ext cx="7306056" cy="530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360" y="762000"/>
            <a:ext cx="7309480" cy="53113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5200" y="1735723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The percent spike from 11/18-12/9 is due to a TDSP not providing data prior to the initial.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14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072" y="815182"/>
            <a:ext cx="7306056" cy="530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8430</TotalTime>
  <Words>467</Words>
  <Application>Microsoft Office PowerPoint</Application>
  <PresentationFormat>On-screen Show (4:3)</PresentationFormat>
  <Paragraphs>168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8.2(2)(c)(i) Track number of price changes</vt:lpstr>
      <vt:lpstr>8.2(2)(c)(ii) Track number and types of disputes submitted 8.2(2)(c)(iii) Compliance with timeliness of response to disputes </vt:lpstr>
      <vt:lpstr>8.2(2)(c)(iv) Other Settlement metrics</vt:lpstr>
      <vt:lpstr>8.2(2)(c)(iv) Other Settlement metrics</vt:lpstr>
      <vt:lpstr>8.2(2)(c)(iv) Other Settlement metrics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8.2(2)(g) Net Allocation to Load 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Annab, Magie</cp:lastModifiedBy>
  <cp:revision>113</cp:revision>
  <cp:lastPrinted>2016-01-21T20:53:15Z</cp:lastPrinted>
  <dcterms:created xsi:type="dcterms:W3CDTF">2016-01-21T15:20:31Z</dcterms:created>
  <dcterms:modified xsi:type="dcterms:W3CDTF">2017-04-11T17:37:35Z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