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302" r:id="rId8"/>
    <p:sldId id="306" r:id="rId9"/>
    <p:sldId id="314" r:id="rId10"/>
    <p:sldId id="309" r:id="rId11"/>
    <p:sldId id="312" r:id="rId12"/>
    <p:sldId id="310" r:id="rId13"/>
    <p:sldId id="313" r:id="rId14"/>
    <p:sldId id="305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86" d="100"/>
          <a:sy n="86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5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65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95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91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92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3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959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GBY5 RMR Cost Update</a:t>
            </a:r>
          </a:p>
          <a:p>
            <a:r>
              <a:rPr lang="en-US" sz="2800" b="1" dirty="0" smtClean="0"/>
              <a:t> </a:t>
            </a:r>
            <a:endParaRPr lang="en-US" sz="2800" dirty="0"/>
          </a:p>
          <a:p>
            <a:r>
              <a:rPr lang="en-US" dirty="0" smtClean="0"/>
              <a:t>WMS</a:t>
            </a:r>
            <a:endParaRPr lang="en-US" dirty="0" smtClean="0"/>
          </a:p>
          <a:p>
            <a:r>
              <a:rPr lang="en-US" dirty="0" smtClean="0"/>
              <a:t>April 5,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Original and Updated Budgets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371600"/>
            <a:ext cx="6553200" cy="3844194"/>
          </a:xfrm>
          <a:prstGeom prst="rect">
            <a:avLst/>
          </a:prstGeom>
        </p:spPr>
      </p:pic>
      <p:sp>
        <p:nvSpPr>
          <p:cNvPr id="10" name="Rectangular Callout 9"/>
          <p:cNvSpPr/>
          <p:nvPr/>
        </p:nvSpPr>
        <p:spPr>
          <a:xfrm>
            <a:off x="7313629" y="3276600"/>
            <a:ext cx="1295400" cy="533400"/>
          </a:xfrm>
          <a:prstGeom prst="wedgeRectCallout">
            <a:avLst>
              <a:gd name="adj1" fmla="val -107675"/>
              <a:gd name="adj2" fmla="val 6381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Cancellation Savings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of budgets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and Avoided Costs from Cancellation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5029201"/>
            <a:ext cx="6732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February 2017 and cancellation budgets amounts include settled actuals but do not include Incentive Factor.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5562600" cy="333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in the Cancellation Period Only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143000"/>
            <a:ext cx="6324600" cy="379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</a:t>
            </a:r>
            <a:r>
              <a:rPr lang="en-US" sz="2000" dirty="0" smtClean="0"/>
              <a:t>Costs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882" y="1371600"/>
            <a:ext cx="5718235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599" y="5029201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4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Costs </a:t>
            </a:r>
            <a:r>
              <a:rPr lang="en-US" sz="2000" dirty="0" smtClean="0"/>
              <a:t>Totals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058944"/>
            <a:ext cx="571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Budgets and actuals, June 2016 – January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661" y="1745529"/>
            <a:ext cx="5612878" cy="33669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99" y="5029201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62135"/>
            <a:ext cx="6858000" cy="4265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0200" y="2667000"/>
            <a:ext cx="141256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Paid back to Load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56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72653"/>
            <a:ext cx="6629400" cy="43232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86400" y="3059668"/>
            <a:ext cx="1524000" cy="73866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Based on:</a:t>
            </a:r>
          </a:p>
          <a:p>
            <a:endParaRPr lang="en-US" sz="700" dirty="0"/>
          </a:p>
          <a:p>
            <a:r>
              <a:rPr lang="en-US" sz="700" dirty="0" smtClean="0"/>
              <a:t>1. Actuals for Jun-16 to Jan-17 </a:t>
            </a:r>
          </a:p>
          <a:p>
            <a:r>
              <a:rPr lang="en-US" sz="700" dirty="0" smtClean="0"/>
              <a:t>2. Updated Budget for Feb-17 to May-17.</a:t>
            </a:r>
          </a:p>
          <a:p>
            <a:endParaRPr lang="en-US" sz="7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553200" y="2343146"/>
            <a:ext cx="609600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Paid back</a:t>
            </a:r>
          </a:p>
          <a:p>
            <a:r>
              <a:rPr lang="en-US" sz="700" dirty="0" smtClean="0"/>
              <a:t>to Load</a:t>
            </a:r>
            <a:endParaRPr lang="en-US" sz="700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Estimates for full term of RMR Agreement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RMR Cost Update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91200" y="3228945"/>
            <a:ext cx="2237874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543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26863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9722</TotalTime>
  <Words>156</Words>
  <Application>Microsoft Office PowerPoint</Application>
  <PresentationFormat>On-screen Show (4:3)</PresentationFormat>
  <Paragraphs>44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Original and Updated Budgets</vt:lpstr>
      <vt:lpstr>Budget Totals and Avoided Costs from Cancellation</vt:lpstr>
      <vt:lpstr>Budget Totals in the Cancellation Period Only</vt:lpstr>
      <vt:lpstr>Budgeted and Actual Costs </vt:lpstr>
      <vt:lpstr>Budgeted and Actual Costs Totals</vt:lpstr>
      <vt:lpstr>Standby Collected v Actual Costs</vt:lpstr>
      <vt:lpstr>Standby Collected v Actual Costs</vt:lpstr>
      <vt:lpstr>RMR Cost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422</cp:revision>
  <cp:lastPrinted>2016-07-18T19:58:10Z</cp:lastPrinted>
  <dcterms:created xsi:type="dcterms:W3CDTF">2016-01-21T15:20:31Z</dcterms:created>
  <dcterms:modified xsi:type="dcterms:W3CDTF">2017-03-30T15:27:04Z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