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0"/>
  </p:notesMasterIdLst>
  <p:handoutMasterIdLst>
    <p:handoutMasterId r:id="rId31"/>
  </p:handoutMasterIdLst>
  <p:sldIdLst>
    <p:sldId id="260" r:id="rId6"/>
    <p:sldId id="297" r:id="rId7"/>
    <p:sldId id="307" r:id="rId8"/>
    <p:sldId id="266" r:id="rId9"/>
    <p:sldId id="299" r:id="rId10"/>
    <p:sldId id="304" r:id="rId11"/>
    <p:sldId id="337" r:id="rId12"/>
    <p:sldId id="342" r:id="rId13"/>
    <p:sldId id="340" r:id="rId14"/>
    <p:sldId id="343" r:id="rId15"/>
    <p:sldId id="333" r:id="rId16"/>
    <p:sldId id="339" r:id="rId17"/>
    <p:sldId id="316" r:id="rId18"/>
    <p:sldId id="332" r:id="rId19"/>
    <p:sldId id="312" r:id="rId20"/>
    <p:sldId id="321" r:id="rId21"/>
    <p:sldId id="334" r:id="rId22"/>
    <p:sldId id="322" r:id="rId23"/>
    <p:sldId id="335" r:id="rId24"/>
    <p:sldId id="327" r:id="rId25"/>
    <p:sldId id="336" r:id="rId26"/>
    <p:sldId id="341" r:id="rId27"/>
    <p:sldId id="338" r:id="rId28"/>
    <p:sldId id="296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3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0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55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7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</a:t>
            </a:r>
            <a:r>
              <a:rPr lang="en-US" sz="2000" dirty="0" smtClean="0"/>
              <a:t>Charges</a:t>
            </a:r>
          </a:p>
          <a:p>
            <a:pPr algn="ctr"/>
            <a:r>
              <a:rPr lang="en-US" sz="2000" dirty="0" smtClean="0"/>
              <a:t> and </a:t>
            </a:r>
          </a:p>
          <a:p>
            <a:pPr algn="ctr"/>
            <a:r>
              <a:rPr lang="en-US" sz="2000" dirty="0" smtClean="0"/>
              <a:t>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WMS – April 5, 2017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Max CP/</a:t>
            </a:r>
            <a:r>
              <a:rPr lang="en-US" altLang="en-US" sz="2400" dirty="0" err="1" smtClean="0"/>
              <a:t>NearCP</a:t>
            </a:r>
            <a:r>
              <a:rPr lang="en-US" altLang="en-US" sz="2400" dirty="0" smtClean="0"/>
              <a:t> Reductions - Hour </a:t>
            </a:r>
            <a:r>
              <a:rPr lang="en-US" altLang="en-US" sz="2400" dirty="0"/>
              <a:t>Ending </a:t>
            </a:r>
            <a:r>
              <a:rPr lang="en-US" altLang="en-US" sz="2400" dirty="0" smtClean="0"/>
              <a:t>17:00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114800" y="1524000"/>
            <a:ext cx="4343400" cy="3124200"/>
            <a:chOff x="4791075" y="1447800"/>
            <a:chExt cx="4048125" cy="2995613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1075" y="1624013"/>
              <a:ext cx="4048125" cy="2819400"/>
            </a:xfrm>
            <a:prstGeom prst="rect">
              <a:avLst/>
            </a:prstGeom>
            <a:ln w="12700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9" name="TextBox 8"/>
            <p:cNvSpPr txBox="1"/>
            <p:nvPr/>
          </p:nvSpPr>
          <p:spPr>
            <a:xfrm>
              <a:off x="6858000" y="3481698"/>
              <a:ext cx="1066800" cy="3385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Slope = 2</a:t>
              </a:r>
              <a:endParaRPr lang="en-US" sz="1600" dirty="0"/>
            </a:p>
          </p:txBody>
        </p: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V="1">
              <a:off x="7391400" y="2743200"/>
              <a:ext cx="228600" cy="73849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1075" y="1624013"/>
              <a:ext cx="4048125" cy="2819400"/>
            </a:xfrm>
            <a:prstGeom prst="rect">
              <a:avLst/>
            </a:prstGeom>
            <a:ln w="12700"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5" name="TextBox 4"/>
            <p:cNvSpPr txBox="1">
              <a:spLocks noChangeArrowheads="1"/>
            </p:cNvSpPr>
            <p:nvPr/>
          </p:nvSpPr>
          <p:spPr bwMode="auto">
            <a:xfrm>
              <a:off x="5384800" y="1447800"/>
              <a:ext cx="2997200" cy="49371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1C93C8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/>
                <a:t>Postage Stamp Transmission Rates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/>
                <a:t>2002-2017</a:t>
              </a:r>
            </a:p>
          </p:txBody>
        </p:sp>
        <p:sp>
          <p:nvSpPr>
            <p:cNvPr id="17" name="TextBox 2"/>
            <p:cNvSpPr txBox="1">
              <a:spLocks noChangeArrowheads="1"/>
            </p:cNvSpPr>
            <p:nvPr/>
          </p:nvSpPr>
          <p:spPr bwMode="auto">
            <a:xfrm>
              <a:off x="6248400" y="2105025"/>
              <a:ext cx="1600200" cy="307975"/>
            </a:xfrm>
            <a:prstGeom prst="rect">
              <a:avLst/>
            </a:prstGeom>
            <a:solidFill>
              <a:srgbClr val="0D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>
                  <a:solidFill>
                    <a:schemeClr val="bg1"/>
                  </a:solidFill>
                </a:rPr>
                <a:t>Currently $52.91</a:t>
              </a:r>
            </a:p>
          </p:txBody>
        </p:sp>
        <p:sp>
          <p:nvSpPr>
            <p:cNvPr id="18" name="Oval 3"/>
            <p:cNvSpPr>
              <a:spLocks noChangeArrowheads="1"/>
            </p:cNvSpPr>
            <p:nvPr/>
          </p:nvSpPr>
          <p:spPr bwMode="auto">
            <a:xfrm>
              <a:off x="8494713" y="2184400"/>
              <a:ext cx="279400" cy="231775"/>
            </a:xfrm>
            <a:prstGeom prst="ellipse">
              <a:avLst/>
            </a:prstGeom>
            <a:noFill/>
            <a:ln w="1905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19" name="Right Arrow 4"/>
            <p:cNvSpPr>
              <a:spLocks noChangeArrowheads="1"/>
            </p:cNvSpPr>
            <p:nvPr/>
          </p:nvSpPr>
          <p:spPr bwMode="auto">
            <a:xfrm>
              <a:off x="7802563" y="2184400"/>
              <a:ext cx="604837" cy="152400"/>
            </a:xfrm>
            <a:prstGeom prst="rightArrow">
              <a:avLst>
                <a:gd name="adj1" fmla="val 50000"/>
                <a:gd name="adj2" fmla="val 49958"/>
              </a:avLst>
            </a:prstGeom>
            <a:solidFill>
              <a:srgbClr val="0DD7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74616" y="1515079"/>
            <a:ext cx="3587784" cy="3590321"/>
          </a:xfrm>
          <a:effectLst>
            <a:softEdge rad="63500"/>
          </a:effectLst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1800" dirty="0" smtClean="0"/>
              <a:t>Postage Stamp rate for Transmission Cost of Service has more than tripled since 2002</a:t>
            </a:r>
          </a:p>
          <a:p>
            <a:pPr>
              <a:defRPr/>
            </a:pPr>
            <a:r>
              <a:rPr lang="en-US" altLang="en-US" sz="1800" dirty="0" smtClean="0"/>
              <a:t>&gt;$7B in Competitive Renewable Energy Zone (CREZ) transmission investment </a:t>
            </a:r>
          </a:p>
          <a:p>
            <a:pPr lvl="1">
              <a:defRPr/>
            </a:pPr>
            <a:r>
              <a:rPr lang="en-US" altLang="en-US" sz="1800" dirty="0" smtClean="0"/>
              <a:t>$4.9B of CREZ activated in 2013 alone</a:t>
            </a:r>
          </a:p>
          <a:p>
            <a:pPr>
              <a:defRPr/>
            </a:pPr>
            <a:r>
              <a:rPr lang="en-US" altLang="en-US" sz="1800" dirty="0" smtClean="0"/>
              <a:t>&gt;$2B in projects activated in 2016</a:t>
            </a:r>
            <a:endParaRPr lang="en-US" altLang="en-US" dirty="0" smtClean="0"/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4534707" y="2659105"/>
            <a:ext cx="1371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Source:  PUCT Dockets</a:t>
            </a:r>
          </a:p>
        </p:txBody>
      </p:sp>
      <p:sp>
        <p:nvSpPr>
          <p:cNvPr id="22" name="TextBox 5"/>
          <p:cNvSpPr txBox="1">
            <a:spLocks noChangeArrowheads="1"/>
          </p:cNvSpPr>
          <p:nvPr/>
        </p:nvSpPr>
        <p:spPr bwMode="auto">
          <a:xfrm>
            <a:off x="4262437" y="4809521"/>
            <a:ext cx="404812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The postage stamp rate (per 4CP kW) is charged to DSPs, who in turn reimburse TSPs for their transmission investments</a:t>
            </a:r>
          </a:p>
        </p:txBody>
      </p:sp>
    </p:spTree>
    <p:extLst>
      <p:ext uri="{BB962C8B-B14F-4D97-AF65-F5344CB8AC3E}">
        <p14:creationId xmlns:p14="http://schemas.microsoft.com/office/powerpoint/2010/main" val="17731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REP DR Total Participation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1056144"/>
            <a:ext cx="7239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800" b="0" dirty="0" smtClean="0"/>
              <a:t>ESIID counts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2014:	763,000</a:t>
            </a:r>
          </a:p>
          <a:p>
            <a:pPr lvl="1">
              <a:spcBef>
                <a:spcPct val="0"/>
              </a:spcBef>
            </a:pPr>
            <a:r>
              <a:rPr lang="en-US" altLang="en-US" sz="1800" b="0" dirty="0" smtClean="0"/>
              <a:t>2015:	848,000   (+85,000)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2016:	907,000   (+59,000)</a:t>
            </a:r>
          </a:p>
          <a:p>
            <a:pPr lvl="1">
              <a:spcBef>
                <a:spcPct val="0"/>
              </a:spcBef>
            </a:pPr>
            <a:endParaRPr lang="en-US" altLang="en-US" sz="18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800" b="0" dirty="0" smtClean="0"/>
              <a:t>REP counts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2014:	33 (combining Sub-LSEs 23)</a:t>
            </a:r>
          </a:p>
          <a:p>
            <a:pPr lvl="1">
              <a:spcBef>
                <a:spcPct val="0"/>
              </a:spcBef>
            </a:pPr>
            <a:r>
              <a:rPr lang="en-US" altLang="en-US" sz="1800" b="0" dirty="0" smtClean="0"/>
              <a:t>2015:	32</a:t>
            </a:r>
            <a:r>
              <a:rPr lang="en-US" altLang="en-US" sz="1800" dirty="0"/>
              <a:t> (combining </a:t>
            </a:r>
            <a:r>
              <a:rPr lang="en-US" altLang="en-US" sz="1800" dirty="0" smtClean="0"/>
              <a:t>Sub-LSEs 25)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2016:	35</a:t>
            </a:r>
            <a:r>
              <a:rPr lang="en-US" altLang="en-US" sz="1800" dirty="0"/>
              <a:t> (combining </a:t>
            </a:r>
            <a:r>
              <a:rPr lang="en-US" altLang="en-US" sz="1800" dirty="0" smtClean="0"/>
              <a:t>Sub-LSEs 27)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376692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083950"/>
            <a:ext cx="7315200" cy="408825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2425700" y="335280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Jul 30,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199.9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38200"/>
            <a:ext cx="7239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16 Reps reported </a:t>
            </a:r>
            <a:r>
              <a:rPr lang="en-US" altLang="en-US" sz="1600" b="0" dirty="0"/>
              <a:t>9,534 Business </a:t>
            </a:r>
            <a:r>
              <a:rPr lang="en-US" altLang="en-US" sz="1600" b="0" dirty="0" smtClean="0"/>
              <a:t>ESIIDs on annual survey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14 </a:t>
            </a:r>
            <a:r>
              <a:rPr lang="en-US" altLang="en-US" sz="1600" b="0" dirty="0"/>
              <a:t>Reps </a:t>
            </a:r>
            <a:r>
              <a:rPr lang="en-US" altLang="en-US" sz="1600" b="0" dirty="0" smtClean="0"/>
              <a:t>with 8,643 Business ESIIDs on high-price day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6 Weekday high-price events were analyzed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0 – 200 MW</a:t>
            </a:r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8679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774" y="1972508"/>
            <a:ext cx="3953026" cy="305669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210353" y="269741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80.0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65532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19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14,371 </a:t>
            </a:r>
            <a:r>
              <a:rPr lang="en-US" altLang="en-US" sz="1600" b="0" dirty="0"/>
              <a:t>Business </a:t>
            </a:r>
            <a:r>
              <a:rPr lang="en-US" altLang="en-US" sz="1600" b="0" dirty="0" smtClean="0"/>
              <a:t>ESIIDs </a:t>
            </a:r>
            <a:r>
              <a:rPr lang="en-US" altLang="en-US" sz="1600" b="0" dirty="0"/>
              <a:t>reported on survey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18 </a:t>
            </a:r>
            <a:r>
              <a:rPr lang="en-US" altLang="en-US" sz="1600" b="0" dirty="0"/>
              <a:t>Reps with 13,117 Business ESIIDs on high-price day</a:t>
            </a: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Weekday high-price events were analyzed</a:t>
            </a:r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574" y="3124201"/>
            <a:ext cx="3953026" cy="2968820"/>
          </a:xfrm>
          <a:prstGeom prst="rect">
            <a:avLst/>
          </a:prstGeom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25153" y="417362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Nov 29,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157.1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3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Other Load Control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7772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9 BUS and 14,898 RES ESIIDs on annual survey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Both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14 </a:t>
            </a:r>
            <a:r>
              <a:rPr lang="en-US" altLang="en-US" sz="1600" b="0" dirty="0"/>
              <a:t>deployments </a:t>
            </a:r>
            <a:r>
              <a:rPr lang="en-US" altLang="en-US" sz="1600" b="0" dirty="0" smtClean="0"/>
              <a:t>affecting 11,516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8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ESIIDs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Both REPs deployed 5 times on the same days, July 30, August 5, 11, 12 and 13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Reductions 2.3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7.3 </a:t>
            </a:r>
            <a:r>
              <a:rPr lang="en-US" altLang="en-US" sz="1600" b="0" dirty="0"/>
              <a:t>MW</a:t>
            </a:r>
          </a:p>
          <a:p>
            <a:pPr>
              <a:spcBef>
                <a:spcPct val="0"/>
              </a:spcBef>
            </a:pP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603" y="2057400"/>
            <a:ext cx="7320998" cy="4119880"/>
          </a:xfrm>
          <a:prstGeom prst="rect">
            <a:avLst/>
          </a:prstGeom>
        </p:spPr>
      </p:pic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2514600" y="2819400"/>
            <a:ext cx="1295400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11,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7.3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75960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057400"/>
            <a:ext cx="7315200" cy="411480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Other Load Control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7162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4 </a:t>
            </a:r>
            <a:r>
              <a:rPr lang="en-US" altLang="en-US" sz="1600" b="0" dirty="0"/>
              <a:t>BUS and </a:t>
            </a:r>
            <a:r>
              <a:rPr lang="en-US" altLang="en-US" sz="1600" b="0" dirty="0" smtClean="0"/>
              <a:t>8,720 </a:t>
            </a:r>
            <a:r>
              <a:rPr lang="en-US" altLang="en-US" sz="1600" b="0" dirty="0"/>
              <a:t>RES ESIIDs on annual survey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 Rep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10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1,780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Reductions 0.5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4.0 MW</a:t>
            </a:r>
            <a:endParaRPr lang="en-US" altLang="en-US" sz="1600" b="0" dirty="0"/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2971800" y="26670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4.0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1884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Other Voluntary DR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81000" y="921603"/>
            <a:ext cx="8153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1 Rep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23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33,872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50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Program description does not align with the other categories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ranged from 0 – 15.4 MW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16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998821"/>
            <a:ext cx="7315200" cy="4173379"/>
          </a:xfrm>
          <a:prstGeom prst="rect">
            <a:avLst/>
          </a:prstGeom>
        </p:spPr>
      </p:pic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2133600" y="26670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4,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15.4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672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468" y="2045026"/>
            <a:ext cx="4420365" cy="2882981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Peak Rebate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914400" y="228600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10,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23.6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9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32,289 </a:t>
            </a:r>
            <a:r>
              <a:rPr lang="en-US" altLang="en-US" sz="1600" b="0" dirty="0"/>
              <a:t>BUS and </a:t>
            </a:r>
            <a:r>
              <a:rPr lang="en-US" altLang="en-US" sz="1600" b="0" dirty="0" smtClean="0"/>
              <a:t>465,527 </a:t>
            </a:r>
            <a:r>
              <a:rPr lang="en-US" altLang="en-US" sz="1600" b="0" dirty="0"/>
              <a:t>RES ESIIDs on annual survey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7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19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2015 </a:t>
            </a:r>
            <a:r>
              <a:rPr lang="en-US" altLang="en-US" sz="1600" b="0" dirty="0"/>
              <a:t>affecting 1,759 Bus </a:t>
            </a:r>
            <a:r>
              <a:rPr lang="en-US" altLang="en-US" sz="1600" b="0" dirty="0" smtClean="0"/>
              <a:t>and 43,602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ESIIDs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5 REPs deployed on Aug 10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Composite graph shows total response if all REPs had deployed on the same day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045026"/>
            <a:ext cx="4186696" cy="2882981"/>
          </a:xfrm>
          <a:prstGeom prst="rect">
            <a:avLst/>
          </a:prstGeom>
        </p:spPr>
      </p:pic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5334765" y="2289544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30.4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04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057400"/>
            <a:ext cx="6597215" cy="4114800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Peak Rebate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9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35,369 </a:t>
            </a:r>
            <a:r>
              <a:rPr lang="en-US" altLang="en-US" sz="1600" b="0" dirty="0"/>
              <a:t>BUS and </a:t>
            </a:r>
            <a:r>
              <a:rPr lang="en-US" altLang="en-US" sz="1600" b="0" dirty="0" smtClean="0"/>
              <a:t>478,243 </a:t>
            </a:r>
            <a:r>
              <a:rPr lang="en-US" altLang="en-US" sz="1600" b="0" dirty="0"/>
              <a:t>RES ESIIDs on annual survey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3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22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2016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75,568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2,938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</a:t>
            </a: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No days with deployments by all 3 REPs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Composite </a:t>
            </a:r>
            <a:r>
              <a:rPr lang="en-US" altLang="en-US" sz="1600" b="0" dirty="0"/>
              <a:t>graph shows total response if all REPs had deployed on the same day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2819400" y="24384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28.2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23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2015 Real Time Pricing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9 </a:t>
            </a:r>
            <a:r>
              <a:rPr lang="en-US" altLang="en-US" sz="1600" b="0" dirty="0"/>
              <a:t>Reps reported 4,612 BUS and 998 RES ESIIDs on annual survey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/>
              <a:t>9 Reps with 4,009 Business and 851 Res ESIIDs on high-price day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/>
              <a:t>6 Weekday high-price events were analyzed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/>
              <a:t>Reductions </a:t>
            </a:r>
            <a:r>
              <a:rPr lang="en-US" altLang="en-US" sz="1600" b="0" dirty="0" smtClean="0"/>
              <a:t>1.2 </a:t>
            </a:r>
            <a:r>
              <a:rPr lang="en-US" altLang="en-US" sz="1600" b="0" dirty="0"/>
              <a:t>– </a:t>
            </a:r>
            <a:r>
              <a:rPr lang="en-US" altLang="en-US" sz="1600" b="0" dirty="0" smtClean="0"/>
              <a:t>11.1 MW</a:t>
            </a:r>
            <a:endParaRPr lang="en-US" altLang="en-US" sz="1600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15680"/>
            <a:ext cx="7239000" cy="3956520"/>
          </a:xfrm>
          <a:prstGeom prst="rect">
            <a:avLst/>
          </a:prstGeom>
        </p:spPr>
      </p:pic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1828800" y="3200400"/>
            <a:ext cx="1130499" cy="5539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Aug 12, 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11.1 MW Reduce</a:t>
            </a:r>
            <a:endParaRPr lang="en-US" alt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5381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400" dirty="0"/>
              <a:t>4CP </a:t>
            </a:r>
            <a:r>
              <a:rPr lang="en-US" altLang="en-US" sz="2400" dirty="0" smtClean="0"/>
              <a:t>Analysis</a:t>
            </a:r>
          </a:p>
          <a:p>
            <a:pPr lvl="2">
              <a:defRPr/>
            </a:pPr>
            <a:r>
              <a:rPr lang="en-US" altLang="en-US" sz="1800" dirty="0" smtClean="0"/>
              <a:t>Competitive and NOIE Areas</a:t>
            </a:r>
          </a:p>
          <a:p>
            <a:pPr lvl="2">
              <a:defRPr/>
            </a:pPr>
            <a:r>
              <a:rPr lang="en-US" altLang="en-US" sz="1800" dirty="0" smtClean="0"/>
              <a:t>2015 update and 2016 results</a:t>
            </a:r>
          </a:p>
          <a:p>
            <a:pPr lvl="1">
              <a:defRPr/>
            </a:pPr>
            <a:r>
              <a:rPr lang="en-US" altLang="en-US" sz="2400" dirty="0" smtClean="0"/>
              <a:t>Price Response and Retail DR (Based on annual REP survey since 2013)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r>
              <a:rPr lang="en-US" altLang="en-US" sz="1800" dirty="0" smtClean="0"/>
              <a:t>Peak Rebate (PR)</a:t>
            </a:r>
          </a:p>
          <a:p>
            <a:pPr lvl="2">
              <a:defRPr/>
            </a:pPr>
            <a:r>
              <a:rPr lang="en-US" altLang="en-US" sz="1800" dirty="0" smtClean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Time-of-Use Pricing (TOU)</a:t>
            </a:r>
          </a:p>
          <a:p>
            <a:pPr lvl="1">
              <a:defRPr/>
            </a:pPr>
            <a:r>
              <a:rPr lang="en-US" altLang="en-US" sz="2400" dirty="0" smtClean="0"/>
              <a:t>Still to come – updated analysis of the interaction of 4CP and price response</a:t>
            </a: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2057400"/>
            <a:ext cx="3962400" cy="34721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7400"/>
            <a:ext cx="3962400" cy="3472131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2016 Real Time Pricing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5334000" y="2250916"/>
            <a:ext cx="1227982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Nov 29,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0.4 MW Reduce</a:t>
            </a:r>
            <a:endParaRPr lang="en-US" altLang="en-US" sz="100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12 </a:t>
            </a:r>
            <a:r>
              <a:rPr lang="en-US" altLang="en-US" sz="1600" b="0" dirty="0"/>
              <a:t>Reps reported 8,479 BUS and 1,326 RES ESIIDs on annual survey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11 </a:t>
            </a:r>
            <a:r>
              <a:rPr lang="en-US" altLang="en-US" sz="1600" b="0" dirty="0"/>
              <a:t>Reps </a:t>
            </a:r>
            <a:r>
              <a:rPr lang="en-US" altLang="en-US" sz="1600" b="0" dirty="0" smtClean="0"/>
              <a:t>1,321 </a:t>
            </a:r>
            <a:r>
              <a:rPr lang="en-US" altLang="en-US" sz="1600" b="0" dirty="0"/>
              <a:t>Res and </a:t>
            </a:r>
            <a:r>
              <a:rPr lang="en-US" altLang="en-US" sz="1600" b="0" dirty="0" smtClean="0"/>
              <a:t>8,255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 on </a:t>
            </a:r>
            <a:r>
              <a:rPr lang="en-US" altLang="en-US" sz="1600" b="0" dirty="0"/>
              <a:t>high-price day</a:t>
            </a:r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Weekday high-price events were </a:t>
            </a:r>
            <a:r>
              <a:rPr lang="en-US" altLang="en-US" sz="1600" b="0" dirty="0" smtClean="0"/>
              <a:t>analyzed</a:t>
            </a: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1066800" y="2250916"/>
            <a:ext cx="1143000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Aug 2, 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b="0" dirty="0" smtClean="0"/>
              <a:t>0.6 MW Reduce</a:t>
            </a:r>
            <a:endParaRPr lang="en-US" altLang="en-US" sz="1000" b="0" dirty="0"/>
          </a:p>
        </p:txBody>
      </p:sp>
    </p:spTree>
    <p:extLst>
      <p:ext uri="{BB962C8B-B14F-4D97-AF65-F5344CB8AC3E}">
        <p14:creationId xmlns:p14="http://schemas.microsoft.com/office/powerpoint/2010/main" val="204254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Time-of-Use Pricing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1032808"/>
            <a:ext cx="8534400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b="0" dirty="0" smtClean="0"/>
              <a:t>16 </a:t>
            </a:r>
            <a:r>
              <a:rPr lang="en-US" altLang="en-US" b="0" dirty="0"/>
              <a:t>Reps </a:t>
            </a:r>
            <a:r>
              <a:rPr lang="en-US" altLang="en-US" b="0" dirty="0" smtClean="0"/>
              <a:t>reported</a:t>
            </a:r>
          </a:p>
          <a:p>
            <a:pPr lvl="1">
              <a:spcBef>
                <a:spcPct val="0"/>
              </a:spcBef>
            </a:pPr>
            <a:r>
              <a:rPr lang="en-US" altLang="en-US" sz="1800" b="0" dirty="0" smtClean="0"/>
              <a:t>6,756 </a:t>
            </a:r>
            <a:r>
              <a:rPr lang="en-US" altLang="en-US" sz="1800" b="0" dirty="0"/>
              <a:t>BUS and </a:t>
            </a:r>
            <a:r>
              <a:rPr lang="en-US" altLang="en-US" sz="1800" b="0" dirty="0" smtClean="0"/>
              <a:t>321,504 </a:t>
            </a:r>
            <a:r>
              <a:rPr lang="en-US" altLang="en-US" sz="1800" b="0" dirty="0"/>
              <a:t>RES ESIIDs on </a:t>
            </a:r>
            <a:r>
              <a:rPr lang="en-US" altLang="en-US" sz="1800" b="0" dirty="0" smtClean="0"/>
              <a:t>2015 survey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/>
              <a:t>4,914 </a:t>
            </a:r>
            <a:r>
              <a:rPr lang="en-US" altLang="en-US" sz="1800" dirty="0"/>
              <a:t>BUS and </a:t>
            </a:r>
            <a:r>
              <a:rPr lang="en-US" altLang="en-US" sz="1800" dirty="0" smtClean="0"/>
              <a:t>331,138 </a:t>
            </a:r>
            <a:r>
              <a:rPr lang="en-US" altLang="en-US" sz="1800" dirty="0"/>
              <a:t>RES ESIIDs on </a:t>
            </a:r>
            <a:r>
              <a:rPr lang="en-US" altLang="en-US" sz="1800" dirty="0" smtClean="0"/>
              <a:t>2016 survey</a:t>
            </a:r>
          </a:p>
          <a:p>
            <a:pPr lvl="1">
              <a:spcBef>
                <a:spcPct val="0"/>
              </a:spcBef>
            </a:pPr>
            <a:endParaRPr lang="en-US" altLang="en-US" sz="1600" dirty="0"/>
          </a:p>
          <a:p>
            <a:pPr>
              <a:spcBef>
                <a:spcPct val="0"/>
              </a:spcBef>
            </a:pPr>
            <a:r>
              <a:rPr lang="en-US" altLang="en-US" b="0" dirty="0" smtClean="0"/>
              <a:t>Analysis not started</a:t>
            </a:r>
          </a:p>
          <a:p>
            <a:pPr>
              <a:spcBef>
                <a:spcPct val="0"/>
              </a:spcBef>
            </a:pPr>
            <a:endParaRPr lang="en-US" altLang="en-US" b="0" dirty="0" smtClean="0"/>
          </a:p>
          <a:p>
            <a:pPr>
              <a:spcBef>
                <a:spcPct val="0"/>
              </a:spcBef>
            </a:pPr>
            <a:r>
              <a:rPr lang="en-US" altLang="en-US" b="0" dirty="0" smtClean="0"/>
              <a:t>Analysis goal will be to determine response levels on high-price and peak days</a:t>
            </a:r>
          </a:p>
        </p:txBody>
      </p:sp>
    </p:spTree>
    <p:extLst>
      <p:ext uri="{BB962C8B-B14F-4D97-AF65-F5344CB8AC3E}">
        <p14:creationId xmlns:p14="http://schemas.microsoft.com/office/powerpoint/2010/main" val="37086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Summary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546959"/>
              </p:ext>
            </p:extLst>
          </p:nvPr>
        </p:nvGraphicFramePr>
        <p:xfrm>
          <a:off x="457200" y="914400"/>
          <a:ext cx="8229601" cy="4571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507"/>
                <a:gridCol w="1210234"/>
                <a:gridCol w="968188"/>
                <a:gridCol w="1290918"/>
                <a:gridCol w="1290918"/>
                <a:gridCol w="1290918"/>
                <a:gridCol w="1290918"/>
              </a:tblGrid>
              <a:tr h="16479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</a:t>
                      </a:r>
                    </a:p>
                    <a:p>
                      <a:pPr algn="ctr"/>
                      <a:r>
                        <a:rPr lang="en-US" dirty="0" smtClean="0"/>
                        <a:t>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 MW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ESIIDs Deployed 2015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Deployed 2016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Not Deployed 2015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ESIIDs Not Deployed 2016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4CP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1,321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1,409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1,800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1,700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9,500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9,700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OLC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OTH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435,000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RTP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  <a:tr h="417717">
                <a:tc>
                  <a:txBody>
                    <a:bodyPr/>
                    <a:lstStyle/>
                    <a:p>
                      <a:r>
                        <a:rPr lang="en-US" dirty="0" smtClean="0"/>
                        <a:t>TOU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322,000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331,000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14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Still to Come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2667000"/>
          </a:xfrm>
        </p:spPr>
        <p:txBody>
          <a:bodyPr/>
          <a:lstStyle/>
          <a:p>
            <a:r>
              <a:rPr lang="en-US" sz="2000" dirty="0" smtClean="0"/>
              <a:t>Interaction of high prices and 4CP response</a:t>
            </a:r>
          </a:p>
          <a:p>
            <a:pPr lvl="1"/>
            <a:r>
              <a:rPr lang="en-US" sz="2000" dirty="0" smtClean="0"/>
              <a:t>ESIIDs on Block &amp; Index or Real Time Pricing that are also subject to 4CP charges</a:t>
            </a:r>
          </a:p>
          <a:p>
            <a:pPr lvl="1"/>
            <a:r>
              <a:rPr lang="en-US" sz="2000" dirty="0" smtClean="0"/>
              <a:t>NOIEs with significant response on high-price non-4CP days</a:t>
            </a:r>
          </a:p>
          <a:p>
            <a:pPr lvl="1"/>
            <a:r>
              <a:rPr lang="en-US" sz="2000" dirty="0" smtClean="0"/>
              <a:t>NOIEs with significant response on high-price days and 4CP days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TOU analysis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4CP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01000" cy="5181600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cs typeface="Times New Roman" pitchFamily="18" charset="0"/>
              </a:rPr>
              <a:t>‘BUSIDRRQ’ customers </a:t>
            </a:r>
            <a:r>
              <a:rPr lang="en-US" altLang="en-US" sz="2000" dirty="0"/>
              <a:t>≥ </a:t>
            </a: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700 </a:t>
            </a:r>
            <a:r>
              <a:rPr lang="en-US" altLang="en-US" sz="2000" b="0" dirty="0">
                <a:solidFill>
                  <a:srgbClr val="000000"/>
                </a:solidFill>
                <a:cs typeface="Times New Roman" pitchFamily="18" charset="0"/>
              </a:rPr>
              <a:t>kW or </a:t>
            </a: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served </a:t>
            </a:r>
            <a:r>
              <a:rPr lang="en-US" altLang="en-US" sz="2000" b="0" dirty="0">
                <a:solidFill>
                  <a:srgbClr val="000000"/>
                </a:solidFill>
                <a:cs typeface="Times New Roman" pitchFamily="18" charset="0"/>
              </a:rPr>
              <a:t>at transmission (69 kV) </a:t>
            </a: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voltage</a:t>
            </a:r>
            <a:r>
              <a:rPr lang="en-US" altLang="en-US" sz="2000" b="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are subject to 4CP charges.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Simple average of the metered load during ERCOT system monthly peak 15-minute intervals in four summer months -- June, July, August &amp; September.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Multiplied by the applicable prevailing TDSP Tariff, as approved by PUC.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Is the basis for the monthly 4CP-based rates for the following calendar year.</a:t>
            </a:r>
          </a:p>
          <a:p>
            <a:pPr eaLnBrk="1" hangingPunct="1"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Analysis for this report addressed 4CP in both the competitive and NOIE areas of ERCOT. </a:t>
            </a:r>
          </a:p>
          <a:p>
            <a:pPr>
              <a:defRPr/>
            </a:pPr>
            <a:r>
              <a:rPr lang="en-US" altLang="en-US" sz="1800" dirty="0">
                <a:solidFill>
                  <a:srgbClr val="000000"/>
                </a:solidFill>
                <a:cs typeface="Times New Roman" pitchFamily="18" charset="0"/>
              </a:rPr>
              <a:t>The analysis used </a:t>
            </a:r>
            <a:r>
              <a:rPr lang="en-US" altLang="en-US" sz="1800" dirty="0" smtClean="0">
                <a:solidFill>
                  <a:srgbClr val="000000"/>
                </a:solidFill>
                <a:cs typeface="Times New Roman" pitchFamily="18" charset="0"/>
              </a:rPr>
              <a:t>settlement system interval data</a:t>
            </a:r>
          </a:p>
          <a:p>
            <a:pPr lvl="1">
              <a:defRPr/>
            </a:pPr>
            <a:r>
              <a:rPr lang="en-US" altLang="en-US" sz="1800" dirty="0" smtClean="0">
                <a:solidFill>
                  <a:srgbClr val="000000"/>
                </a:solidFill>
                <a:cs typeface="Times New Roman" pitchFamily="18" charset="0"/>
              </a:rPr>
              <a:t>For ESIIDs </a:t>
            </a:r>
            <a:r>
              <a:rPr lang="en-US" altLang="en-US" sz="1800" dirty="0">
                <a:solidFill>
                  <a:srgbClr val="000000"/>
                </a:solidFill>
                <a:cs typeface="Times New Roman" pitchFamily="18" charset="0"/>
              </a:rPr>
              <a:t>in competitive ERCOT areas with ‘BUSIDRRQ’ profile types</a:t>
            </a:r>
            <a:r>
              <a:rPr lang="en-US" altLang="en-US" sz="1800" dirty="0" smtClean="0"/>
              <a:t>.</a:t>
            </a:r>
          </a:p>
          <a:p>
            <a:pPr lvl="1">
              <a:defRPr/>
            </a:pPr>
            <a:r>
              <a:rPr lang="en-US" altLang="en-US" sz="1800" dirty="0" smtClean="0"/>
              <a:t>Calculated interval data of the native load in NOIE areas … NOIE area boundary metered imports plus generation located inside the </a:t>
            </a:r>
            <a:r>
              <a:rPr lang="en-US" altLang="en-US" sz="1800" dirty="0"/>
              <a:t>NOIE area </a:t>
            </a:r>
            <a:endParaRPr lang="en-US" altLang="en-US" sz="1800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293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Analysis </a:t>
            </a:r>
            <a:r>
              <a:rPr lang="en-US" altLang="en-US" dirty="0" smtClean="0"/>
              <a:t>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001000" cy="4648200"/>
          </a:xfrm>
        </p:spPr>
        <p:txBody>
          <a:bodyPr/>
          <a:lstStyle/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Identify 4CP and Near-CP days.</a:t>
            </a:r>
          </a:p>
          <a:p>
            <a:pPr lvl="1">
              <a:buFont typeface="+mj-lt"/>
              <a:buAutoNum type="arabicPeriod"/>
              <a:defRPr/>
            </a:pPr>
            <a:r>
              <a:rPr lang="en-US" altLang="en-US" sz="1600" dirty="0" smtClean="0">
                <a:solidFill>
                  <a:srgbClr val="000000"/>
                </a:solidFill>
                <a:cs typeface="Times New Roman" pitchFamily="18" charset="0"/>
              </a:rPr>
              <a:t>4CP days reported by ERCOT.</a:t>
            </a:r>
          </a:p>
          <a:p>
            <a:pPr lvl="1">
              <a:buFont typeface="+mj-lt"/>
              <a:buAutoNum type="arabicPeriod"/>
              <a:defRPr/>
            </a:pPr>
            <a:r>
              <a:rPr lang="en-US" altLang="en-US" sz="1600" b="0" dirty="0" smtClean="0">
                <a:solidFill>
                  <a:srgbClr val="000000"/>
                </a:solidFill>
                <a:cs typeface="Times New Roman" pitchFamily="18" charset="0"/>
              </a:rPr>
              <a:t>Near-CP days identified by significant reductions in the total load of competitive transmission ESIIDs.</a:t>
            </a: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Identify High-Price days (to exclude from baseline determination).</a:t>
            </a:r>
            <a:endParaRPr lang="en-US" altLang="en-US" sz="2000" b="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Font typeface="+mj-lt"/>
              <a:buAutoNum type="arabicPeriod"/>
              <a:defRPr/>
            </a:pPr>
            <a:r>
              <a:rPr lang="en-US" altLang="en-US" sz="2000" dirty="0" smtClean="0">
                <a:solidFill>
                  <a:srgbClr val="000000"/>
                </a:solidFill>
                <a:cs typeface="Times New Roman" pitchFamily="18" charset="0"/>
              </a:rPr>
              <a:t>Identify specific NOIEs and ESIIDs that respond based on frequency and magnitude of response</a:t>
            </a:r>
            <a:endParaRPr lang="en-US" altLang="en-US" sz="2000" b="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00050" eaLnBrk="1" hangingPunct="1">
              <a:buFont typeface="+mj-lt"/>
              <a:buAutoNum type="arabicPeriod"/>
              <a:defRPr/>
            </a:pPr>
            <a:r>
              <a:rPr lang="en-US" altLang="en-US" sz="2000" b="0" dirty="0" smtClean="0">
                <a:solidFill>
                  <a:srgbClr val="000000"/>
                </a:solidFill>
                <a:cs typeface="Times New Roman" pitchFamily="18" charset="0"/>
              </a:rPr>
              <a:t>Calculate baselines and load reductions for each 4CP/Near-CP day.</a:t>
            </a:r>
          </a:p>
        </p:txBody>
      </p:sp>
    </p:spTree>
    <p:extLst>
      <p:ext uri="{BB962C8B-B14F-4D97-AF65-F5344CB8AC3E}">
        <p14:creationId xmlns:p14="http://schemas.microsoft.com/office/powerpoint/2010/main" val="103189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735" y="3581399"/>
            <a:ext cx="3854647" cy="24987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7736" y="914400"/>
            <a:ext cx="3854647" cy="249872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581399"/>
            <a:ext cx="3869063" cy="2498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914400"/>
            <a:ext cx="3869063" cy="24987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436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8475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626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452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84751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577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9941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9" y="3681000"/>
            <a:ext cx="3869063" cy="24911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416" y="3681000"/>
            <a:ext cx="3863983" cy="24911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9" y="930959"/>
            <a:ext cx="3869063" cy="2453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336" y="930959"/>
            <a:ext cx="3869063" cy="24580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990600" y="1371600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440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990600" y="4151537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783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61771" y="1371599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481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61771" y="4151537"/>
            <a:ext cx="1194558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552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6792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+ NOIE Response 2009 - 2016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83058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0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Max CP/</a:t>
            </a:r>
            <a:r>
              <a:rPr lang="en-US" altLang="en-US" sz="2400" dirty="0" err="1" smtClean="0"/>
              <a:t>NearCP</a:t>
            </a:r>
            <a:r>
              <a:rPr lang="en-US" altLang="en-US" sz="2400" dirty="0" smtClean="0"/>
              <a:t> Reductions - Hour </a:t>
            </a:r>
            <a:r>
              <a:rPr lang="en-US" altLang="en-US" sz="2400" dirty="0"/>
              <a:t>Ending </a:t>
            </a:r>
            <a:r>
              <a:rPr lang="en-US" altLang="en-US" sz="2400" dirty="0" smtClean="0"/>
              <a:t>17:00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49378"/>
            <a:ext cx="7315200" cy="526672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Box 5"/>
          <p:cNvSpPr txBox="1"/>
          <p:nvPr/>
        </p:nvSpPr>
        <p:spPr>
          <a:xfrm>
            <a:off x="1752600" y="2590800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21</a:t>
            </a:r>
            <a:endParaRPr lang="en-US" sz="16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2362200" y="2929354"/>
            <a:ext cx="76200" cy="65204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58000" y="3481698"/>
            <a:ext cx="10668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2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7391400" y="2743200"/>
            <a:ext cx="228600" cy="738498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9400" y="4232812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88</a:t>
            </a:r>
            <a:endParaRPr lang="en-US" sz="1600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flipH="1" flipV="1">
            <a:off x="2743200" y="3657600"/>
            <a:ext cx="685800" cy="575212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8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37" y="791602"/>
            <a:ext cx="4746303" cy="301839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Growth of ESIIDs and NOIEs with 4CP 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4774" y="3352800"/>
            <a:ext cx="4738226" cy="30308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09800" y="2209800"/>
            <a:ext cx="1219200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Slope = 10</a:t>
            </a:r>
            <a:endParaRPr lang="en-US" sz="16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286000" y="1676400"/>
            <a:ext cx="559981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0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8782</TotalTime>
  <Words>1093</Words>
  <Application>Microsoft Office PowerPoint</Application>
  <PresentationFormat>On-screen Show (4:3)</PresentationFormat>
  <Paragraphs>230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Britannic Bold</vt:lpstr>
      <vt:lpstr>Calibri</vt:lpstr>
      <vt:lpstr>Tahoma</vt:lpstr>
      <vt:lpstr>Times New Roman</vt:lpstr>
      <vt:lpstr>1_Custom Design</vt:lpstr>
      <vt:lpstr>Office Theme</vt:lpstr>
      <vt:lpstr>PowerPoint Presentation</vt:lpstr>
      <vt:lpstr>Overview</vt:lpstr>
      <vt:lpstr>How 4CP Works</vt:lpstr>
      <vt:lpstr>Analysis Methodology</vt:lpstr>
      <vt:lpstr>Competitive 4 CP Days - 2016</vt:lpstr>
      <vt:lpstr>NOIE 4 CP Days - 2016</vt:lpstr>
      <vt:lpstr>Competitive + NOIE Response 2009 - 2016</vt:lpstr>
      <vt:lpstr>Max CP/NearCP Reductions - Hour Ending 17:00</vt:lpstr>
      <vt:lpstr>Growth of ESIIDs and NOIEs with 4CP Response</vt:lpstr>
      <vt:lpstr>Max CP/NearCP Reductions - Hour Ending 17:00</vt:lpstr>
      <vt:lpstr>REP DR Total Participation</vt:lpstr>
      <vt:lpstr>2015 Block &amp; Index Analysis</vt:lpstr>
      <vt:lpstr>2016 Block &amp; Index Analysis</vt:lpstr>
      <vt:lpstr>2015 Other Load Control Analysis</vt:lpstr>
      <vt:lpstr>2016 Other Load Control Analysis</vt:lpstr>
      <vt:lpstr>2016 Other Voluntary DR Analysis</vt:lpstr>
      <vt:lpstr>2015 Peak Rebate Analysis</vt:lpstr>
      <vt:lpstr>2016 Peak Rebate Analysis</vt:lpstr>
      <vt:lpstr>2015 Real Time Pricing Analysis</vt:lpstr>
      <vt:lpstr>2016 Real Time Pricing Analysis</vt:lpstr>
      <vt:lpstr>Time-of-Use Pricing Analysis</vt:lpstr>
      <vt:lpstr>Summary</vt:lpstr>
      <vt:lpstr>Still to Come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208</cp:revision>
  <cp:lastPrinted>2017-03-24T11:28:55Z</cp:lastPrinted>
  <dcterms:created xsi:type="dcterms:W3CDTF">2016-01-21T15:20:31Z</dcterms:created>
  <dcterms:modified xsi:type="dcterms:W3CDTF">2017-04-06T19:40:06Z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