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131"/>
  </p:notesMasterIdLst>
  <p:handoutMasterIdLst>
    <p:handoutMasterId r:id="rId132"/>
  </p:handoutMasterIdLst>
  <p:sldIdLst>
    <p:sldId id="269" r:id="rId6"/>
    <p:sldId id="323" r:id="rId7"/>
    <p:sldId id="539" r:id="rId8"/>
    <p:sldId id="540" r:id="rId9"/>
    <p:sldId id="541" r:id="rId10"/>
    <p:sldId id="379" r:id="rId11"/>
    <p:sldId id="549" r:id="rId12"/>
    <p:sldId id="550" r:id="rId13"/>
    <p:sldId id="551" r:id="rId14"/>
    <p:sldId id="552" r:id="rId15"/>
    <p:sldId id="553" r:id="rId16"/>
    <p:sldId id="554" r:id="rId17"/>
    <p:sldId id="542" r:id="rId18"/>
    <p:sldId id="555" r:id="rId19"/>
    <p:sldId id="556" r:id="rId20"/>
    <p:sldId id="557" r:id="rId21"/>
    <p:sldId id="558" r:id="rId22"/>
    <p:sldId id="559" r:id="rId23"/>
    <p:sldId id="560" r:id="rId24"/>
    <p:sldId id="561" r:id="rId25"/>
    <p:sldId id="562" r:id="rId26"/>
    <p:sldId id="563" r:id="rId27"/>
    <p:sldId id="564" r:id="rId28"/>
    <p:sldId id="565" r:id="rId29"/>
    <p:sldId id="566" r:id="rId30"/>
    <p:sldId id="567" r:id="rId31"/>
    <p:sldId id="568" r:id="rId32"/>
    <p:sldId id="570" r:id="rId33"/>
    <p:sldId id="571" r:id="rId34"/>
    <p:sldId id="573" r:id="rId35"/>
    <p:sldId id="575" r:id="rId36"/>
    <p:sldId id="576" r:id="rId37"/>
    <p:sldId id="574" r:id="rId38"/>
    <p:sldId id="577" r:id="rId39"/>
    <p:sldId id="543" r:id="rId40"/>
    <p:sldId id="578" r:id="rId41"/>
    <p:sldId id="572" r:id="rId42"/>
    <p:sldId id="569" r:id="rId43"/>
    <p:sldId id="584" r:id="rId44"/>
    <p:sldId id="585" r:id="rId45"/>
    <p:sldId id="586" r:id="rId46"/>
    <p:sldId id="587" r:id="rId47"/>
    <p:sldId id="588" r:id="rId48"/>
    <p:sldId id="589" r:id="rId49"/>
    <p:sldId id="590" r:id="rId50"/>
    <p:sldId id="591" r:id="rId51"/>
    <p:sldId id="592" r:id="rId52"/>
    <p:sldId id="593" r:id="rId53"/>
    <p:sldId id="594" r:id="rId54"/>
    <p:sldId id="595" r:id="rId55"/>
    <p:sldId id="581" r:id="rId56"/>
    <p:sldId id="580" r:id="rId57"/>
    <p:sldId id="583" r:id="rId58"/>
    <p:sldId id="582" r:id="rId59"/>
    <p:sldId id="579" r:id="rId60"/>
    <p:sldId id="544" r:id="rId61"/>
    <p:sldId id="598" r:id="rId62"/>
    <p:sldId id="599" r:id="rId63"/>
    <p:sldId id="600" r:id="rId64"/>
    <p:sldId id="601" r:id="rId65"/>
    <p:sldId id="602" r:id="rId66"/>
    <p:sldId id="596" r:id="rId67"/>
    <p:sldId id="545" r:id="rId68"/>
    <p:sldId id="597" r:id="rId69"/>
    <p:sldId id="622" r:id="rId70"/>
    <p:sldId id="623" r:id="rId71"/>
    <p:sldId id="624" r:id="rId72"/>
    <p:sldId id="625" r:id="rId73"/>
    <p:sldId id="626" r:id="rId74"/>
    <p:sldId id="627" r:id="rId75"/>
    <p:sldId id="657" r:id="rId76"/>
    <p:sldId id="658" r:id="rId77"/>
    <p:sldId id="659" r:id="rId78"/>
    <p:sldId id="318" r:id="rId79"/>
    <p:sldId id="546" r:id="rId80"/>
    <p:sldId id="631" r:id="rId81"/>
    <p:sldId id="630" r:id="rId82"/>
    <p:sldId id="633" r:id="rId83"/>
    <p:sldId id="635" r:id="rId84"/>
    <p:sldId id="636" r:id="rId85"/>
    <p:sldId id="637" r:id="rId86"/>
    <p:sldId id="638" r:id="rId87"/>
    <p:sldId id="639" r:id="rId88"/>
    <p:sldId id="640" r:id="rId89"/>
    <p:sldId id="641" r:id="rId90"/>
    <p:sldId id="642" r:id="rId91"/>
    <p:sldId id="643" r:id="rId92"/>
    <p:sldId id="644" r:id="rId93"/>
    <p:sldId id="547" r:id="rId94"/>
    <p:sldId id="634" r:id="rId95"/>
    <p:sldId id="645" r:id="rId96"/>
    <p:sldId id="646" r:id="rId97"/>
    <p:sldId id="647" r:id="rId98"/>
    <p:sldId id="648" r:id="rId99"/>
    <p:sldId id="649" r:id="rId100"/>
    <p:sldId id="650" r:id="rId101"/>
    <p:sldId id="651" r:id="rId102"/>
    <p:sldId id="656" r:id="rId103"/>
    <p:sldId id="652" r:id="rId104"/>
    <p:sldId id="653" r:id="rId105"/>
    <p:sldId id="654" r:id="rId106"/>
    <p:sldId id="655" r:id="rId107"/>
    <p:sldId id="632" r:id="rId108"/>
    <p:sldId id="548" r:id="rId109"/>
    <p:sldId id="604" r:id="rId110"/>
    <p:sldId id="605" r:id="rId111"/>
    <p:sldId id="606" r:id="rId112"/>
    <p:sldId id="609" r:id="rId113"/>
    <p:sldId id="607" r:id="rId114"/>
    <p:sldId id="610" r:id="rId115"/>
    <p:sldId id="611" r:id="rId116"/>
    <p:sldId id="608" r:id="rId117"/>
    <p:sldId id="612" r:id="rId118"/>
    <p:sldId id="613" r:id="rId119"/>
    <p:sldId id="614" r:id="rId120"/>
    <p:sldId id="615" r:id="rId121"/>
    <p:sldId id="616" r:id="rId122"/>
    <p:sldId id="617" r:id="rId123"/>
    <p:sldId id="618" r:id="rId124"/>
    <p:sldId id="619" r:id="rId125"/>
    <p:sldId id="620" r:id="rId126"/>
    <p:sldId id="621" r:id="rId127"/>
    <p:sldId id="538" r:id="rId128"/>
    <p:sldId id="537" r:id="rId129"/>
    <p:sldId id="660" r:id="rId130"/>
  </p:sldIdLst>
  <p:sldSz cx="9144000" cy="6858000" type="screen4x3"/>
  <p:notesSz cx="7010400" cy="9296400"/>
  <p:custDataLst>
    <p:tags r:id="rId1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912"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2" autoAdjust="0"/>
    <p:restoredTop sz="94660"/>
  </p:normalViewPr>
  <p:slideViewPr>
    <p:cSldViewPr snapToGrid="0" showGuides="1">
      <p:cViewPr varScale="1">
        <p:scale>
          <a:sx n="122" d="100"/>
          <a:sy n="122" d="100"/>
        </p:scale>
        <p:origin x="1194" y="96"/>
      </p:cViewPr>
      <p:guideLst>
        <p:guide orient="horz" pos="504"/>
        <p:guide orient="horz" pos="3912"/>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ags" Target="tags/tag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xrnr\Desktop\ERCOT\RMTTF\IGL%20Training%20graph%20workshee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xrnr\Desktop\ERCOT\RMTTF\IGL%20Training%20graph%20workshee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Issue Counts -  Valid Inadvertent</a:t>
            </a:r>
            <a:r>
              <a:rPr lang="en-US" sz="1800" b="1" baseline="0" dirty="0"/>
              <a:t> Issues by Month of Enrollment</a:t>
            </a:r>
            <a:endParaRPr 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'IAS Volumes'!$A$2:$A$25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'IAS Volumes'!$B$2:$B$25</c:f>
              <c:numCache>
                <c:formatCode>#,##0</c:formatCode>
                <c:ptCount val="24"/>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1779</c:v>
                </c:pt>
                <c:pt idx="15">
                  <c:v>1773</c:v>
                </c:pt>
                <c:pt idx="16">
                  <c:v>1823</c:v>
                </c:pt>
                <c:pt idx="17">
                  <c:v>2199</c:v>
                </c:pt>
                <c:pt idx="18">
                  <c:v>2148</c:v>
                </c:pt>
                <c:pt idx="19">
                  <c:v>2183</c:v>
                </c:pt>
                <c:pt idx="20">
                  <c:v>1832</c:v>
                </c:pt>
                <c:pt idx="21">
                  <c:v>1798</c:v>
                </c:pt>
                <c:pt idx="22">
                  <c:v>1869</c:v>
                </c:pt>
                <c:pt idx="23">
                  <c:v>1792</c:v>
                </c:pt>
              </c:numCache>
            </c:numRef>
          </c:val>
          <c:extLst xmlns:c16r2="http://schemas.microsoft.com/office/drawing/2015/06/chart">
            <c:ext xmlns:c16="http://schemas.microsoft.com/office/drawing/2014/chart" uri="{C3380CC4-5D6E-409C-BE32-E72D297353CC}">
              <c16:uniqueId val="{00000000-B1F8-45E0-B551-89E9265DE1BA}"/>
            </c:ext>
          </c:extLst>
        </c:ser>
        <c:ser>
          <c:idx val="1"/>
          <c:order val="1"/>
          <c:tx>
            <c:strRef>
              <c:f>'IAS Volumes'!$C$1</c:f>
              <c:strCache>
                <c:ptCount val="1"/>
                <c:pt idx="0">
                  <c:v>IAL</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'IAS Volumes'!$A$2:$A$25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'IAS Volumes'!$C$2:$C$25</c:f>
              <c:numCache>
                <c:formatCode>#,##0</c:formatCode>
                <c:ptCount val="24"/>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1610</c:v>
                </c:pt>
                <c:pt idx="15">
                  <c:v>1452</c:v>
                </c:pt>
                <c:pt idx="16">
                  <c:v>1434</c:v>
                </c:pt>
                <c:pt idx="17">
                  <c:v>1578</c:v>
                </c:pt>
                <c:pt idx="18">
                  <c:v>1320</c:v>
                </c:pt>
                <c:pt idx="19">
                  <c:v>1383</c:v>
                </c:pt>
                <c:pt idx="20">
                  <c:v>1221</c:v>
                </c:pt>
                <c:pt idx="21">
                  <c:v>1135</c:v>
                </c:pt>
                <c:pt idx="22">
                  <c:v>1074</c:v>
                </c:pt>
                <c:pt idx="23">
                  <c:v>1142</c:v>
                </c:pt>
              </c:numCache>
            </c:numRef>
          </c:val>
          <c:extLst xmlns:c16r2="http://schemas.microsoft.com/office/drawing/2015/06/chart">
            <c:ext xmlns:c16="http://schemas.microsoft.com/office/drawing/2014/chart" uri="{C3380CC4-5D6E-409C-BE32-E72D297353CC}">
              <c16:uniqueId val="{00000001-B1F8-45E0-B551-89E9265DE1BA}"/>
            </c:ext>
          </c:extLst>
        </c:ser>
        <c:ser>
          <c:idx val="2"/>
          <c:order val="2"/>
          <c:tx>
            <c:strRef>
              <c:f>'IAS Volumes'!$D$1</c:f>
              <c:strCache>
                <c:ptCount val="1"/>
                <c:pt idx="0">
                  <c:v>Rescission</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'IAS Volumes'!$A$2:$A$25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'IAS Volumes'!$D$2:$D$25</c:f>
              <c:numCache>
                <c:formatCode>General</c:formatCode>
                <c:ptCount val="24"/>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818</c:v>
                </c:pt>
                <c:pt idx="20">
                  <c:v>731</c:v>
                </c:pt>
                <c:pt idx="21">
                  <c:v>726</c:v>
                </c:pt>
                <c:pt idx="22">
                  <c:v>723</c:v>
                </c:pt>
                <c:pt idx="23">
                  <c:v>745</c:v>
                </c:pt>
              </c:numCache>
            </c:numRef>
          </c:val>
          <c:extLst xmlns:c16r2="http://schemas.microsoft.com/office/drawing/2015/06/chart">
            <c:ext xmlns:c16="http://schemas.microsoft.com/office/drawing/2014/chart" uri="{C3380CC4-5D6E-409C-BE32-E72D297353CC}">
              <c16:uniqueId val="{00000002-B1F8-45E0-B551-89E9265DE1BA}"/>
            </c:ext>
          </c:extLst>
        </c:ser>
        <c:dLbls>
          <c:dLblPos val="inEnd"/>
          <c:showLegendKey val="0"/>
          <c:showVal val="1"/>
          <c:showCatName val="0"/>
          <c:showSerName val="0"/>
          <c:showPercent val="0"/>
          <c:showBubbleSize val="0"/>
        </c:dLbls>
        <c:gapWidth val="100"/>
        <c:overlap val="100"/>
        <c:axId val="239631440"/>
        <c:axId val="240282480"/>
      </c:barChart>
      <c:catAx>
        <c:axId val="239631440"/>
        <c:scaling>
          <c:orientation val="minMax"/>
        </c:scaling>
        <c:delete val="0"/>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282480"/>
        <c:crosses val="autoZero"/>
        <c:auto val="1"/>
        <c:lblAlgn val="ctr"/>
        <c:lblOffset val="100"/>
        <c:noMultiLvlLbl val="0"/>
      </c:catAx>
      <c:valAx>
        <c:axId val="24028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63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IAG</a:t>
            </a:r>
            <a:r>
              <a:rPr lang="en-US" sz="1800" b="1" baseline="0" dirty="0"/>
              <a:t> / IAL / Rescission Issues - % of Enrollments</a:t>
            </a:r>
            <a:endParaRPr lang="en-US" sz="1800" b="1" dirty="0"/>
          </a:p>
        </c:rich>
      </c:tx>
      <c:layout>
        <c:manualLayout>
          <c:xMode val="edge"/>
          <c:yMode val="edge"/>
          <c:x val="0.18382695060844667"/>
          <c:y val="4.25531914893617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 of enrollments'!$B$1</c:f>
              <c:strCache>
                <c:ptCount val="1"/>
                <c:pt idx="0">
                  <c:v>2015</c:v>
                </c:pt>
              </c:strCache>
            </c:strRef>
          </c:tx>
          <c:spPr>
            <a:ln w="28575" cap="rnd">
              <a:solidFill>
                <a:schemeClr val="accent1"/>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enrollments'!$B$2:$B$13</c:f>
              <c:numCache>
                <c:formatCode>0.00%</c:formatCode>
                <c:ptCount val="12"/>
                <c:pt idx="0">
                  <c:v>1.55E-2</c:v>
                </c:pt>
                <c:pt idx="1">
                  <c:v>1.4800000000000001E-2</c:v>
                </c:pt>
                <c:pt idx="2">
                  <c:v>1.6400000000000001E-2</c:v>
                </c:pt>
                <c:pt idx="3">
                  <c:v>1.6799999999999999E-2</c:v>
                </c:pt>
                <c:pt idx="4">
                  <c:v>2.0799999999999999E-2</c:v>
                </c:pt>
                <c:pt idx="5">
                  <c:v>1.34E-2</c:v>
                </c:pt>
                <c:pt idx="6">
                  <c:v>1.3299999999999999E-2</c:v>
                </c:pt>
                <c:pt idx="7">
                  <c:v>1.2699999999999999E-2</c:v>
                </c:pt>
                <c:pt idx="8">
                  <c:v>1.3299999999999999E-2</c:v>
                </c:pt>
                <c:pt idx="9">
                  <c:v>1.4E-2</c:v>
                </c:pt>
                <c:pt idx="10">
                  <c:v>1.5800000000000002E-2</c:v>
                </c:pt>
                <c:pt idx="11">
                  <c:v>1.5800000000000002E-2</c:v>
                </c:pt>
              </c:numCache>
            </c:numRef>
          </c:val>
          <c:smooth val="0"/>
          <c:extLst xmlns:c16r2="http://schemas.microsoft.com/office/drawing/2015/06/chart">
            <c:ext xmlns:c16="http://schemas.microsoft.com/office/drawing/2014/chart" uri="{C3380CC4-5D6E-409C-BE32-E72D297353CC}">
              <c16:uniqueId val="{00000000-4EA4-4E12-BDBC-75AF0BDE8814}"/>
            </c:ext>
          </c:extLst>
        </c:ser>
        <c:ser>
          <c:idx val="1"/>
          <c:order val="1"/>
          <c:tx>
            <c:strRef>
              <c:f>'% of enrollments'!$C$1</c:f>
              <c:strCache>
                <c:ptCount val="1"/>
                <c:pt idx="0">
                  <c:v>2016</c:v>
                </c:pt>
              </c:strCache>
            </c:strRef>
          </c:tx>
          <c:spPr>
            <a:ln w="28575" cap="rnd">
              <a:solidFill>
                <a:schemeClr val="accent2"/>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enrollments'!$C$2:$C$13</c:f>
              <c:numCache>
                <c:formatCode>0.00%</c:formatCode>
                <c:ptCount val="12"/>
                <c:pt idx="0">
                  <c:v>1.54E-2</c:v>
                </c:pt>
                <c:pt idx="1">
                  <c:v>1.43E-2</c:v>
                </c:pt>
                <c:pt idx="2">
                  <c:v>1.44E-2</c:v>
                </c:pt>
                <c:pt idx="3">
                  <c:v>1.5100000000000001E-2</c:v>
                </c:pt>
                <c:pt idx="4">
                  <c:v>1.44E-2</c:v>
                </c:pt>
                <c:pt idx="5">
                  <c:v>1.44E-2</c:v>
                </c:pt>
                <c:pt idx="6">
                  <c:v>1.35E-2</c:v>
                </c:pt>
                <c:pt idx="7">
                  <c:v>1.23E-2</c:v>
                </c:pt>
                <c:pt idx="8">
                  <c:v>1.26E-2</c:v>
                </c:pt>
                <c:pt idx="9">
                  <c:v>1.2800000000000001E-2</c:v>
                </c:pt>
                <c:pt idx="10">
                  <c:v>1.4200000000000001E-2</c:v>
                </c:pt>
                <c:pt idx="11">
                  <c:v>1.4E-2</c:v>
                </c:pt>
              </c:numCache>
            </c:numRef>
          </c:val>
          <c:smooth val="0"/>
          <c:extLst xmlns:c16r2="http://schemas.microsoft.com/office/drawing/2015/06/chart">
            <c:ext xmlns:c16="http://schemas.microsoft.com/office/drawing/2014/chart" uri="{C3380CC4-5D6E-409C-BE32-E72D297353CC}">
              <c16:uniqueId val="{00000001-4EA4-4E12-BDBC-75AF0BDE8814}"/>
            </c:ext>
          </c:extLst>
        </c:ser>
        <c:dLbls>
          <c:showLegendKey val="0"/>
          <c:showVal val="0"/>
          <c:showCatName val="0"/>
          <c:showSerName val="0"/>
          <c:showPercent val="0"/>
          <c:showBubbleSize val="0"/>
        </c:dLbls>
        <c:smooth val="0"/>
        <c:axId val="174488152"/>
        <c:axId val="174487760"/>
      </c:lineChart>
      <c:catAx>
        <c:axId val="174488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87760"/>
        <c:crosses val="autoZero"/>
        <c:auto val="1"/>
        <c:lblAlgn val="ctr"/>
        <c:lblOffset val="100"/>
        <c:noMultiLvlLbl val="0"/>
      </c:catAx>
      <c:valAx>
        <c:axId val="174487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Average Days to Resolution - Valid IAG/IAL/RESC</a:t>
            </a:r>
            <a:r>
              <a:rPr lang="en-US" sz="1800" b="1" baseline="0" dirty="0"/>
              <a:t> Issues by Close Date</a:t>
            </a:r>
            <a:endParaRPr lang="en-US" sz="1800" b="1" dirty="0"/>
          </a:p>
        </c:rich>
      </c:tx>
      <c:layout>
        <c:manualLayout>
          <c:xMode val="edge"/>
          <c:yMode val="edge"/>
          <c:x val="0.10388893257101778"/>
          <c:y val="4.1666700059439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Days'!$B$1</c:f>
              <c:strCache>
                <c:ptCount val="1"/>
                <c:pt idx="0">
                  <c:v>IAG</c:v>
                </c:pt>
              </c:strCache>
            </c:strRef>
          </c:tx>
          <c:spPr>
            <a:ln w="28575" cap="rnd">
              <a:solidFill>
                <a:schemeClr val="accent1"/>
              </a:solidFill>
              <a:round/>
            </a:ln>
            <a:effectLst/>
          </c:spPr>
          <c:marker>
            <c:symbol val="none"/>
          </c:marker>
          <c:cat>
            <c:strRef>
              <c:f>'Resolution Days'!$A$2:$A$25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'Resolution Days'!$B$2:$B$25</c:f>
              <c:numCache>
                <c:formatCode>General</c:formatCode>
                <c:ptCount val="24"/>
                <c:pt idx="0">
                  <c:v>11</c:v>
                </c:pt>
                <c:pt idx="1">
                  <c:v>11</c:v>
                </c:pt>
                <c:pt idx="2">
                  <c:v>12</c:v>
                </c:pt>
                <c:pt idx="3">
                  <c:v>12</c:v>
                </c:pt>
                <c:pt idx="4">
                  <c:v>12</c:v>
                </c:pt>
                <c:pt idx="5">
                  <c:v>12</c:v>
                </c:pt>
                <c:pt idx="6">
                  <c:v>11</c:v>
                </c:pt>
                <c:pt idx="7">
                  <c:v>11</c:v>
                </c:pt>
                <c:pt idx="8">
                  <c:v>11</c:v>
                </c:pt>
                <c:pt idx="9">
                  <c:v>10</c:v>
                </c:pt>
                <c:pt idx="10">
                  <c:v>11</c:v>
                </c:pt>
                <c:pt idx="11">
                  <c:v>11</c:v>
                </c:pt>
                <c:pt idx="12">
                  <c:v>9</c:v>
                </c:pt>
                <c:pt idx="13">
                  <c:v>9</c:v>
                </c:pt>
                <c:pt idx="14">
                  <c:v>8</c:v>
                </c:pt>
                <c:pt idx="15">
                  <c:v>8</c:v>
                </c:pt>
                <c:pt idx="16">
                  <c:v>8</c:v>
                </c:pt>
                <c:pt idx="17">
                  <c:v>8</c:v>
                </c:pt>
                <c:pt idx="18">
                  <c:v>8</c:v>
                </c:pt>
                <c:pt idx="19">
                  <c:v>8</c:v>
                </c:pt>
                <c:pt idx="20">
                  <c:v>8</c:v>
                </c:pt>
                <c:pt idx="21">
                  <c:v>9</c:v>
                </c:pt>
                <c:pt idx="22">
                  <c:v>9</c:v>
                </c:pt>
                <c:pt idx="23">
                  <c:v>10</c:v>
                </c:pt>
              </c:numCache>
            </c:numRef>
          </c:val>
          <c:smooth val="0"/>
          <c:extLst xmlns:c16r2="http://schemas.microsoft.com/office/drawing/2015/06/chart">
            <c:ext xmlns:c16="http://schemas.microsoft.com/office/drawing/2014/chart" uri="{C3380CC4-5D6E-409C-BE32-E72D297353CC}">
              <c16:uniqueId val="{00000000-A192-4305-8921-0F8FF884F2BA}"/>
            </c:ext>
          </c:extLst>
        </c:ser>
        <c:ser>
          <c:idx val="1"/>
          <c:order val="1"/>
          <c:tx>
            <c:strRef>
              <c:f>'Resolution Days'!$C$1</c:f>
              <c:strCache>
                <c:ptCount val="1"/>
                <c:pt idx="0">
                  <c:v>IAL</c:v>
                </c:pt>
              </c:strCache>
            </c:strRef>
          </c:tx>
          <c:spPr>
            <a:ln w="28575" cap="rnd">
              <a:solidFill>
                <a:schemeClr val="accent2"/>
              </a:solidFill>
              <a:round/>
            </a:ln>
            <a:effectLst/>
          </c:spPr>
          <c:marker>
            <c:symbol val="none"/>
          </c:marker>
          <c:cat>
            <c:strRef>
              <c:f>'Resolution Days'!$A$2:$A$25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'Resolution Days'!$C$2:$C$25</c:f>
              <c:numCache>
                <c:formatCode>General</c:formatCode>
                <c:ptCount val="24"/>
                <c:pt idx="0">
                  <c:v>15</c:v>
                </c:pt>
                <c:pt idx="1">
                  <c:v>17</c:v>
                </c:pt>
                <c:pt idx="2">
                  <c:v>14</c:v>
                </c:pt>
                <c:pt idx="3">
                  <c:v>17</c:v>
                </c:pt>
                <c:pt idx="4">
                  <c:v>24</c:v>
                </c:pt>
                <c:pt idx="5">
                  <c:v>16</c:v>
                </c:pt>
                <c:pt idx="6">
                  <c:v>15</c:v>
                </c:pt>
                <c:pt idx="7">
                  <c:v>15</c:v>
                </c:pt>
                <c:pt idx="8">
                  <c:v>13</c:v>
                </c:pt>
                <c:pt idx="9">
                  <c:v>13</c:v>
                </c:pt>
                <c:pt idx="10">
                  <c:v>14</c:v>
                </c:pt>
                <c:pt idx="11">
                  <c:v>13</c:v>
                </c:pt>
                <c:pt idx="12">
                  <c:v>10</c:v>
                </c:pt>
                <c:pt idx="13">
                  <c:v>11</c:v>
                </c:pt>
                <c:pt idx="14">
                  <c:v>10</c:v>
                </c:pt>
                <c:pt idx="15">
                  <c:v>9</c:v>
                </c:pt>
                <c:pt idx="16">
                  <c:v>11</c:v>
                </c:pt>
                <c:pt idx="17">
                  <c:v>11</c:v>
                </c:pt>
                <c:pt idx="18">
                  <c:v>11</c:v>
                </c:pt>
                <c:pt idx="19">
                  <c:v>12</c:v>
                </c:pt>
                <c:pt idx="20">
                  <c:v>11</c:v>
                </c:pt>
                <c:pt idx="21">
                  <c:v>12</c:v>
                </c:pt>
                <c:pt idx="22">
                  <c:v>13</c:v>
                </c:pt>
                <c:pt idx="23">
                  <c:v>14</c:v>
                </c:pt>
              </c:numCache>
            </c:numRef>
          </c:val>
          <c:smooth val="0"/>
          <c:extLst xmlns:c16r2="http://schemas.microsoft.com/office/drawing/2015/06/chart">
            <c:ext xmlns:c16="http://schemas.microsoft.com/office/drawing/2014/chart" uri="{C3380CC4-5D6E-409C-BE32-E72D297353CC}">
              <c16:uniqueId val="{00000001-A192-4305-8921-0F8FF884F2BA}"/>
            </c:ext>
          </c:extLst>
        </c:ser>
        <c:ser>
          <c:idx val="2"/>
          <c:order val="2"/>
          <c:tx>
            <c:strRef>
              <c:f>'Resolution Days'!$D$1</c:f>
              <c:strCache>
                <c:ptCount val="1"/>
                <c:pt idx="0">
                  <c:v>Rescission</c:v>
                </c:pt>
              </c:strCache>
            </c:strRef>
          </c:tx>
          <c:spPr>
            <a:ln w="28575" cap="rnd">
              <a:solidFill>
                <a:schemeClr val="accent3"/>
              </a:solidFill>
              <a:round/>
            </a:ln>
            <a:effectLst/>
          </c:spPr>
          <c:marker>
            <c:symbol val="none"/>
          </c:marker>
          <c:cat>
            <c:strRef>
              <c:f>'Resolution Days'!$A$2:$A$25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'Resolution Days'!$D$2:$D$25</c:f>
              <c:numCache>
                <c:formatCode>General</c:formatCode>
                <c:ptCount val="24"/>
                <c:pt idx="0">
                  <c:v>8</c:v>
                </c:pt>
                <c:pt idx="1">
                  <c:v>10</c:v>
                </c:pt>
                <c:pt idx="2">
                  <c:v>10</c:v>
                </c:pt>
                <c:pt idx="3">
                  <c:v>11</c:v>
                </c:pt>
                <c:pt idx="4">
                  <c:v>12</c:v>
                </c:pt>
                <c:pt idx="5">
                  <c:v>11</c:v>
                </c:pt>
                <c:pt idx="6">
                  <c:v>10</c:v>
                </c:pt>
                <c:pt idx="7">
                  <c:v>11</c:v>
                </c:pt>
                <c:pt idx="8">
                  <c:v>9</c:v>
                </c:pt>
                <c:pt idx="9">
                  <c:v>8</c:v>
                </c:pt>
                <c:pt idx="10">
                  <c:v>10</c:v>
                </c:pt>
                <c:pt idx="11">
                  <c:v>9</c:v>
                </c:pt>
                <c:pt idx="12">
                  <c:v>7</c:v>
                </c:pt>
                <c:pt idx="13">
                  <c:v>7</c:v>
                </c:pt>
                <c:pt idx="14">
                  <c:v>7</c:v>
                </c:pt>
                <c:pt idx="15">
                  <c:v>6</c:v>
                </c:pt>
                <c:pt idx="16">
                  <c:v>6</c:v>
                </c:pt>
                <c:pt idx="17">
                  <c:v>6</c:v>
                </c:pt>
                <c:pt idx="18">
                  <c:v>6</c:v>
                </c:pt>
                <c:pt idx="19">
                  <c:v>7</c:v>
                </c:pt>
                <c:pt idx="20">
                  <c:v>7</c:v>
                </c:pt>
                <c:pt idx="21">
                  <c:v>7</c:v>
                </c:pt>
                <c:pt idx="22">
                  <c:v>8</c:v>
                </c:pt>
                <c:pt idx="23">
                  <c:v>11</c:v>
                </c:pt>
              </c:numCache>
            </c:numRef>
          </c:val>
          <c:smooth val="0"/>
          <c:extLst xmlns:c16r2="http://schemas.microsoft.com/office/drawing/2015/06/chart">
            <c:ext xmlns:c16="http://schemas.microsoft.com/office/drawing/2014/chart" uri="{C3380CC4-5D6E-409C-BE32-E72D297353CC}">
              <c16:uniqueId val="{00000002-A192-4305-8921-0F8FF884F2BA}"/>
            </c:ext>
          </c:extLst>
        </c:ser>
        <c:dLbls>
          <c:showLegendKey val="0"/>
          <c:showVal val="0"/>
          <c:showCatName val="0"/>
          <c:showSerName val="0"/>
          <c:showPercent val="0"/>
          <c:showBubbleSize val="0"/>
        </c:dLbls>
        <c:smooth val="0"/>
        <c:axId val="329916960"/>
        <c:axId val="329917352"/>
      </c:lineChart>
      <c:catAx>
        <c:axId val="329916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917352"/>
        <c:crosses val="autoZero"/>
        <c:auto val="1"/>
        <c:lblAlgn val="ctr"/>
        <c:lblOffset val="100"/>
        <c:noMultiLvlLbl val="0"/>
      </c:catAx>
      <c:valAx>
        <c:axId val="329917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91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 Counts - Valid Inadvertent Issues by Month of Enrollment </a:t>
            </a:r>
            <a:r>
              <a:rPr lang="en-US"/>
              <a:t>- </a:t>
            </a:r>
            <a:r>
              <a:rPr lang="en-US" b="1" i="1">
                <a:solidFill>
                  <a:srgbClr val="FF0000"/>
                </a:solidFill>
              </a:rPr>
              <a:t>MARKET CHALLENGE </a:t>
            </a:r>
          </a:p>
        </c:rich>
      </c:tx>
      <c:layout>
        <c:manualLayout>
          <c:xMode val="edge"/>
          <c:yMode val="edge"/>
          <c:x val="0.12441506058958665"/>
          <c:y val="1.6528925619834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493946886928673E-2"/>
          <c:y val="8.9511073512505146E-2"/>
          <c:w val="0.93120390018062882"/>
          <c:h val="0.72110062688444931"/>
        </c:manualLayout>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'IAS Volumes'!$B$2:$B$25</c:f>
              <c:numCache>
                <c:formatCode>#,##0</c:formatCode>
                <c:ptCount val="24"/>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1779</c:v>
                </c:pt>
                <c:pt idx="15">
                  <c:v>1773</c:v>
                </c:pt>
                <c:pt idx="16">
                  <c:v>1823</c:v>
                </c:pt>
                <c:pt idx="17">
                  <c:v>2199</c:v>
                </c:pt>
                <c:pt idx="18">
                  <c:v>2148</c:v>
                </c:pt>
                <c:pt idx="19">
                  <c:v>2183</c:v>
                </c:pt>
                <c:pt idx="20">
                  <c:v>1832</c:v>
                </c:pt>
                <c:pt idx="21">
                  <c:v>1798</c:v>
                </c:pt>
                <c:pt idx="22">
                  <c:v>1869</c:v>
                </c:pt>
                <c:pt idx="23">
                  <c:v>1792</c:v>
                </c:pt>
              </c:numCache>
            </c:numRef>
          </c:val>
          <c:extLst xmlns:c16r2="http://schemas.microsoft.com/office/drawing/2015/06/chart">
            <c:ext xmlns:c16="http://schemas.microsoft.com/office/drawing/2014/chart" uri="{C3380CC4-5D6E-409C-BE32-E72D297353CC}">
              <c16:uniqueId val="{00000000-6CB2-49BF-AE71-6130368BBA18}"/>
            </c:ext>
          </c:extLst>
        </c:ser>
        <c:ser>
          <c:idx val="1"/>
          <c:order val="1"/>
          <c:tx>
            <c:strRef>
              <c:f>'IAS Volumes'!$C$1</c:f>
              <c:strCache>
                <c:ptCount val="1"/>
                <c:pt idx="0">
                  <c:v>IAL</c:v>
                </c:pt>
              </c:strCache>
            </c:strRef>
          </c:tx>
          <c:spPr>
            <a:solidFill>
              <a:schemeClr val="accent2"/>
            </a:solidFill>
            <a:ln>
              <a:noFill/>
            </a:ln>
            <a:effectLst/>
          </c:spPr>
          <c:invertIfNegative val="0"/>
          <c:cat>
            <c:strRef>
              <c:f>'IAS Volumes'!$A$2:$A$25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'IAS Volumes'!$C$2:$C$25</c:f>
              <c:numCache>
                <c:formatCode>#,##0</c:formatCode>
                <c:ptCount val="24"/>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1610</c:v>
                </c:pt>
                <c:pt idx="15">
                  <c:v>1452</c:v>
                </c:pt>
                <c:pt idx="16">
                  <c:v>1434</c:v>
                </c:pt>
                <c:pt idx="17">
                  <c:v>1578</c:v>
                </c:pt>
                <c:pt idx="18">
                  <c:v>1320</c:v>
                </c:pt>
                <c:pt idx="19">
                  <c:v>1383</c:v>
                </c:pt>
                <c:pt idx="20">
                  <c:v>1221</c:v>
                </c:pt>
                <c:pt idx="21">
                  <c:v>1135</c:v>
                </c:pt>
                <c:pt idx="22">
                  <c:v>1074</c:v>
                </c:pt>
                <c:pt idx="23">
                  <c:v>1142</c:v>
                </c:pt>
              </c:numCache>
            </c:numRef>
          </c:val>
          <c:extLst xmlns:c16r2="http://schemas.microsoft.com/office/drawing/2015/06/chart">
            <c:ext xmlns:c16="http://schemas.microsoft.com/office/drawing/2014/chart" uri="{C3380CC4-5D6E-409C-BE32-E72D297353CC}">
              <c16:uniqueId val="{00000001-6CB2-49BF-AE71-6130368BBA18}"/>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'IAS Volumes'!$D$2:$D$25</c:f>
              <c:numCache>
                <c:formatCode>General</c:formatCode>
                <c:ptCount val="24"/>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818</c:v>
                </c:pt>
                <c:pt idx="20">
                  <c:v>731</c:v>
                </c:pt>
                <c:pt idx="21">
                  <c:v>726</c:v>
                </c:pt>
                <c:pt idx="22">
                  <c:v>723</c:v>
                </c:pt>
                <c:pt idx="23">
                  <c:v>745</c:v>
                </c:pt>
              </c:numCache>
            </c:numRef>
          </c:val>
          <c:extLst xmlns:c16r2="http://schemas.microsoft.com/office/drawing/2015/06/chart">
            <c:ext xmlns:c16="http://schemas.microsoft.com/office/drawing/2014/chart" uri="{C3380CC4-5D6E-409C-BE32-E72D297353CC}">
              <c16:uniqueId val="{00000002-6CB2-49BF-AE71-6130368BBA18}"/>
            </c:ext>
          </c:extLst>
        </c:ser>
        <c:dLbls>
          <c:showLegendKey val="0"/>
          <c:showVal val="0"/>
          <c:showCatName val="0"/>
          <c:showSerName val="0"/>
          <c:showPercent val="0"/>
          <c:showBubbleSize val="0"/>
        </c:dLbls>
        <c:gapWidth val="219"/>
        <c:overlap val="100"/>
        <c:axId val="342521080"/>
        <c:axId val="342626896"/>
      </c:barChart>
      <c:lineChart>
        <c:grouping val="standard"/>
        <c:varyColors val="0"/>
        <c:ser>
          <c:idx val="3"/>
          <c:order val="3"/>
          <c:tx>
            <c:strRef>
              <c:f>'IAS Volumes'!$E$1</c:f>
              <c:strCache>
                <c:ptCount val="1"/>
                <c:pt idx="0">
                  <c:v>Challenge</c:v>
                </c:pt>
              </c:strCache>
            </c:strRef>
          </c:tx>
          <c:spPr>
            <a:ln w="57150" cap="rnd">
              <a:solidFill>
                <a:srgbClr val="FF0000"/>
              </a:solidFill>
              <a:round/>
            </a:ln>
            <a:effectLst/>
          </c:spPr>
          <c:marker>
            <c:symbol val="none"/>
          </c:marker>
          <c:cat>
            <c:strRef>
              <c:f>'IAS Volumes'!$A$2:$A$25</c:f>
              <c:strCache>
                <c:ptCount val="2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strCache>
            </c:strRef>
          </c:cat>
          <c:val>
            <c:numRef>
              <c:f>'IAS Volumes'!$E$2:$E$25</c:f>
              <c:numCache>
                <c:formatCode>General</c:formatCode>
                <c:ptCount val="24"/>
                <c:pt idx="12" formatCode="#,##0">
                  <c:v>3662</c:v>
                </c:pt>
                <c:pt idx="13" formatCode="#,##0">
                  <c:v>3662</c:v>
                </c:pt>
                <c:pt idx="14" formatCode="#,##0">
                  <c:v>3662</c:v>
                </c:pt>
                <c:pt idx="15" formatCode="#,##0">
                  <c:v>3662</c:v>
                </c:pt>
                <c:pt idx="16" formatCode="#,##0">
                  <c:v>3662</c:v>
                </c:pt>
                <c:pt idx="17" formatCode="#,##0">
                  <c:v>3662</c:v>
                </c:pt>
                <c:pt idx="18" formatCode="#,##0">
                  <c:v>3662</c:v>
                </c:pt>
                <c:pt idx="19" formatCode="#,##0">
                  <c:v>3662</c:v>
                </c:pt>
                <c:pt idx="20" formatCode="#,##0">
                  <c:v>3662</c:v>
                </c:pt>
                <c:pt idx="21" formatCode="#,##0">
                  <c:v>3662</c:v>
                </c:pt>
                <c:pt idx="22" formatCode="#,##0">
                  <c:v>3662</c:v>
                </c:pt>
                <c:pt idx="23" formatCode="#,##0">
                  <c:v>3662</c:v>
                </c:pt>
              </c:numCache>
            </c:numRef>
          </c:val>
          <c:smooth val="0"/>
          <c:extLst xmlns:c16r2="http://schemas.microsoft.com/office/drawing/2015/06/chart">
            <c:ext xmlns:c16="http://schemas.microsoft.com/office/drawing/2014/chart" uri="{C3380CC4-5D6E-409C-BE32-E72D297353CC}">
              <c16:uniqueId val="{00000003-6CB2-49BF-AE71-6130368BBA18}"/>
            </c:ext>
          </c:extLst>
        </c:ser>
        <c:dLbls>
          <c:showLegendKey val="0"/>
          <c:showVal val="0"/>
          <c:showCatName val="0"/>
          <c:showSerName val="0"/>
          <c:showPercent val="0"/>
          <c:showBubbleSize val="0"/>
        </c:dLbls>
        <c:marker val="1"/>
        <c:smooth val="0"/>
        <c:axId val="342521080"/>
        <c:axId val="342626896"/>
      </c:lineChart>
      <c:catAx>
        <c:axId val="342521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626896"/>
        <c:crosses val="autoZero"/>
        <c:auto val="1"/>
        <c:lblAlgn val="ctr"/>
        <c:lblOffset val="100"/>
        <c:noMultiLvlLbl val="0"/>
      </c:catAx>
      <c:valAx>
        <c:axId val="34262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521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smtClean="0"/>
            <a:t>Customer</a:t>
          </a:r>
          <a:endParaRPr lang="en-US" sz="1800" b="1" dirty="0"/>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smtClean="0"/>
            <a:t>Gaining REP</a:t>
          </a:r>
          <a:endParaRPr lang="en-US" b="1" dirty="0"/>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lumMod val="75000"/>
          </a:schemeClr>
        </a:solidFill>
        <a:effectLst>
          <a:outerShdw blurRad="50800" dist="38100" dir="2700000" algn="tl" rotWithShape="0">
            <a:prstClr val="black">
              <a:alpha val="40000"/>
            </a:prstClr>
          </a:outerShdw>
        </a:effectLst>
      </dgm:spPr>
      <dgm:t>
        <a:bodyPr/>
        <a:lstStyle/>
        <a:p>
          <a:r>
            <a:rPr lang="en-US" b="1" dirty="0" smtClean="0"/>
            <a:t>ERCOT</a:t>
          </a:r>
          <a:endParaRPr lang="en-US" b="1" dirty="0"/>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smtClean="0"/>
            <a:t>Losing REP</a:t>
          </a:r>
          <a:endParaRPr lang="en-US" b="1" dirty="0"/>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smtClean="0"/>
            <a:t>TDU</a:t>
          </a:r>
          <a:endParaRPr lang="en-US" b="1" dirty="0"/>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t>
        <a:bodyPr/>
        <a:lstStyle/>
        <a:p>
          <a:endParaRPr lang="en-US"/>
        </a:p>
      </dgm:t>
    </dgm:pt>
    <dgm:pt modelId="{E3053D58-A4AB-4A6E-ADE0-829EE04D0553}" type="pres">
      <dgm:prSet presAssocID="{34F0D917-7833-46FC-9FBD-09034884CD31}" presName="centerShape" presStyleLbl="node0" presStyleIdx="0" presStyleCnt="1" custScaleX="115906" custScaleY="115906"/>
      <dgm:spPr/>
      <dgm:t>
        <a:bodyPr/>
        <a:lstStyle/>
        <a:p>
          <a:endParaRPr lang="en-US"/>
        </a:p>
      </dgm:t>
    </dgm:pt>
    <dgm:pt modelId="{F83EFC59-7318-4459-8C4B-9105C868FD20}" type="pres">
      <dgm:prSet presAssocID="{DF7612C5-3127-430B-86D2-C7DD412CB28F}" presName="Name9" presStyleLbl="parChTrans1D2" presStyleIdx="0" presStyleCnt="4"/>
      <dgm:spPr/>
      <dgm:t>
        <a:bodyPr/>
        <a:lstStyle/>
        <a:p>
          <a:endParaRPr lang="en-US"/>
        </a:p>
      </dgm:t>
    </dgm:pt>
    <dgm:pt modelId="{695BF72D-A52A-46C2-9369-05749C458A92}" type="pres">
      <dgm:prSet presAssocID="{DF7612C5-3127-430B-86D2-C7DD412CB28F}" presName="connTx" presStyleLbl="parChTrans1D2" presStyleIdx="0" presStyleCnt="4"/>
      <dgm:spPr/>
      <dgm:t>
        <a:bodyPr/>
        <a:lstStyle/>
        <a:p>
          <a:endParaRPr lang="en-US"/>
        </a:p>
      </dgm:t>
    </dgm:pt>
    <dgm:pt modelId="{3AED44D7-AB34-41FB-8F1C-DAD056C1C5DC}" type="pres">
      <dgm:prSet presAssocID="{37BCFA2B-F297-48C2-861E-2DA5478B2071}" presName="node" presStyleLbl="node1" presStyleIdx="0" presStyleCnt="4">
        <dgm:presLayoutVars>
          <dgm:bulletEnabled val="1"/>
        </dgm:presLayoutVars>
      </dgm:prSet>
      <dgm:spPr/>
      <dgm:t>
        <a:bodyPr/>
        <a:lstStyle/>
        <a:p>
          <a:endParaRPr lang="en-US"/>
        </a:p>
      </dgm:t>
    </dgm:pt>
    <dgm:pt modelId="{537A40A1-ADD5-40AD-8D84-CC1610020BD2}" type="pres">
      <dgm:prSet presAssocID="{E34917DA-FB54-4124-8870-790DCE74B377}" presName="Name9" presStyleLbl="parChTrans1D2" presStyleIdx="1" presStyleCnt="4"/>
      <dgm:spPr/>
      <dgm:t>
        <a:bodyPr/>
        <a:lstStyle/>
        <a:p>
          <a:endParaRPr lang="en-US"/>
        </a:p>
      </dgm:t>
    </dgm:pt>
    <dgm:pt modelId="{473D5F2A-3029-4D55-A45A-D21EE25F6ECF}" type="pres">
      <dgm:prSet presAssocID="{E34917DA-FB54-4124-8870-790DCE74B377}" presName="connTx" presStyleLbl="parChTrans1D2" presStyleIdx="1" presStyleCnt="4"/>
      <dgm:spPr/>
      <dgm:t>
        <a:bodyPr/>
        <a:lstStyle/>
        <a:p>
          <a:endParaRPr lang="en-US"/>
        </a:p>
      </dgm:t>
    </dgm:pt>
    <dgm:pt modelId="{BCBA6C82-5667-4074-8B32-4255F86C14B7}" type="pres">
      <dgm:prSet presAssocID="{6EA66211-64D5-4C89-A3EF-829901895E16}" presName="node" presStyleLbl="node1" presStyleIdx="1" presStyleCnt="4">
        <dgm:presLayoutVars>
          <dgm:bulletEnabled val="1"/>
        </dgm:presLayoutVars>
      </dgm:prSet>
      <dgm:spPr/>
      <dgm:t>
        <a:bodyPr/>
        <a:lstStyle/>
        <a:p>
          <a:endParaRPr lang="en-US"/>
        </a:p>
      </dgm:t>
    </dgm:pt>
    <dgm:pt modelId="{8787AF4A-D75C-4C37-A9AF-60A6024DBC55}" type="pres">
      <dgm:prSet presAssocID="{3192ABA2-471F-4681-ACDC-E8F42268B0AB}" presName="Name9" presStyleLbl="parChTrans1D2" presStyleIdx="2" presStyleCnt="4"/>
      <dgm:spPr/>
      <dgm:t>
        <a:bodyPr/>
        <a:lstStyle/>
        <a:p>
          <a:endParaRPr lang="en-US"/>
        </a:p>
      </dgm:t>
    </dgm:pt>
    <dgm:pt modelId="{FEC3F2A2-D5DB-4833-8710-767E3CA3FD30}" type="pres">
      <dgm:prSet presAssocID="{3192ABA2-471F-4681-ACDC-E8F42268B0AB}" presName="connTx" presStyleLbl="parChTrans1D2" presStyleIdx="2" presStyleCnt="4"/>
      <dgm:spPr/>
      <dgm:t>
        <a:bodyPr/>
        <a:lstStyle/>
        <a:p>
          <a:endParaRPr lang="en-US"/>
        </a:p>
      </dgm:t>
    </dgm:pt>
    <dgm:pt modelId="{188D0818-0CEC-4898-8DB1-04F2745018BF}" type="pres">
      <dgm:prSet presAssocID="{0F5E832B-AFE2-4AE5-B144-FC6601A0A245}" presName="node" presStyleLbl="node1" presStyleIdx="2" presStyleCnt="4">
        <dgm:presLayoutVars>
          <dgm:bulletEnabled val="1"/>
        </dgm:presLayoutVars>
      </dgm:prSet>
      <dgm:spPr/>
      <dgm:t>
        <a:bodyPr/>
        <a:lstStyle/>
        <a:p>
          <a:endParaRPr lang="en-US"/>
        </a:p>
      </dgm:t>
    </dgm:pt>
    <dgm:pt modelId="{A84F0D49-A282-40A7-AC00-8E1F8CB7B724}" type="pres">
      <dgm:prSet presAssocID="{2819C85C-97A1-4366-BBE0-A7276E5A52D7}" presName="Name9" presStyleLbl="parChTrans1D2" presStyleIdx="3" presStyleCnt="4"/>
      <dgm:spPr/>
      <dgm:t>
        <a:bodyPr/>
        <a:lstStyle/>
        <a:p>
          <a:endParaRPr lang="en-US"/>
        </a:p>
      </dgm:t>
    </dgm:pt>
    <dgm:pt modelId="{5C3E3EAE-1889-4D82-A1D1-2EBC01177CB0}" type="pres">
      <dgm:prSet presAssocID="{2819C85C-97A1-4366-BBE0-A7276E5A52D7}" presName="connTx" presStyleLbl="parChTrans1D2" presStyleIdx="3" presStyleCnt="4"/>
      <dgm:spPr/>
      <dgm:t>
        <a:bodyPr/>
        <a:lstStyle/>
        <a:p>
          <a:endParaRPr lang="en-US"/>
        </a:p>
      </dgm:t>
    </dgm:pt>
    <dgm:pt modelId="{C0DFFDE3-AE59-485A-AE18-CA5127F4CF6E}" type="pres">
      <dgm:prSet presAssocID="{D529E93E-6F2B-4D5A-96D2-0C226D7AEBF7}" presName="node" presStyleLbl="node1" presStyleIdx="3" presStyleCnt="4">
        <dgm:presLayoutVars>
          <dgm:bulletEnabled val="1"/>
        </dgm:presLayoutVars>
      </dgm:prSet>
      <dgm:spPr/>
      <dgm:t>
        <a:bodyPr/>
        <a:lstStyle/>
        <a:p>
          <a:endParaRPr lang="en-US"/>
        </a:p>
      </dgm:t>
    </dgm:pt>
  </dgm:ptLst>
  <dgm:cxnLst>
    <dgm:cxn modelId="{E2BDAE46-E1E4-4154-860A-1BAB1B031E7D}" type="presOf" srcId="{37BCFA2B-F297-48C2-861E-2DA5478B2071}" destId="{3AED44D7-AB34-41FB-8F1C-DAD056C1C5DC}" srcOrd="0" destOrd="0" presId="urn:microsoft.com/office/officeart/2005/8/layout/radial1"/>
    <dgm:cxn modelId="{5F7EBD44-6619-42C1-9FD2-B6D0832DBF43}" type="presOf" srcId="{D529E93E-6F2B-4D5A-96D2-0C226D7AEBF7}" destId="{C0DFFDE3-AE59-485A-AE18-CA5127F4CF6E}" srcOrd="0" destOrd="0" presId="urn:microsoft.com/office/officeart/2005/8/layout/radial1"/>
    <dgm:cxn modelId="{6C2CE50D-E814-4071-A992-45DDEEAF8353}" srcId="{34F0D917-7833-46FC-9FBD-09034884CD31}" destId="{6EA66211-64D5-4C89-A3EF-829901895E16}" srcOrd="1" destOrd="0" parTransId="{E34917DA-FB54-4124-8870-790DCE74B377}" sibTransId="{FA38EF14-D646-4743-B2E1-05973FFC6ACA}"/>
    <dgm:cxn modelId="{3DA0D069-38E5-4FA7-A529-412E5EF017FC}" srcId="{34F0D917-7833-46FC-9FBD-09034884CD31}" destId="{D529E93E-6F2B-4D5A-96D2-0C226D7AEBF7}" srcOrd="3" destOrd="0" parTransId="{2819C85C-97A1-4366-BBE0-A7276E5A52D7}" sibTransId="{3D00249A-DFEA-48F9-BEBA-76D7C0BC5454}"/>
    <dgm:cxn modelId="{70B03313-3E76-4E5F-908C-43AF1FD8E1CE}" type="presOf" srcId="{DF7612C5-3127-430B-86D2-C7DD412CB28F}" destId="{695BF72D-A52A-46C2-9369-05749C458A92}" srcOrd="1" destOrd="0" presId="urn:microsoft.com/office/officeart/2005/8/layout/radial1"/>
    <dgm:cxn modelId="{4FC49699-70FF-463A-8457-62C41708A399}" type="presOf" srcId="{3192ABA2-471F-4681-ACDC-E8F42268B0AB}" destId="{8787AF4A-D75C-4C37-A9AF-60A6024DBC55}" srcOrd="0" destOrd="0" presId="urn:microsoft.com/office/officeart/2005/8/layout/radial1"/>
    <dgm:cxn modelId="{CD579B81-588F-4CE6-BE7D-7CB84E23AECD}" type="presOf" srcId="{E34917DA-FB54-4124-8870-790DCE74B377}" destId="{537A40A1-ADD5-40AD-8D84-CC1610020BD2}" srcOrd="0" destOrd="0" presId="urn:microsoft.com/office/officeart/2005/8/layout/radial1"/>
    <dgm:cxn modelId="{7345CC7C-6DF6-4E8E-AD16-78AC3531D300}" type="presOf" srcId="{0F5E832B-AFE2-4AE5-B144-FC6601A0A245}" destId="{188D0818-0CEC-4898-8DB1-04F2745018BF}" srcOrd="0" destOrd="0" presId="urn:microsoft.com/office/officeart/2005/8/layout/radial1"/>
    <dgm:cxn modelId="{3ECF8ED3-CED8-4EA3-90DA-EF4002A35D1E}" type="presOf" srcId="{6EA66211-64D5-4C89-A3EF-829901895E16}" destId="{BCBA6C82-5667-4074-8B32-4255F86C14B7}" srcOrd="0" destOrd="0" presId="urn:microsoft.com/office/officeart/2005/8/layout/radial1"/>
    <dgm:cxn modelId="{159C04BD-4276-483C-B7CF-E926076B75B9}" type="presOf" srcId="{34F0D917-7833-46FC-9FBD-09034884CD31}" destId="{E3053D58-A4AB-4A6E-ADE0-829EE04D0553}" srcOrd="0"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A25508AD-F4D4-46CA-9309-07D3A6E49BD8}" type="presOf" srcId="{3192ABA2-471F-4681-ACDC-E8F42268B0AB}" destId="{FEC3F2A2-D5DB-4833-8710-767E3CA3FD30}" srcOrd="1"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18F0ED43-D1E4-4D23-850E-63209C41B08B}" type="presOf" srcId="{2819C85C-97A1-4366-BBE0-A7276E5A52D7}" destId="{5C3E3EAE-1889-4D82-A1D1-2EBC01177CB0}" srcOrd="1" destOrd="0" presId="urn:microsoft.com/office/officeart/2005/8/layout/radial1"/>
    <dgm:cxn modelId="{EB62732D-6125-48D1-9EBC-457C891F93E6}" type="presOf" srcId="{D249D6BD-B2A2-49C6-987D-EDD8A993F6AA}" destId="{E10234F1-7B9B-4016-AED5-CE13A3CE1FC9}"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607E61DE-DCE1-43F1-862F-39F1B0440606}" type="presOf" srcId="{DF7612C5-3127-430B-86D2-C7DD412CB28F}" destId="{F83EFC59-7318-4459-8C4B-9105C868FD20}" srcOrd="0" destOrd="0" presId="urn:microsoft.com/office/officeart/2005/8/layout/radial1"/>
    <dgm:cxn modelId="{EF18729D-6FD0-4ECE-A6B0-603FD1B4C138}" type="presOf" srcId="{E34917DA-FB54-4124-8870-790DCE74B377}" destId="{473D5F2A-3029-4D55-A45A-D21EE25F6ECF}" srcOrd="1" destOrd="0" presId="urn:microsoft.com/office/officeart/2005/8/layout/radial1"/>
    <dgm:cxn modelId="{39E1EE52-7E0E-426F-97CF-E8EBAC6DD84E}" type="presOf" srcId="{2819C85C-97A1-4366-BBE0-A7276E5A52D7}" destId="{A84F0D49-A282-40A7-AC00-8E1F8CB7B724}" srcOrd="0" destOrd="0" presId="urn:microsoft.com/office/officeart/2005/8/layout/radial1"/>
    <dgm:cxn modelId="{987AEE99-B83F-4490-87BB-96F69FAD362B}" type="presParOf" srcId="{E10234F1-7B9B-4016-AED5-CE13A3CE1FC9}" destId="{E3053D58-A4AB-4A6E-ADE0-829EE04D0553}" srcOrd="0" destOrd="0" presId="urn:microsoft.com/office/officeart/2005/8/layout/radial1"/>
    <dgm:cxn modelId="{8AAC071C-20BD-4BCF-816D-2CD3D848309D}" type="presParOf" srcId="{E10234F1-7B9B-4016-AED5-CE13A3CE1FC9}" destId="{F83EFC59-7318-4459-8C4B-9105C868FD20}" srcOrd="1" destOrd="0" presId="urn:microsoft.com/office/officeart/2005/8/layout/radial1"/>
    <dgm:cxn modelId="{A71FBBEE-C21A-4D88-B927-78776ECC94BF}" type="presParOf" srcId="{F83EFC59-7318-4459-8C4B-9105C868FD20}" destId="{695BF72D-A52A-46C2-9369-05749C458A92}" srcOrd="0" destOrd="0" presId="urn:microsoft.com/office/officeart/2005/8/layout/radial1"/>
    <dgm:cxn modelId="{31F31BE1-8676-494C-9D8B-5C3BBC6DF056}" type="presParOf" srcId="{E10234F1-7B9B-4016-AED5-CE13A3CE1FC9}" destId="{3AED44D7-AB34-41FB-8F1C-DAD056C1C5DC}" srcOrd="2" destOrd="0" presId="urn:microsoft.com/office/officeart/2005/8/layout/radial1"/>
    <dgm:cxn modelId="{8FF38B6A-9CD7-44F8-B2A3-4BAEF5115A79}" type="presParOf" srcId="{E10234F1-7B9B-4016-AED5-CE13A3CE1FC9}" destId="{537A40A1-ADD5-40AD-8D84-CC1610020BD2}" srcOrd="3" destOrd="0" presId="urn:microsoft.com/office/officeart/2005/8/layout/radial1"/>
    <dgm:cxn modelId="{558335E4-8280-4377-80A7-B395F91EB0AA}" type="presParOf" srcId="{537A40A1-ADD5-40AD-8D84-CC1610020BD2}" destId="{473D5F2A-3029-4D55-A45A-D21EE25F6ECF}" srcOrd="0" destOrd="0" presId="urn:microsoft.com/office/officeart/2005/8/layout/radial1"/>
    <dgm:cxn modelId="{D9AC2373-6045-49C1-B530-525D3322CB2E}" type="presParOf" srcId="{E10234F1-7B9B-4016-AED5-CE13A3CE1FC9}" destId="{BCBA6C82-5667-4074-8B32-4255F86C14B7}" srcOrd="4" destOrd="0" presId="urn:microsoft.com/office/officeart/2005/8/layout/radial1"/>
    <dgm:cxn modelId="{28263257-331E-4B9B-90D0-C70D02D401D1}" type="presParOf" srcId="{E10234F1-7B9B-4016-AED5-CE13A3CE1FC9}" destId="{8787AF4A-D75C-4C37-A9AF-60A6024DBC55}" srcOrd="5" destOrd="0" presId="urn:microsoft.com/office/officeart/2005/8/layout/radial1"/>
    <dgm:cxn modelId="{5C215BD9-DA47-4A89-9338-1B4BB29AB4CC}" type="presParOf" srcId="{8787AF4A-D75C-4C37-A9AF-60A6024DBC55}" destId="{FEC3F2A2-D5DB-4833-8710-767E3CA3FD30}" srcOrd="0" destOrd="0" presId="urn:microsoft.com/office/officeart/2005/8/layout/radial1"/>
    <dgm:cxn modelId="{38420C53-E41D-430B-B483-22AA2D7650A1}" type="presParOf" srcId="{E10234F1-7B9B-4016-AED5-CE13A3CE1FC9}" destId="{188D0818-0CEC-4898-8DB1-04F2745018BF}" srcOrd="6" destOrd="0" presId="urn:microsoft.com/office/officeart/2005/8/layout/radial1"/>
    <dgm:cxn modelId="{E7266D9B-3CA3-4668-952C-B26B464640E6}" type="presParOf" srcId="{E10234F1-7B9B-4016-AED5-CE13A3CE1FC9}" destId="{A84F0D49-A282-40A7-AC00-8E1F8CB7B724}" srcOrd="7" destOrd="0" presId="urn:microsoft.com/office/officeart/2005/8/layout/radial1"/>
    <dgm:cxn modelId="{038D09D8-BBFA-44A8-AB54-A3C3F0FBA3BA}" type="presParOf" srcId="{A84F0D49-A282-40A7-AC00-8E1F8CB7B724}" destId="{5C3E3EAE-1889-4D82-A1D1-2EBC01177CB0}" srcOrd="0" destOrd="0" presId="urn:microsoft.com/office/officeart/2005/8/layout/radial1"/>
    <dgm:cxn modelId="{16FACB89-ECD5-429D-83DC-D4AF014B687B}"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drawing1.xml><?xml version="1.0" encoding="utf-8"?>
<c:userShapes xmlns:c="http://schemas.openxmlformats.org/drawingml/2006/chart">
  <cdr:relSizeAnchor xmlns:cdr="http://schemas.openxmlformats.org/drawingml/2006/chartDrawing">
    <cdr:from>
      <cdr:x>0.30093</cdr:x>
      <cdr:y>0.13469</cdr:y>
    </cdr:from>
    <cdr:to>
      <cdr:x>0.95833</cdr:x>
      <cdr:y>0.21887</cdr:y>
    </cdr:to>
    <cdr:sp macro="" textlink="">
      <cdr:nvSpPr>
        <cdr:cNvPr id="2" name="TextBox 1"/>
        <cdr:cNvSpPr txBox="1"/>
      </cdr:nvSpPr>
      <cdr:spPr>
        <a:xfrm xmlns:a="http://schemas.openxmlformats.org/drawingml/2006/main">
          <a:off x="2476500" y="609600"/>
          <a:ext cx="5410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i="1" dirty="0">
              <a:latin typeface="OveraLucida Sans Unicode (Headings)"/>
            </a:rPr>
            <a:t>Overall % Reduction from 2015 to 2016 =  </a:t>
          </a:r>
          <a:r>
            <a:rPr lang="en-US" sz="1800" b="1" i="1" dirty="0">
              <a:solidFill>
                <a:srgbClr val="FF0000"/>
              </a:solidFill>
              <a:latin typeface="OveraLucida Sans Unicode (Headings)"/>
            </a:rPr>
            <a:t>7.95%</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37633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81886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73521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341594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62</a:t>
            </a:fld>
            <a:endParaRPr lang="en-US"/>
          </a:p>
        </p:txBody>
      </p:sp>
    </p:spTree>
    <p:extLst>
      <p:ext uri="{BB962C8B-B14F-4D97-AF65-F5344CB8AC3E}">
        <p14:creationId xmlns:p14="http://schemas.microsoft.com/office/powerpoint/2010/main" val="315076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74</a:t>
            </a:fld>
            <a:endParaRPr lang="en-US"/>
          </a:p>
        </p:txBody>
      </p:sp>
    </p:spTree>
    <p:extLst>
      <p:ext uri="{BB962C8B-B14F-4D97-AF65-F5344CB8AC3E}">
        <p14:creationId xmlns:p14="http://schemas.microsoft.com/office/powerpoint/2010/main" val="268754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103</a:t>
            </a:fld>
            <a:endParaRPr lang="en-US"/>
          </a:p>
        </p:txBody>
      </p:sp>
    </p:spTree>
    <p:extLst>
      <p:ext uri="{BB962C8B-B14F-4D97-AF65-F5344CB8AC3E}">
        <p14:creationId xmlns:p14="http://schemas.microsoft.com/office/powerpoint/2010/main" val="273705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124</a:t>
            </a:fld>
            <a:endParaRPr lang="en-US"/>
          </a:p>
        </p:txBody>
      </p:sp>
    </p:spTree>
    <p:extLst>
      <p:ext uri="{BB962C8B-B14F-4D97-AF65-F5344CB8AC3E}">
        <p14:creationId xmlns:p14="http://schemas.microsoft.com/office/powerpoint/2010/main" val="405293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125</a:t>
            </a:fld>
            <a:endParaRPr lang="en-US"/>
          </a:p>
        </p:txBody>
      </p:sp>
    </p:spTree>
    <p:extLst>
      <p:ext uri="{BB962C8B-B14F-4D97-AF65-F5344CB8AC3E}">
        <p14:creationId xmlns:p14="http://schemas.microsoft.com/office/powerpoint/2010/main" val="367290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916860"/>
            <a:ext cx="8458200" cy="5052221"/>
          </a:xfrm>
          <a:prstGeom prst="rect">
            <a:avLst/>
          </a:prstGeom>
        </p:spPr>
        <p:txBody>
          <a:bodyPr/>
          <a:lstStyle>
            <a:lvl1pPr marL="274320" indent="-274320">
              <a:spcBef>
                <a:spcPts val="0"/>
              </a:spcBef>
              <a:defRPr sz="2400"/>
            </a:lvl1pPr>
            <a:lvl2pPr marL="548640" indent="-274320">
              <a:spcBef>
                <a:spcPts val="600"/>
              </a:spcBef>
              <a:defRPr sz="2400"/>
            </a:lvl2pPr>
            <a:lvl3pPr marL="822960" indent="-274320">
              <a:spcBef>
                <a:spcPts val="600"/>
              </a:spcBef>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1"/>
                </a:solidFill>
              </a:rPr>
              <a:t>PUBLIC</a:t>
            </a:r>
            <a:endParaRPr lang="en-US" sz="1000" b="1" dirty="0">
              <a:solidFill>
                <a:schemeClr val="tx1"/>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hyperlink" Target="http://www.puc.texas.gov/agency/rulesnlaws/subrules/electric/Electric.aspx" TargetMode="Externa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hyperlink" Target="http://www.ercot.com/mktrules/guides/retail/current" TargetMode="Externa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hyperlink" Target="http://www.ercot.com/content/services/client_svcs/mktrk_info/MarkeTrak%20User%20Guide%5b1%5d%20(2).zip" TargetMode="Externa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lists.ercot.com/scripts/wa-ERCOT.exe?SUBED1=RMTTF&amp;A=1"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644170"/>
            <a:ext cx="5029200" cy="1569660"/>
          </a:xfrm>
          <a:prstGeom prst="rect">
            <a:avLst/>
          </a:prstGeom>
          <a:noFill/>
        </p:spPr>
        <p:txBody>
          <a:bodyPr wrap="square" rtlCol="0" anchor="ctr">
            <a:spAutoFit/>
          </a:bodyPr>
          <a:lstStyle/>
          <a:p>
            <a:pPr algn="ctr"/>
            <a:r>
              <a:rPr lang="en-US" sz="3200" b="1" dirty="0"/>
              <a:t>Inadvertent Switch &amp; Customer Rescission Market Training</a:t>
            </a:r>
            <a:endParaRPr lang="en-US" sz="3200" dirty="0"/>
          </a:p>
        </p:txBody>
      </p:sp>
    </p:spTree>
    <p:extLst>
      <p:ext uri="{BB962C8B-B14F-4D97-AF65-F5344CB8AC3E}">
        <p14:creationId xmlns:p14="http://schemas.microsoft.com/office/powerpoint/2010/main" val="428829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390775" y="1242059"/>
            <a:ext cx="4368165" cy="4368165"/>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3672678533"/>
              </p:ext>
            </p:extLst>
          </p:nvPr>
        </p:nvGraphicFramePr>
        <p:xfrm>
          <a:off x="923441" y="996627"/>
          <a:ext cx="7297119" cy="4864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IGL impact?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35404138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#1</a:t>
            </a:r>
            <a:endParaRPr lang="en-US" dirty="0"/>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smtClean="0"/>
              <a:t>An </a:t>
            </a:r>
            <a:r>
              <a:rPr lang="en-US" sz="2000" b="1" i="1" dirty="0"/>
              <a:t>Inadvertent Loss MT submitted by the Losing REP will count toward which REP’s % total?</a:t>
            </a:r>
            <a:endParaRPr lang="en-US" sz="2000" b="1" i="1" dirty="0" smtClean="0"/>
          </a:p>
          <a:p>
            <a:pPr marL="1097280" lvl="1" indent="-457200">
              <a:spcBef>
                <a:spcPts val="3000"/>
              </a:spcBef>
              <a:buFont typeface="+mj-lt"/>
              <a:buAutoNum type="alphaLcParenR"/>
            </a:pPr>
            <a:r>
              <a:rPr lang="en-US" sz="2000" dirty="0" smtClean="0"/>
              <a:t>The </a:t>
            </a:r>
            <a:r>
              <a:rPr lang="en-US" sz="2000" dirty="0"/>
              <a:t>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100</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None/>
            </a:pPr>
            <a:r>
              <a:rPr lang="en-US" sz="2000" b="1" i="1" dirty="0" smtClean="0">
                <a:solidFill>
                  <a:srgbClr val="5B6770"/>
                </a:solidFill>
              </a:rPr>
              <a:t>The Gaining REP </a:t>
            </a:r>
            <a:r>
              <a:rPr lang="en-US" sz="2000" i="1" dirty="0" smtClean="0">
                <a:solidFill>
                  <a:srgbClr val="5B6770"/>
                </a:solidFill>
              </a:rPr>
              <a:t>– </a:t>
            </a:r>
            <a:r>
              <a:rPr lang="en-US" sz="2000" i="1" dirty="0">
                <a:solidFill>
                  <a:srgbClr val="5B6770"/>
                </a:solidFill>
              </a:rPr>
              <a:t>valid IAG &amp; IAL MTs will only count toward the Gaining REP’s total</a:t>
            </a:r>
          </a:p>
        </p:txBody>
      </p:sp>
      <p:sp>
        <p:nvSpPr>
          <p:cNvPr id="6" name="Rectangle 5"/>
          <p:cNvSpPr/>
          <p:nvPr/>
        </p:nvSpPr>
        <p:spPr>
          <a:xfrm>
            <a:off x="1524000" y="3618523"/>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739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smtClean="0"/>
              <a:t>The </a:t>
            </a:r>
            <a:r>
              <a:rPr lang="en-US" sz="2000" b="1" i="1" dirty="0"/>
              <a:t>assigned REP’s # on the IGL report will change each month.</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2" name="Title 1"/>
          <p:cNvSpPr>
            <a:spLocks noGrp="1"/>
          </p:cNvSpPr>
          <p:nvPr>
            <p:ph type="title"/>
          </p:nvPr>
        </p:nvSpPr>
        <p:spPr/>
        <p:txBody>
          <a:bodyPr/>
          <a:lstStyle/>
          <a:p>
            <a:r>
              <a:rPr lang="en-US" dirty="0" smtClean="0"/>
              <a:t>Checkpoint Question #3</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101</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None/>
            </a:pPr>
            <a:r>
              <a:rPr lang="en-US" sz="2000" b="1" i="1" dirty="0" smtClean="0">
                <a:solidFill>
                  <a:srgbClr val="5B6770"/>
                </a:solidFill>
              </a:rPr>
              <a:t>FALSE</a:t>
            </a:r>
            <a:r>
              <a:rPr lang="en-US" sz="2000" i="1" dirty="0" smtClean="0">
                <a:solidFill>
                  <a:srgbClr val="5B6770"/>
                </a:solidFill>
              </a:rPr>
              <a:t> </a:t>
            </a:r>
            <a:r>
              <a:rPr lang="en-US" sz="2000" i="1" dirty="0">
                <a:solidFill>
                  <a:srgbClr val="5B6770"/>
                </a:solidFill>
              </a:rPr>
              <a:t>–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6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smtClean="0"/>
              <a:t>Driving </a:t>
            </a:r>
            <a:r>
              <a:rPr lang="en-US" sz="2000" b="1" i="1" dirty="0"/>
              <a:t>down the number </a:t>
            </a:r>
            <a:r>
              <a:rPr lang="en-US" sz="2000" b="1" i="1" dirty="0" smtClean="0"/>
              <a:t>IAGs / IALs / Rescissions </a:t>
            </a:r>
            <a:r>
              <a:rPr lang="en-US" sz="2000" b="1" i="1" dirty="0"/>
              <a:t>in the market will result in which of the following:</a:t>
            </a:r>
            <a:endParaRPr lang="en-US" sz="2000" b="1" i="1" dirty="0" smtClean="0"/>
          </a:p>
          <a:p>
            <a:pPr marL="1097280" lvl="1" indent="-457200">
              <a:spcBef>
                <a:spcPts val="3000"/>
              </a:spcBef>
              <a:buFont typeface="+mj-lt"/>
              <a:buAutoNum type="alphaLcParenR"/>
            </a:pPr>
            <a:r>
              <a:rPr lang="en-US" sz="2000" dirty="0" smtClean="0"/>
              <a:t>Fewer </a:t>
            </a:r>
            <a:r>
              <a:rPr lang="en-US" sz="2000" dirty="0"/>
              <a:t>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smtClean="0"/>
              <a:t>Checkpoint Question #4</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102</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None/>
            </a:pPr>
            <a:r>
              <a:rPr lang="en-US" sz="2000" b="1" i="1" dirty="0" smtClean="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452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103</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6514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843951"/>
            <a:ext cx="5105400" cy="3170099"/>
          </a:xfrm>
          <a:prstGeom prst="rect">
            <a:avLst/>
          </a:prstGeom>
          <a:noFill/>
        </p:spPr>
        <p:txBody>
          <a:bodyPr wrap="square" rtlCol="0">
            <a:spAutoFit/>
          </a:bodyPr>
          <a:lstStyle/>
          <a:p>
            <a:pPr algn="ctr">
              <a:spcBef>
                <a:spcPts val="1800"/>
              </a:spcBef>
            </a:pPr>
            <a:r>
              <a:rPr lang="en-US" sz="3600" b="1" dirty="0" smtClean="0"/>
              <a:t>2017 </a:t>
            </a:r>
            <a:r>
              <a:rPr lang="en-US" sz="3600" b="1" dirty="0"/>
              <a:t/>
            </a:r>
            <a:br>
              <a:rPr lang="en-US" sz="3600" b="1" dirty="0"/>
            </a:br>
            <a:r>
              <a:rPr lang="en-US" sz="3600" b="1" dirty="0"/>
              <a:t>Inadvertent Switch &amp; Customer Rescission</a:t>
            </a:r>
            <a:br>
              <a:rPr lang="en-US" sz="3600" b="1" dirty="0"/>
            </a:br>
            <a:r>
              <a:rPr lang="en-US" sz="3600" b="1" dirty="0"/>
              <a:t>Market </a:t>
            </a:r>
            <a:r>
              <a:rPr lang="en-US" sz="3600" b="1" dirty="0" smtClean="0"/>
              <a:t>Training</a:t>
            </a:r>
          </a:p>
          <a:p>
            <a:pPr algn="ctr">
              <a:spcBef>
                <a:spcPts val="2400"/>
              </a:spcBef>
            </a:pPr>
            <a:r>
              <a:rPr lang="en-US" sz="3600" b="1" dirty="0" smtClean="0"/>
              <a:t>APPENDIX</a:t>
            </a:r>
            <a:endParaRPr lang="en-US" sz="3600" dirty="0"/>
          </a:p>
        </p:txBody>
      </p:sp>
    </p:spTree>
    <p:extLst>
      <p:ext uri="{BB962C8B-B14F-4D97-AF65-F5344CB8AC3E}">
        <p14:creationId xmlns:p14="http://schemas.microsoft.com/office/powerpoint/2010/main" val="37109735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pPr marL="365760" indent="-365760">
              <a:spcBef>
                <a:spcPts val="1500"/>
              </a:spcBef>
              <a:buSzPct val="90000"/>
              <a:buFont typeface="Wingdings" panose="05000000000000000000" pitchFamily="2" charset="2"/>
              <a:buChar char="Ø"/>
            </a:pPr>
            <a:r>
              <a:rPr lang="en-US" dirty="0"/>
              <a:t>Process Flow – Inadvertent Loss</a:t>
            </a:r>
          </a:p>
          <a:p>
            <a:pPr marL="365760" indent="-365760">
              <a:spcBef>
                <a:spcPts val="1500"/>
              </a:spcBef>
              <a:buSzPct val="90000"/>
              <a:buFont typeface="Wingdings" panose="05000000000000000000" pitchFamily="2" charset="2"/>
              <a:buChar char="Ø"/>
            </a:pPr>
            <a:r>
              <a:rPr lang="en-US" dirty="0"/>
              <a:t>Process Flow – Inadvertent Gain</a:t>
            </a:r>
          </a:p>
          <a:p>
            <a:pPr marL="365760" indent="-365760">
              <a:spcBef>
                <a:spcPts val="1500"/>
              </a:spcBef>
              <a:buSzPct val="90000"/>
              <a:buFont typeface="Wingdings" panose="05000000000000000000" pitchFamily="2" charset="2"/>
              <a:buChar char="Ø"/>
            </a:pPr>
            <a:r>
              <a:rPr lang="en-US" dirty="0"/>
              <a:t>Customer Rescission Exceptions</a:t>
            </a:r>
          </a:p>
          <a:p>
            <a:pPr marL="365760" indent="-365760">
              <a:spcBef>
                <a:spcPts val="1500"/>
              </a:spcBef>
              <a:buSzPct val="90000"/>
              <a:buFont typeface="Wingdings" panose="05000000000000000000" pitchFamily="2" charset="2"/>
              <a:buChar char="Ø"/>
            </a:pPr>
            <a:r>
              <a:rPr lang="en-US" dirty="0"/>
              <a:t>Customer Rescission – Re-submit</a:t>
            </a:r>
          </a:p>
          <a:p>
            <a:pPr marL="365760" indent="-365760">
              <a:spcBef>
                <a:spcPts val="1500"/>
              </a:spcBef>
              <a:buSzPct val="90000"/>
              <a:buFont typeface="Wingdings" panose="05000000000000000000" pitchFamily="2" charset="2"/>
              <a:buChar char="Ø"/>
            </a:pPr>
            <a:r>
              <a:rPr lang="en-US" dirty="0"/>
              <a:t>Reference Documents – summaries</a:t>
            </a:r>
          </a:p>
          <a:p>
            <a:pPr marL="640080" lvl="1">
              <a:spcBef>
                <a:spcPts val="1500"/>
              </a:spcBef>
              <a:buFont typeface="Arial" panose="020B0604020202020204" pitchFamily="34" charset="0"/>
              <a:buChar char="•"/>
            </a:pPr>
            <a:r>
              <a:rPr lang="en-US" dirty="0"/>
              <a:t>PUCT Subst. Rule §25.495. Unauthorized Change of Retail Electric Provider</a:t>
            </a:r>
          </a:p>
          <a:p>
            <a:pPr marL="640080" lvl="1">
              <a:spcBef>
                <a:spcPts val="1500"/>
              </a:spcBef>
              <a:buFont typeface="Arial" panose="020B0604020202020204" pitchFamily="34" charset="0"/>
              <a:buChar char="•"/>
            </a:pPr>
            <a:r>
              <a:rPr lang="en-US" dirty="0"/>
              <a:t>Retail Market Guide Section 7.3  Inadvertent Gain Process</a:t>
            </a:r>
          </a:p>
          <a:p>
            <a:pPr marL="640080" lvl="1">
              <a:spcBef>
                <a:spcPts val="1500"/>
              </a:spcBef>
              <a:buFont typeface="Arial" panose="020B0604020202020204" pitchFamily="34" charset="0"/>
              <a:buChar char="•"/>
            </a:pPr>
            <a:r>
              <a:rPr lang="en-US" dirty="0" err="1"/>
              <a:t>MarkeTrak</a:t>
            </a:r>
            <a:r>
              <a:rPr lang="en-US" dirty="0"/>
              <a:t> User’s Guide Index</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105</a:t>
            </a:fld>
            <a:endParaRPr lang="en-US"/>
          </a:p>
        </p:txBody>
      </p:sp>
    </p:spTree>
    <p:extLst>
      <p:ext uri="{BB962C8B-B14F-4D97-AF65-F5344CB8AC3E}">
        <p14:creationId xmlns:p14="http://schemas.microsoft.com/office/powerpoint/2010/main" val="26471081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(Losing)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0560204"/>
              </p:ext>
            </p:extLst>
          </p:nvPr>
        </p:nvGraphicFramePr>
        <p:xfrm>
          <a:off x="1039813" y="1031626"/>
          <a:ext cx="7064374" cy="5006730"/>
        </p:xfrm>
        <a:graphic>
          <a:graphicData uri="http://schemas.openxmlformats.org/drawingml/2006/table">
            <a:tbl>
              <a:tblPr/>
              <a:tblGrid>
                <a:gridCol w="1085384">
                  <a:extLst>
                    <a:ext uri="{9D8B030D-6E8A-4147-A177-3AD203B41FA5}">
                      <a16:colId xmlns="" xmlns:a16="http://schemas.microsoft.com/office/drawing/2014/main" val="20000"/>
                    </a:ext>
                  </a:extLst>
                </a:gridCol>
                <a:gridCol w="1085384">
                  <a:extLst>
                    <a:ext uri="{9D8B030D-6E8A-4147-A177-3AD203B41FA5}">
                      <a16:colId xmlns="" xmlns:a16="http://schemas.microsoft.com/office/drawing/2014/main" val="20001"/>
                    </a:ext>
                  </a:extLst>
                </a:gridCol>
                <a:gridCol w="1310500">
                  <a:extLst>
                    <a:ext uri="{9D8B030D-6E8A-4147-A177-3AD203B41FA5}">
                      <a16:colId xmlns="" xmlns:a16="http://schemas.microsoft.com/office/drawing/2014/main" val="20002"/>
                    </a:ext>
                  </a:extLst>
                </a:gridCol>
                <a:gridCol w="1297100">
                  <a:extLst>
                    <a:ext uri="{9D8B030D-6E8A-4147-A177-3AD203B41FA5}">
                      <a16:colId xmlns="" xmlns:a16="http://schemas.microsoft.com/office/drawing/2014/main" val="20003"/>
                    </a:ext>
                  </a:extLst>
                </a:gridCol>
                <a:gridCol w="1200622">
                  <a:extLst>
                    <a:ext uri="{9D8B030D-6E8A-4147-A177-3AD203B41FA5}">
                      <a16:colId xmlns="" xmlns:a16="http://schemas.microsoft.com/office/drawing/2014/main" val="20004"/>
                    </a:ext>
                  </a:extLst>
                </a:gridCol>
                <a:gridCol w="1085384">
                  <a:extLst>
                    <a:ext uri="{9D8B030D-6E8A-4147-A177-3AD203B41FA5}">
                      <a16:colId xmlns="" xmlns:a16="http://schemas.microsoft.com/office/drawing/2014/main" val="20005"/>
                    </a:ext>
                  </a:extLst>
                </a:gridCol>
              </a:tblGrid>
              <a:tr h="356351">
                <a:tc gridSpan="6">
                  <a:txBody>
                    <a:bodyPr/>
                    <a:lstStyle/>
                    <a:p>
                      <a:pPr algn="ctr" fontAlgn="ctr"/>
                      <a:r>
                        <a:rPr lang="en-US" sz="900" b="1" i="0" u="none" strike="noStrike" dirty="0">
                          <a:solidFill>
                            <a:srgbClr val="000000"/>
                          </a:solidFill>
                          <a:effectLst/>
                          <a:latin typeface="Calibri"/>
                        </a:rPr>
                        <a:t>Process Flow - Inadvertent </a:t>
                      </a:r>
                      <a:r>
                        <a:rPr lang="en-US" sz="900" b="1" i="0" u="none" strike="noStrike" dirty="0">
                          <a:solidFill>
                            <a:srgbClr val="FF0000"/>
                          </a:solidFill>
                          <a:effectLst/>
                          <a:latin typeface="Calibri"/>
                        </a:rPr>
                        <a:t>Losing</a:t>
                      </a:r>
                      <a:r>
                        <a:rPr lang="en-US" sz="900" b="1" i="0" u="none" strike="noStrike" dirty="0">
                          <a:solidFill>
                            <a:srgbClr val="000000"/>
                          </a:solidFill>
                          <a:effectLst/>
                          <a:latin typeface="Calibri"/>
                        </a:rPr>
                        <a:t> MarkeTrak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Calibri"/>
                        </a:rPr>
                        <a:t>Transition</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By</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State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Create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Pending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04"/>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Submit</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06"/>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Assign 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08"/>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10"/>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Agree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1"/>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12"/>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3"/>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908698">
                <a:tc gridSpan="6">
                  <a:txBody>
                    <a:bodyPr/>
                    <a:lstStyle/>
                    <a:p>
                      <a:pPr algn="l" fontAlgn="ctr"/>
                      <a:r>
                        <a:rPr lang="en-US" sz="900" b="0" i="0" u="sng" strike="noStrike" dirty="0">
                          <a:solidFill>
                            <a:srgbClr val="000000"/>
                          </a:solidFill>
                          <a:effectLst/>
                          <a:latin typeface="Calibri"/>
                        </a:rPr>
                        <a:t>Submitter (</a:t>
                      </a:r>
                      <a:r>
                        <a:rPr lang="en-US" sz="900" b="1" i="0" u="sng" strike="noStrike" dirty="0">
                          <a:solidFill>
                            <a:srgbClr val="00B050"/>
                          </a:solidFill>
                          <a:effectLst/>
                          <a:latin typeface="Calibri"/>
                        </a:rPr>
                        <a:t>Losing CR</a:t>
                      </a:r>
                      <a:r>
                        <a:rPr lang="en-US" sz="900" b="0" i="0" u="sng" strike="noStrike" dirty="0">
                          <a:solidFill>
                            <a:srgbClr val="000000"/>
                          </a:solidFill>
                          <a:effectLst/>
                          <a:latin typeface="Calibri"/>
                        </a:rPr>
                        <a:t>) / Original CR to Perform Research / Reconciliation / Verification Process</a:t>
                      </a:r>
                      <a:r>
                        <a:rPr lang="en-US" sz="900" b="0" i="0" u="none" strike="noStrike" dirty="0">
                          <a:solidFill>
                            <a:srgbClr val="000000"/>
                          </a:solidFill>
                          <a:effectLst/>
                          <a:latin typeface="Calibri"/>
                        </a:rPr>
                        <a:t>:</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Subsequent transactions? Yes - Cancel W/Approval, 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Holds? Yes – Submit 650_01, 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Proposed Regain Date =&lt; Gaining CR Start Date? Yes – Update, No – Proceed Send to TDSP</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5"/>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8023780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(Losing)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107</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54078467"/>
              </p:ext>
            </p:extLst>
          </p:nvPr>
        </p:nvGraphicFramePr>
        <p:xfrm>
          <a:off x="457201" y="1337469"/>
          <a:ext cx="8229599" cy="4183062"/>
        </p:xfrm>
        <a:graphic>
          <a:graphicData uri="http://schemas.openxmlformats.org/drawingml/2006/table">
            <a:tbl>
              <a:tblPr/>
              <a:tblGrid>
                <a:gridCol w="1264411">
                  <a:extLst>
                    <a:ext uri="{9D8B030D-6E8A-4147-A177-3AD203B41FA5}">
                      <a16:colId xmlns="" xmlns:a16="http://schemas.microsoft.com/office/drawing/2014/main" val="20000"/>
                    </a:ext>
                  </a:extLst>
                </a:gridCol>
                <a:gridCol w="1264411">
                  <a:extLst>
                    <a:ext uri="{9D8B030D-6E8A-4147-A177-3AD203B41FA5}">
                      <a16:colId xmlns="" xmlns:a16="http://schemas.microsoft.com/office/drawing/2014/main" val="20001"/>
                    </a:ext>
                  </a:extLst>
                </a:gridCol>
                <a:gridCol w="1526659">
                  <a:extLst>
                    <a:ext uri="{9D8B030D-6E8A-4147-A177-3AD203B41FA5}">
                      <a16:colId xmlns="" xmlns:a16="http://schemas.microsoft.com/office/drawing/2014/main" val="20002"/>
                    </a:ext>
                  </a:extLst>
                </a:gridCol>
                <a:gridCol w="1511049">
                  <a:extLst>
                    <a:ext uri="{9D8B030D-6E8A-4147-A177-3AD203B41FA5}">
                      <a16:colId xmlns="" xmlns:a16="http://schemas.microsoft.com/office/drawing/2014/main" val="20003"/>
                    </a:ext>
                  </a:extLst>
                </a:gridCol>
                <a:gridCol w="1398658">
                  <a:extLst>
                    <a:ext uri="{9D8B030D-6E8A-4147-A177-3AD203B41FA5}">
                      <a16:colId xmlns="" xmlns:a16="http://schemas.microsoft.com/office/drawing/2014/main" val="20004"/>
                    </a:ext>
                  </a:extLst>
                </a:gridCol>
                <a:gridCol w="1264411">
                  <a:extLst>
                    <a:ext uri="{9D8B030D-6E8A-4147-A177-3AD203B41FA5}">
                      <a16:colId xmlns="" xmlns:a16="http://schemas.microsoft.com/office/drawing/2014/main" val="20005"/>
                    </a:ext>
                  </a:extLst>
                </a:gridCol>
              </a:tblGrid>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00"/>
                  </a:ext>
                </a:extLst>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02"/>
                  </a:ext>
                </a:extLst>
              </a:tr>
              <a:tr h="36578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566304">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Research /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6"/>
                  </a:ext>
                </a:extLst>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Submit)</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08"/>
                  </a:ext>
                </a:extLst>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7071950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(Losing)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275252"/>
              </p:ext>
            </p:extLst>
          </p:nvPr>
        </p:nvGraphicFramePr>
        <p:xfrm>
          <a:off x="457200" y="1261700"/>
          <a:ext cx="8229599" cy="4178300"/>
        </p:xfrm>
        <a:graphic>
          <a:graphicData uri="http://schemas.openxmlformats.org/drawingml/2006/table">
            <a:tbl>
              <a:tblPr/>
              <a:tblGrid>
                <a:gridCol w="1264411">
                  <a:extLst>
                    <a:ext uri="{9D8B030D-6E8A-4147-A177-3AD203B41FA5}">
                      <a16:colId xmlns="" xmlns:a16="http://schemas.microsoft.com/office/drawing/2014/main" val="20000"/>
                    </a:ext>
                  </a:extLst>
                </a:gridCol>
                <a:gridCol w="1264411">
                  <a:extLst>
                    <a:ext uri="{9D8B030D-6E8A-4147-A177-3AD203B41FA5}">
                      <a16:colId xmlns="" xmlns:a16="http://schemas.microsoft.com/office/drawing/2014/main" val="20001"/>
                    </a:ext>
                  </a:extLst>
                </a:gridCol>
                <a:gridCol w="1526659">
                  <a:extLst>
                    <a:ext uri="{9D8B030D-6E8A-4147-A177-3AD203B41FA5}">
                      <a16:colId xmlns="" xmlns:a16="http://schemas.microsoft.com/office/drawing/2014/main" val="20002"/>
                    </a:ext>
                  </a:extLst>
                </a:gridCol>
                <a:gridCol w="1511049">
                  <a:extLst>
                    <a:ext uri="{9D8B030D-6E8A-4147-A177-3AD203B41FA5}">
                      <a16:colId xmlns="" xmlns:a16="http://schemas.microsoft.com/office/drawing/2014/main" val="20003"/>
                    </a:ext>
                  </a:extLst>
                </a:gridCol>
                <a:gridCol w="1398658">
                  <a:extLst>
                    <a:ext uri="{9D8B030D-6E8A-4147-A177-3AD203B41FA5}">
                      <a16:colId xmlns="" xmlns:a16="http://schemas.microsoft.com/office/drawing/2014/main" val="20004"/>
                    </a:ext>
                  </a:extLst>
                </a:gridCol>
                <a:gridCol w="1264411">
                  <a:extLst>
                    <a:ext uri="{9D8B030D-6E8A-4147-A177-3AD203B41FA5}">
                      <a16:colId xmlns="" xmlns:a16="http://schemas.microsoft.com/office/drawing/2014/main" val="20005"/>
                    </a:ext>
                  </a:extLst>
                </a:gridCol>
              </a:tblGrid>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97127">
                <a:tc gridSpan="6">
                  <a:txBody>
                    <a:bodyPr/>
                    <a:lstStyle/>
                    <a:p>
                      <a:pPr algn="l" fontAlgn="ctr"/>
                      <a:r>
                        <a:rPr lang="en-US" sz="1100" b="0" i="0" u="sng" strike="noStrike" dirty="0">
                          <a:solidFill>
                            <a:srgbClr val="000000"/>
                          </a:solidFill>
                          <a:effectLst/>
                          <a:latin typeface="Calibri"/>
                        </a:rPr>
                        <a:t>Submitter (</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Research /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427511">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extLst>
                  <a:ext uri="{0D108BD9-81ED-4DB2-BD59-A6C34878D82A}">
                    <a16:rowId xmlns="" xmlns:a16="http://schemas.microsoft.com/office/drawing/2014/main" val="10004"/>
                  </a:ext>
                </a:extLst>
              </a:tr>
              <a:tr h="512397">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p>
                      <a:pPr algn="l" fontAlgn="b"/>
                      <a:endParaRPr lang="en-US" sz="1100" b="0" i="0" u="none" strike="noStrike" dirty="0">
                        <a:solidFill>
                          <a:srgbClr val="000000"/>
                        </a:solidFill>
                        <a:effectLst/>
                        <a:latin typeface="Calibri"/>
                      </a:endParaRPr>
                    </a:p>
                    <a:p>
                      <a:pPr algn="l" fontAlgn="b"/>
                      <a:endParaRPr lang="en-US" sz="1100" b="0" i="0" u="none" strike="noStrike" dirty="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934757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40337711"/>
              </p:ext>
            </p:extLst>
          </p:nvPr>
        </p:nvGraphicFramePr>
        <p:xfrm>
          <a:off x="982629" y="1047260"/>
          <a:ext cx="7178742" cy="4915879"/>
        </p:xfrm>
        <a:graphic>
          <a:graphicData uri="http://schemas.openxmlformats.org/drawingml/2006/table">
            <a:tbl>
              <a:tblPr/>
              <a:tblGrid>
                <a:gridCol w="1196457">
                  <a:extLst>
                    <a:ext uri="{9D8B030D-6E8A-4147-A177-3AD203B41FA5}">
                      <a16:colId xmlns="" xmlns:a16="http://schemas.microsoft.com/office/drawing/2014/main" val="20000"/>
                    </a:ext>
                  </a:extLst>
                </a:gridCol>
                <a:gridCol w="1196457">
                  <a:extLst>
                    <a:ext uri="{9D8B030D-6E8A-4147-A177-3AD203B41FA5}">
                      <a16:colId xmlns="" xmlns:a16="http://schemas.microsoft.com/office/drawing/2014/main" val="20001"/>
                    </a:ext>
                  </a:extLst>
                </a:gridCol>
                <a:gridCol w="1196457">
                  <a:extLst>
                    <a:ext uri="{9D8B030D-6E8A-4147-A177-3AD203B41FA5}">
                      <a16:colId xmlns="" xmlns:a16="http://schemas.microsoft.com/office/drawing/2014/main" val="20002"/>
                    </a:ext>
                  </a:extLst>
                </a:gridCol>
                <a:gridCol w="1196457">
                  <a:extLst>
                    <a:ext uri="{9D8B030D-6E8A-4147-A177-3AD203B41FA5}">
                      <a16:colId xmlns="" xmlns:a16="http://schemas.microsoft.com/office/drawing/2014/main" val="20003"/>
                    </a:ext>
                  </a:extLst>
                </a:gridCol>
                <a:gridCol w="1196457">
                  <a:extLst>
                    <a:ext uri="{9D8B030D-6E8A-4147-A177-3AD203B41FA5}">
                      <a16:colId xmlns="" xmlns:a16="http://schemas.microsoft.com/office/drawing/2014/main" val="20004"/>
                    </a:ext>
                  </a:extLst>
                </a:gridCol>
                <a:gridCol w="1196457">
                  <a:extLst>
                    <a:ext uri="{9D8B030D-6E8A-4147-A177-3AD203B41FA5}">
                      <a16:colId xmlns="" xmlns:a16="http://schemas.microsoft.com/office/drawing/2014/main" val="20005"/>
                    </a:ext>
                  </a:extLst>
                </a:gridCol>
              </a:tblGrid>
              <a:tr h="365179">
                <a:tc gridSpan="6">
                  <a:txBody>
                    <a:bodyPr/>
                    <a:lstStyle/>
                    <a:p>
                      <a:pPr algn="ctr" fontAlgn="ctr"/>
                      <a:r>
                        <a:rPr lang="en-US" sz="1000" b="1" i="0" u="none" strike="noStrike" dirty="0">
                          <a:solidFill>
                            <a:srgbClr val="000000"/>
                          </a:solidFill>
                          <a:effectLst/>
                          <a:latin typeface="Calibri"/>
                        </a:rPr>
                        <a:t>Process Flow - Inadvertent </a:t>
                      </a:r>
                      <a:r>
                        <a:rPr lang="en-US" sz="1000" b="1" i="0" u="none" strike="noStrike" dirty="0">
                          <a:solidFill>
                            <a:srgbClr val="FF0000"/>
                          </a:solidFill>
                          <a:effectLst/>
                          <a:latin typeface="Calibri"/>
                        </a:rPr>
                        <a:t>Gaining</a:t>
                      </a:r>
                      <a:r>
                        <a:rPr lang="en-US" sz="1000" b="1" i="0" u="none" strike="noStrike" dirty="0">
                          <a:solidFill>
                            <a:srgbClr val="000000"/>
                          </a:solidFill>
                          <a:effectLst/>
                          <a:latin typeface="Calibri"/>
                        </a:rPr>
                        <a:t> MarkeTrak Issue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solidFill>
                            <a:srgbClr val="000000"/>
                          </a:solidFill>
                          <a:effectLst/>
                          <a:latin typeface="Calibri"/>
                        </a:rPr>
                        <a:t>Transition</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By</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State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Owner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56181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Create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Pending Issue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extLst>
                  <a:ext uri="{0D108BD9-81ED-4DB2-BD59-A6C34878D82A}">
                    <a16:rowId xmlns="" xmlns:a16="http://schemas.microsoft.com/office/drawing/2014/main" val="10004"/>
                  </a:ext>
                </a:extLst>
              </a:tr>
              <a:tr h="56181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Submit</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extLst>
                  <a:ext uri="{0D108BD9-81ED-4DB2-BD59-A6C34878D82A}">
                    <a16:rowId xmlns="" xmlns:a16="http://schemas.microsoft.com/office/drawing/2014/main" val="10006"/>
                  </a:ext>
                </a:extLst>
              </a:tr>
              <a:tr h="552449">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Assign Owner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extLst>
                  <a:ext uri="{0D108BD9-81ED-4DB2-BD59-A6C34878D82A}">
                    <a16:rowId xmlns="" xmlns:a16="http://schemas.microsoft.com/office/drawing/2014/main" val="10008"/>
                  </a:ext>
                </a:extLst>
              </a:tr>
              <a:tr h="571177">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Begin Working</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In Progress (Losing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992537">
                <a:tc gridSpan="6">
                  <a:txBody>
                    <a:bodyPr/>
                    <a:lstStyle/>
                    <a:p>
                      <a:pPr algn="l" fontAlgn="ctr"/>
                      <a:r>
                        <a:rPr lang="en-US" sz="1000" b="0" i="0" u="sng" strike="noStrike" dirty="0">
                          <a:solidFill>
                            <a:srgbClr val="000000"/>
                          </a:solidFill>
                          <a:effectLst/>
                          <a:latin typeface="Calibri"/>
                        </a:rPr>
                        <a:t>(</a:t>
                      </a:r>
                      <a:r>
                        <a:rPr lang="en-US" sz="1000" b="1" i="0" u="sng" strike="noStrike" dirty="0">
                          <a:solidFill>
                            <a:srgbClr val="00B050"/>
                          </a:solidFill>
                          <a:effectLst/>
                          <a:latin typeface="Calibri"/>
                        </a:rPr>
                        <a:t>Losing CR</a:t>
                      </a:r>
                      <a:r>
                        <a:rPr lang="en-US" sz="1000" b="0" i="0" u="sng" strike="noStrike" dirty="0">
                          <a:solidFill>
                            <a:srgbClr val="000000"/>
                          </a:solidFill>
                          <a:effectLst/>
                          <a:latin typeface="Calibri"/>
                        </a:rPr>
                        <a:t>) / Original CR to Perform Research / Reconciliation / Verification Process</a:t>
                      </a:r>
                      <a:r>
                        <a:rPr lang="en-US" sz="1000" b="0" i="0" u="none" strike="noStrike" dirty="0">
                          <a:solidFill>
                            <a:srgbClr val="000000"/>
                          </a:solidFill>
                          <a:effectLst/>
                          <a:latin typeface="Calibri"/>
                        </a:rPr>
                        <a:t>:</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Subsequent transactions? Yes - Cancel W/Approval, 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Holds? Yes – Submit 650_01, 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Proposed Regain Date =&lt; Gaining CR Start Date? Yes – Update, No – Proceed Send to TDSP</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1"/>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053993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-represents over 40% of all MTs</a:t>
            </a:r>
          </a:p>
          <a:p>
            <a:pPr lvl="1"/>
            <a:r>
              <a:rPr lang="en-US" sz="2000" dirty="0"/>
              <a:t>One of the longest MT issues to resolve</a:t>
            </a:r>
          </a:p>
          <a:p>
            <a:pPr lvl="1"/>
            <a:r>
              <a:rPr lang="en-US" sz="2000" dirty="0"/>
              <a:t>Can 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a:t>
            </a:r>
            <a:r>
              <a:rPr lang="en-US" sz="2000" dirty="0" smtClean="0"/>
              <a:t>TDSP’s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0115"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7177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55097080"/>
              </p:ext>
            </p:extLst>
          </p:nvPr>
        </p:nvGraphicFramePr>
        <p:xfrm>
          <a:off x="1219200" y="937846"/>
          <a:ext cx="6784974" cy="5181601"/>
        </p:xfrm>
        <a:graphic>
          <a:graphicData uri="http://schemas.openxmlformats.org/drawingml/2006/table">
            <a:tbl>
              <a:tblPr/>
              <a:tblGrid>
                <a:gridCol w="1130829">
                  <a:extLst>
                    <a:ext uri="{9D8B030D-6E8A-4147-A177-3AD203B41FA5}">
                      <a16:colId xmlns="" xmlns:a16="http://schemas.microsoft.com/office/drawing/2014/main" val="20000"/>
                    </a:ext>
                  </a:extLst>
                </a:gridCol>
                <a:gridCol w="1130829">
                  <a:extLst>
                    <a:ext uri="{9D8B030D-6E8A-4147-A177-3AD203B41FA5}">
                      <a16:colId xmlns="" xmlns:a16="http://schemas.microsoft.com/office/drawing/2014/main" val="20001"/>
                    </a:ext>
                  </a:extLst>
                </a:gridCol>
                <a:gridCol w="1130829">
                  <a:extLst>
                    <a:ext uri="{9D8B030D-6E8A-4147-A177-3AD203B41FA5}">
                      <a16:colId xmlns="" xmlns:a16="http://schemas.microsoft.com/office/drawing/2014/main" val="20002"/>
                    </a:ext>
                  </a:extLst>
                </a:gridCol>
                <a:gridCol w="1130829">
                  <a:extLst>
                    <a:ext uri="{9D8B030D-6E8A-4147-A177-3AD203B41FA5}">
                      <a16:colId xmlns="" xmlns:a16="http://schemas.microsoft.com/office/drawing/2014/main" val="20003"/>
                    </a:ext>
                  </a:extLst>
                </a:gridCol>
                <a:gridCol w="1130829">
                  <a:extLst>
                    <a:ext uri="{9D8B030D-6E8A-4147-A177-3AD203B41FA5}">
                      <a16:colId xmlns="" xmlns:a16="http://schemas.microsoft.com/office/drawing/2014/main" val="20004"/>
                    </a:ext>
                  </a:extLst>
                </a:gridCol>
                <a:gridCol w="1130829">
                  <a:extLst>
                    <a:ext uri="{9D8B030D-6E8A-4147-A177-3AD203B41FA5}">
                      <a16:colId xmlns="" xmlns:a16="http://schemas.microsoft.com/office/drawing/2014/main" val="20005"/>
                    </a:ext>
                  </a:extLst>
                </a:gridCol>
              </a:tblGrid>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00"/>
                  </a:ext>
                </a:extLst>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02"/>
                  </a:ext>
                </a:extLst>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818289">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Research /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6"/>
                  </a:ext>
                </a:extLst>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(Losing CR Submit)</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08"/>
                  </a:ext>
                </a:extLst>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9819712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48206794"/>
              </p:ext>
            </p:extLst>
          </p:nvPr>
        </p:nvGraphicFramePr>
        <p:xfrm>
          <a:off x="762000" y="1029678"/>
          <a:ext cx="7543800" cy="4943475"/>
        </p:xfrm>
        <a:graphic>
          <a:graphicData uri="http://schemas.openxmlformats.org/drawingml/2006/table">
            <a:tbl>
              <a:tblPr/>
              <a:tblGrid>
                <a:gridCol w="1257300">
                  <a:extLst>
                    <a:ext uri="{9D8B030D-6E8A-4147-A177-3AD203B41FA5}">
                      <a16:colId xmlns="" xmlns:a16="http://schemas.microsoft.com/office/drawing/2014/main" val="20000"/>
                    </a:ext>
                  </a:extLst>
                </a:gridCol>
                <a:gridCol w="1257300">
                  <a:extLst>
                    <a:ext uri="{9D8B030D-6E8A-4147-A177-3AD203B41FA5}">
                      <a16:colId xmlns="" xmlns:a16="http://schemas.microsoft.com/office/drawing/2014/main" val="20001"/>
                    </a:ext>
                  </a:extLst>
                </a:gridCol>
                <a:gridCol w="1257300">
                  <a:extLst>
                    <a:ext uri="{9D8B030D-6E8A-4147-A177-3AD203B41FA5}">
                      <a16:colId xmlns="" xmlns:a16="http://schemas.microsoft.com/office/drawing/2014/main" val="20002"/>
                    </a:ext>
                  </a:extLst>
                </a:gridCol>
                <a:gridCol w="1257300">
                  <a:extLst>
                    <a:ext uri="{9D8B030D-6E8A-4147-A177-3AD203B41FA5}">
                      <a16:colId xmlns="" xmlns:a16="http://schemas.microsoft.com/office/drawing/2014/main" val="20003"/>
                    </a:ext>
                  </a:extLst>
                </a:gridCol>
                <a:gridCol w="1257300">
                  <a:extLst>
                    <a:ext uri="{9D8B030D-6E8A-4147-A177-3AD203B41FA5}">
                      <a16:colId xmlns="" xmlns:a16="http://schemas.microsoft.com/office/drawing/2014/main" val="20004"/>
                    </a:ext>
                  </a:extLst>
                </a:gridCol>
                <a:gridCol w="1257300">
                  <a:extLst>
                    <a:ext uri="{9D8B030D-6E8A-4147-A177-3AD203B41FA5}">
                      <a16:colId xmlns="" xmlns:a16="http://schemas.microsoft.com/office/drawing/2014/main" val="20005"/>
                    </a:ext>
                  </a:extLst>
                </a:gridCol>
              </a:tblGrid>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987813">
                <a:tc gridSpan="6">
                  <a:txBody>
                    <a:bodyPr/>
                    <a:lstStyle/>
                    <a:p>
                      <a:pPr algn="l" fontAlgn="ctr"/>
                      <a:r>
                        <a:rPr lang="en-US" sz="1100" b="0" i="0" u="sng" strike="noStrike" dirty="0">
                          <a:solidFill>
                            <a:srgbClr val="000000"/>
                          </a:solidFill>
                          <a:effectLst/>
                          <a:latin typeface="Calibri"/>
                        </a:rPr>
                        <a:t>(</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Research /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 xmlns:a16="http://schemas.microsoft.com/office/drawing/2014/main" val="10004"/>
                  </a:ext>
                </a:extLst>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6007890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 Exceptions</a:t>
            </a:r>
          </a:p>
        </p:txBody>
      </p:sp>
      <p:sp>
        <p:nvSpPr>
          <p:cNvPr id="3" name="Content Placeholder 2"/>
          <p:cNvSpPr>
            <a:spLocks noGrp="1"/>
          </p:cNvSpPr>
          <p:nvPr>
            <p:ph idx="1"/>
          </p:nvPr>
        </p:nvSpPr>
        <p:spPr/>
        <p:txBody>
          <a:bodyPr/>
          <a:lstStyle/>
          <a:p>
            <a:pPr>
              <a:spcBef>
                <a:spcPts val="2400"/>
              </a:spcBef>
            </a:pPr>
            <a:r>
              <a:rPr lang="en-US" sz="2000" dirty="0"/>
              <a:t>If the regaining transaction remains in a Siebel status other than Complete in the ERCOT Registration System for greater than five calendar days, the issue will automatically transition back to the Losing CR, and an email generated to notify the Losing CR of the transition.  </a:t>
            </a:r>
          </a:p>
          <a:p>
            <a:pPr>
              <a:spcBef>
                <a:spcPts val="2400"/>
              </a:spcBef>
            </a:pPr>
            <a:r>
              <a:rPr lang="en-US" sz="2000" dirty="0"/>
              <a:t>If the regaining Siebel status is still Scheduled status, the Losing CR should repopulate the regaining BGN field with the same information.  </a:t>
            </a:r>
          </a:p>
          <a:p>
            <a:pPr>
              <a:spcBef>
                <a:spcPts val="2400"/>
              </a:spcBef>
            </a:pPr>
            <a:r>
              <a:rPr lang="en-US" sz="2000" dirty="0"/>
              <a:t>If the Siebel status is blank within the </a:t>
            </a:r>
            <a:r>
              <a:rPr lang="en-US" sz="2000" dirty="0" err="1"/>
              <a:t>MarkeTrak</a:t>
            </a:r>
            <a:r>
              <a:rPr lang="en-US" sz="2000" dirty="0"/>
              <a:t> issue, the Losing CR should verify the status of the regaining transaction and submit/repopulate a new transaction if necessary. </a:t>
            </a:r>
          </a:p>
          <a:p>
            <a:pPr>
              <a:spcBef>
                <a:spcPts val="2400"/>
              </a:spcBef>
            </a:pPr>
            <a:r>
              <a:rPr lang="en-US" sz="2000" dirty="0"/>
              <a:t>This functionality is to ensure the issue is not closed before the premise has been regained, due to the time restriction on submission of new issues within this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112</a:t>
            </a:fld>
            <a:endParaRPr lang="en-US"/>
          </a:p>
        </p:txBody>
      </p:sp>
    </p:spTree>
    <p:extLst>
      <p:ext uri="{BB962C8B-B14F-4D97-AF65-F5344CB8AC3E}">
        <p14:creationId xmlns:p14="http://schemas.microsoft.com/office/powerpoint/2010/main" val="31200033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 Re-submit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113</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188720"/>
            <a:ext cx="8877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7013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 Re-submit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188720"/>
            <a:ext cx="80867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000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365760" indent="-365760">
              <a:spcBef>
                <a:spcPts val="2400"/>
              </a:spcBef>
              <a:buFont typeface="+mj-lt"/>
              <a:buAutoNum type="arabicPeriod"/>
            </a:pPr>
            <a:r>
              <a:rPr lang="en-US" dirty="0"/>
              <a:t>PUCT Subst. Rule §25.495, Unauthorized Change of Retail Electric Provider</a:t>
            </a:r>
          </a:p>
          <a:p>
            <a:pPr marL="365760" indent="-365760">
              <a:spcBef>
                <a:spcPts val="2400"/>
              </a:spcBef>
              <a:buFont typeface="+mj-lt"/>
              <a:buAutoNum type="arabicPeriod"/>
            </a:pPr>
            <a:r>
              <a:rPr lang="en-US" dirty="0"/>
              <a:t>ERCOT Retail Market Guide Section 7.3, Inadvertent Gain Process</a:t>
            </a:r>
          </a:p>
          <a:p>
            <a:pPr marL="365760" indent="-365760">
              <a:spcBef>
                <a:spcPts val="2400"/>
              </a:spcBef>
              <a:buFont typeface="+mj-lt"/>
              <a:buAutoNum type="arabicPeriod"/>
            </a:pPr>
            <a:r>
              <a:rPr lang="en-US" dirty="0" err="1"/>
              <a:t>MarkeTrak</a:t>
            </a:r>
            <a:r>
              <a:rPr lang="en-US" dirty="0"/>
              <a:t> User’s Guide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115</a:t>
            </a:fld>
            <a:endParaRPr lang="en-US"/>
          </a:p>
        </p:txBody>
      </p:sp>
    </p:spTree>
    <p:extLst>
      <p:ext uri="{BB962C8B-B14F-4D97-AF65-F5344CB8AC3E}">
        <p14:creationId xmlns:p14="http://schemas.microsoft.com/office/powerpoint/2010/main" val="18867001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buNone/>
            </a:pPr>
            <a:r>
              <a:rPr lang="en-US" sz="2000" b="1" dirty="0"/>
              <a:t>PUCT Subst. Rule §25.495. Unauthorized Change of Retail Electric </a:t>
            </a:r>
            <a:r>
              <a:rPr lang="en-US" sz="2000" b="1" dirty="0" smtClean="0"/>
              <a:t>Provider</a:t>
            </a:r>
          </a:p>
          <a:p>
            <a:pPr marL="0" indent="0">
              <a:spcBef>
                <a:spcPts val="1200"/>
              </a:spcBef>
              <a:buNone/>
            </a:pPr>
            <a:r>
              <a:rPr lang="en-US" sz="1800" dirty="0" smtClean="0">
                <a:hlinkClick r:id="rId2"/>
              </a:rPr>
              <a:t>http</a:t>
            </a:r>
            <a:r>
              <a:rPr lang="en-US" sz="1800" dirty="0">
                <a:hlinkClick r:id="rId2"/>
              </a:rPr>
              <a:t>://</a:t>
            </a:r>
            <a:r>
              <a:rPr lang="en-US" sz="1800" dirty="0" smtClean="0">
                <a:hlinkClick r:id="rId2"/>
              </a:rPr>
              <a:t>www.puc.texas.gov/agency/rulesnlaws/subrules/electric/Electric.aspx</a:t>
            </a:r>
            <a:r>
              <a:rPr lang="en-US" sz="1800" dirty="0" smtClean="0"/>
              <a:t> </a:t>
            </a:r>
            <a:endParaRPr lang="en-US" sz="1800" dirty="0"/>
          </a:p>
          <a:p>
            <a:pPr>
              <a:spcBef>
                <a:spcPts val="1200"/>
              </a:spcBef>
            </a:pPr>
            <a:r>
              <a:rPr lang="en-US" sz="1800" dirty="0"/>
              <a:t>Either the original REP (Losing REP) or the switching REP (Gaining REP) shall file a </a:t>
            </a:r>
            <a:r>
              <a:rPr lang="en-US" sz="1800" dirty="0" err="1"/>
              <a:t>MarkeTrak</a:t>
            </a:r>
            <a:r>
              <a:rPr lang="en-US" sz="1800" dirty="0"/>
              <a:t> issue as promptly as possible</a:t>
            </a:r>
          </a:p>
          <a:p>
            <a:pPr>
              <a:spcBef>
                <a:spcPts val="800"/>
              </a:spcBef>
            </a:pPr>
            <a:r>
              <a:rPr lang="en-US" sz="1800" dirty="0"/>
              <a:t>Affected REPs, ERCOT, and TDSP shall take all actions necessary to return the customer to the original REP as quickly as possible</a:t>
            </a:r>
          </a:p>
          <a:p>
            <a:pPr>
              <a:spcBef>
                <a:spcPts val="800"/>
              </a:spcBef>
            </a:pPr>
            <a:r>
              <a:rPr lang="en-US" sz="1800" dirty="0"/>
              <a:t>Gaining REP shall pay all transmission and distribution charges associated with returning the customer to the Losing REP</a:t>
            </a:r>
          </a:p>
          <a:p>
            <a:pPr>
              <a:spcBef>
                <a:spcPts val="800"/>
              </a:spcBef>
            </a:pPr>
            <a:r>
              <a:rPr lang="en-US" sz="1800" dirty="0"/>
              <a:t>Gaining REP shall refund within 5 days all charges paid by the customer for the time period the Losing REP regains and ultimately rebills the customer</a:t>
            </a:r>
          </a:p>
          <a:p>
            <a:pPr>
              <a:spcBef>
                <a:spcPts val="800"/>
              </a:spcBef>
            </a:pPr>
            <a:r>
              <a:rPr lang="en-US" sz="1800" dirty="0"/>
              <a:t>The REP that ultimately bills the customer is responsible for the </a:t>
            </a:r>
            <a:r>
              <a:rPr lang="en-US" sz="1800" dirty="0" smtClean="0"/>
              <a:t>non-</a:t>
            </a:r>
            <a:r>
              <a:rPr lang="en-US" sz="1800" dirty="0" err="1" smtClean="0"/>
              <a:t>bypassable</a:t>
            </a:r>
            <a:r>
              <a:rPr lang="en-US" sz="1800" dirty="0" smtClean="0"/>
              <a:t> </a:t>
            </a:r>
            <a:r>
              <a:rPr lang="en-US" sz="1800" dirty="0"/>
              <a:t>charges and wholesale consumption for the customer</a:t>
            </a:r>
          </a:p>
          <a:p>
            <a:pPr>
              <a:spcBef>
                <a:spcPts val="800"/>
              </a:spcBef>
            </a:pPr>
            <a:r>
              <a:rPr lang="en-US" sz="1800" dirty="0"/>
              <a:t>The customer shall pay no more than the price at which the customer would have been billed had the unauthorized switch or move-in not occurred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116</a:t>
            </a:fld>
            <a:endParaRPr lang="en-US"/>
          </a:p>
        </p:txBody>
      </p:sp>
    </p:spTree>
    <p:extLst>
      <p:ext uri="{BB962C8B-B14F-4D97-AF65-F5344CB8AC3E}">
        <p14:creationId xmlns:p14="http://schemas.microsoft.com/office/powerpoint/2010/main" val="93278395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a:xfrm>
            <a:off x="381000" y="916860"/>
            <a:ext cx="8458200" cy="5374525"/>
          </a:xfrm>
        </p:spPr>
        <p:txBody>
          <a:bodyPr/>
          <a:lstStyle/>
          <a:p>
            <a:pPr marL="0" indent="0">
              <a:buNone/>
            </a:pPr>
            <a:r>
              <a:rPr lang="en-US" sz="2000" b="1" dirty="0"/>
              <a:t>ERCOT Retail Market </a:t>
            </a:r>
            <a:r>
              <a:rPr lang="en-US" sz="2000" b="1" dirty="0" smtClean="0"/>
              <a:t>Guide </a:t>
            </a:r>
          </a:p>
          <a:p>
            <a:pPr marL="0" indent="0">
              <a:spcBef>
                <a:spcPts val="600"/>
              </a:spcBef>
              <a:buNone/>
            </a:pPr>
            <a:r>
              <a:rPr lang="en-US" sz="1600" dirty="0" smtClean="0">
                <a:hlinkClick r:id="rId2"/>
              </a:rPr>
              <a:t>http</a:t>
            </a:r>
            <a:r>
              <a:rPr lang="en-US" sz="1600" dirty="0">
                <a:hlinkClick r:id="rId2"/>
              </a:rPr>
              <a:t>://www.ercot.com/mktrules/guides/retail/current</a:t>
            </a:r>
            <a:endParaRPr lang="en-US" sz="1600" dirty="0"/>
          </a:p>
          <a:p>
            <a:pPr marL="0" indent="0">
              <a:spcBef>
                <a:spcPts val="1200"/>
              </a:spcBef>
              <a:buNone/>
            </a:pPr>
            <a:r>
              <a:rPr lang="en-US" sz="1600" dirty="0" smtClean="0"/>
              <a:t>7.3 </a:t>
            </a:r>
            <a:r>
              <a:rPr lang="en-US" sz="1600" dirty="0"/>
              <a:t>Inadvertent Gain Process</a:t>
            </a:r>
          </a:p>
          <a:p>
            <a:pPr marL="274320" lvl="1" indent="0">
              <a:spcBef>
                <a:spcPts val="100"/>
              </a:spcBef>
              <a:buNone/>
            </a:pPr>
            <a:r>
              <a:rPr lang="en-US" sz="1500" i="1" dirty="0"/>
              <a:t>7.3.1 Escalation Process</a:t>
            </a:r>
          </a:p>
          <a:p>
            <a:pPr marL="274320" lvl="1" indent="0">
              <a:spcBef>
                <a:spcPts val="100"/>
              </a:spcBef>
              <a:buNone/>
            </a:pPr>
            <a:r>
              <a:rPr lang="en-US" sz="1500" i="1" dirty="0"/>
              <a:t>7.3.2 Competitive Retailer’s Inadvertent Gain Process</a:t>
            </a:r>
          </a:p>
          <a:p>
            <a:pPr marL="731520" lvl="2" indent="0">
              <a:spcBef>
                <a:spcPts val="100"/>
              </a:spcBef>
              <a:buNone/>
            </a:pPr>
            <a:r>
              <a:rPr lang="en-US" sz="1500" dirty="0" smtClean="0"/>
              <a:t>7.3.2.1   Buyer’s </a:t>
            </a:r>
            <a:r>
              <a:rPr lang="en-US" sz="1500" dirty="0"/>
              <a:t>Remorse</a:t>
            </a:r>
          </a:p>
          <a:p>
            <a:pPr marL="731520" lvl="2" indent="0">
              <a:spcBef>
                <a:spcPts val="100"/>
              </a:spcBef>
              <a:buNone/>
            </a:pPr>
            <a:r>
              <a:rPr lang="en-US" sz="1500" dirty="0" smtClean="0"/>
              <a:t>7.3.2.2   Prevention </a:t>
            </a:r>
            <a:r>
              <a:rPr lang="en-US" sz="1500" dirty="0"/>
              <a:t>of Inadvertent Gains</a:t>
            </a:r>
          </a:p>
          <a:p>
            <a:pPr marL="731520" lvl="2" indent="0">
              <a:spcBef>
                <a:spcPts val="100"/>
              </a:spcBef>
              <a:buNone/>
            </a:pPr>
            <a:r>
              <a:rPr lang="en-US" sz="1500" dirty="0" smtClean="0"/>
              <a:t>7.3.2.3   Resolution </a:t>
            </a:r>
            <a:r>
              <a:rPr lang="en-US" sz="1500" dirty="0"/>
              <a:t>of Inadvertent Gains</a:t>
            </a:r>
          </a:p>
          <a:p>
            <a:pPr marL="731520" lvl="2" indent="0">
              <a:spcBef>
                <a:spcPts val="100"/>
              </a:spcBef>
              <a:buNone/>
            </a:pPr>
            <a:r>
              <a:rPr lang="en-US" sz="1500" dirty="0" smtClean="0"/>
              <a:t>7.3.2.4   Valid Reject / </a:t>
            </a:r>
            <a:r>
              <a:rPr lang="en-US" sz="1500" dirty="0" err="1" smtClean="0"/>
              <a:t>Unexecutable</a:t>
            </a:r>
            <a:r>
              <a:rPr lang="en-US" sz="1500" dirty="0" smtClean="0"/>
              <a:t> </a:t>
            </a:r>
            <a:r>
              <a:rPr lang="en-US" sz="1500" dirty="0"/>
              <a:t>Reasons</a:t>
            </a:r>
          </a:p>
          <a:p>
            <a:pPr marL="731520" lvl="2" indent="0">
              <a:spcBef>
                <a:spcPts val="100"/>
              </a:spcBef>
              <a:buNone/>
            </a:pPr>
            <a:r>
              <a:rPr lang="en-US" sz="1500" dirty="0" smtClean="0"/>
              <a:t>7.3.2.5   Invalid Reject / </a:t>
            </a:r>
            <a:r>
              <a:rPr lang="en-US" sz="1500" dirty="0" err="1" smtClean="0"/>
              <a:t>Unexecutable</a:t>
            </a:r>
            <a:r>
              <a:rPr lang="en-US" sz="1500" dirty="0" smtClean="0"/>
              <a:t> </a:t>
            </a:r>
            <a:r>
              <a:rPr lang="en-US" sz="1500" dirty="0"/>
              <a:t>Reasons</a:t>
            </a:r>
          </a:p>
          <a:p>
            <a:pPr marL="731520" lvl="2" indent="0">
              <a:spcBef>
                <a:spcPts val="100"/>
              </a:spcBef>
              <a:buNone/>
            </a:pPr>
            <a:r>
              <a:rPr lang="en-US" sz="1500" dirty="0" smtClean="0"/>
              <a:t>7.3.2.6   Out-of-Sync </a:t>
            </a:r>
            <a:r>
              <a:rPr lang="en-US" sz="1500" dirty="0"/>
              <a:t>Conditions</a:t>
            </a:r>
          </a:p>
          <a:p>
            <a:pPr marL="731520" lvl="2" indent="0">
              <a:spcBef>
                <a:spcPts val="100"/>
              </a:spcBef>
              <a:buNone/>
            </a:pPr>
            <a:r>
              <a:rPr lang="en-US" sz="1500" dirty="0" smtClean="0"/>
              <a:t>7.3.2.7   No </a:t>
            </a:r>
            <a:r>
              <a:rPr lang="en-US" sz="1500" dirty="0"/>
              <a:t>Losing Competitive Retailer of Record</a:t>
            </a:r>
          </a:p>
          <a:p>
            <a:pPr marL="274320" lvl="1" indent="0">
              <a:spcBef>
                <a:spcPts val="100"/>
              </a:spcBef>
              <a:buNone/>
            </a:pPr>
            <a:r>
              <a:rPr lang="en-US" sz="1500" i="1" dirty="0"/>
              <a:t>7.3.3  Charges Associated with Returning the Customer</a:t>
            </a:r>
          </a:p>
          <a:p>
            <a:pPr marL="274320" lvl="1" indent="0">
              <a:spcBef>
                <a:spcPts val="100"/>
              </a:spcBef>
              <a:buNone/>
            </a:pPr>
            <a:r>
              <a:rPr lang="en-US" sz="1500" i="1" dirty="0"/>
              <a:t>7.3.4  Transmission </a:t>
            </a:r>
            <a:r>
              <a:rPr lang="en-US" sz="1500" i="1" dirty="0" smtClean="0"/>
              <a:t>and / or </a:t>
            </a:r>
            <a:r>
              <a:rPr lang="en-US" sz="1500" i="1" dirty="0"/>
              <a:t>Distribution Service Provider Inadvertent Gain Process</a:t>
            </a:r>
          </a:p>
          <a:p>
            <a:pPr marL="731520" lvl="2" indent="0">
              <a:spcBef>
                <a:spcPts val="100"/>
              </a:spcBef>
              <a:buNone/>
            </a:pPr>
            <a:r>
              <a:rPr lang="en-US" sz="1500" dirty="0" smtClean="0"/>
              <a:t>7.3.4.1   Inadvertent </a:t>
            </a:r>
            <a:r>
              <a:rPr lang="en-US" sz="1500" dirty="0"/>
              <a:t>Dates Greater than 150 days</a:t>
            </a:r>
          </a:p>
          <a:p>
            <a:pPr marL="731520" lvl="2" indent="0">
              <a:spcBef>
                <a:spcPts val="100"/>
              </a:spcBef>
              <a:buNone/>
            </a:pPr>
            <a:r>
              <a:rPr lang="en-US" sz="1500" dirty="0" smtClean="0"/>
              <a:t>7.3.4.2   Inadvertent </a:t>
            </a:r>
            <a:r>
              <a:rPr lang="en-US" sz="1500" dirty="0"/>
              <a:t>Order is Pending</a:t>
            </a:r>
          </a:p>
          <a:p>
            <a:pPr marL="731520" lvl="2" indent="0">
              <a:spcBef>
                <a:spcPts val="100"/>
              </a:spcBef>
              <a:buNone/>
            </a:pPr>
            <a:r>
              <a:rPr lang="en-US" sz="1500" dirty="0" smtClean="0"/>
              <a:t>7.3.4.3   Third </a:t>
            </a:r>
            <a:r>
              <a:rPr lang="en-US" sz="1500" dirty="0"/>
              <a:t>Party has Gained Electric Service Identifier (Leapfrog Scenario)</a:t>
            </a:r>
          </a:p>
          <a:p>
            <a:pPr marL="731520" lvl="2" indent="0">
              <a:spcBef>
                <a:spcPts val="100"/>
              </a:spcBef>
              <a:buNone/>
            </a:pPr>
            <a:r>
              <a:rPr lang="en-US" sz="1500" dirty="0" smtClean="0"/>
              <a:t>7.3.4.4   Transmission </a:t>
            </a:r>
            <a:r>
              <a:rPr lang="en-US" sz="1500" dirty="0"/>
              <a:t>and/or Distribution Service Provider Billing</a:t>
            </a:r>
          </a:p>
          <a:p>
            <a:pPr marL="274320" lvl="1" indent="0">
              <a:spcBef>
                <a:spcPts val="100"/>
              </a:spcBef>
              <a:buNone/>
            </a:pPr>
            <a:r>
              <a:rPr lang="en-US" sz="1500" i="1" dirty="0"/>
              <a:t>7.3.5  Customer Rescission after Completion of a Switch Transaction</a:t>
            </a:r>
          </a:p>
          <a:p>
            <a:pPr marL="731520" lvl="2" indent="0">
              <a:spcBef>
                <a:spcPts val="100"/>
              </a:spcBef>
              <a:buNone/>
            </a:pPr>
            <a:r>
              <a:rPr lang="en-US" sz="1500" dirty="0" smtClean="0"/>
              <a:t>7.3.5.1   Additional </a:t>
            </a:r>
            <a:r>
              <a:rPr lang="en-US" sz="1500" dirty="0"/>
              <a:t>Valid Reasons for Rejection of a Rescission-based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117</a:t>
            </a:fld>
            <a:endParaRPr lang="en-US"/>
          </a:p>
        </p:txBody>
      </p:sp>
    </p:spTree>
    <p:extLst>
      <p:ext uri="{BB962C8B-B14F-4D97-AF65-F5344CB8AC3E}">
        <p14:creationId xmlns:p14="http://schemas.microsoft.com/office/powerpoint/2010/main" val="11719781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buNone/>
            </a:pPr>
            <a:r>
              <a:rPr lang="en-US" sz="2000" b="1" dirty="0"/>
              <a:t>Retail Market Guide Section 7.3  Inadvertent Gain Process</a:t>
            </a:r>
          </a:p>
          <a:p>
            <a:pPr marL="0" indent="0">
              <a:spcBef>
                <a:spcPts val="1200"/>
              </a:spcBef>
              <a:buNone/>
            </a:pPr>
            <a:r>
              <a:rPr lang="en-US" sz="2000" dirty="0"/>
              <a:t>Guidelines for ensuring that inadvertently gained ESI IDs are returned to the Losing REP in a quick and efficient manner with minimal inconvenience to the Customer as required by PUC Subst. Rule 25.495 Unauthorized Change of Retail Electric Provider</a:t>
            </a:r>
          </a:p>
          <a:p>
            <a:endParaRPr lang="en-US" sz="2000" dirty="0"/>
          </a:p>
          <a:p>
            <a:pPr marL="0" indent="0">
              <a:buNone/>
            </a:pPr>
            <a:r>
              <a:rPr lang="en-US" sz="2000" b="1" dirty="0"/>
              <a:t>Escalation Process:</a:t>
            </a:r>
          </a:p>
          <a:p>
            <a:pPr>
              <a:spcBef>
                <a:spcPts val="1200"/>
              </a:spcBef>
            </a:pPr>
            <a:r>
              <a:rPr lang="en-US" sz="2000" dirty="0"/>
              <a:t>Each Market Participant is responsible for it’s own compliance with the PUCT rules and RMG procedures &amp; timelines.</a:t>
            </a:r>
          </a:p>
          <a:p>
            <a:pPr>
              <a:spcBef>
                <a:spcPts val="1200"/>
              </a:spcBef>
            </a:pPr>
            <a:r>
              <a:rPr lang="en-US" sz="2000" dirty="0"/>
              <a:t>Each Market Participant shall maintain and update escalation contacts within the </a:t>
            </a:r>
            <a:r>
              <a:rPr lang="en-US" sz="2000" dirty="0" err="1"/>
              <a:t>MarkeTrak</a:t>
            </a:r>
            <a:r>
              <a:rPr lang="en-US" sz="2000" dirty="0"/>
              <a:t> Rolodex</a:t>
            </a:r>
          </a:p>
          <a:p>
            <a:pPr>
              <a:spcBef>
                <a:spcPts val="1200"/>
              </a:spcBef>
            </a:pPr>
            <a:r>
              <a:rPr lang="en-US" sz="2000" dirty="0" err="1"/>
              <a:t>MarkeTrak</a:t>
            </a:r>
            <a:r>
              <a:rPr lang="en-US" sz="2000" dirty="0"/>
              <a:t> will send escalation emails to the escalation contacts whenever an issue has remained in a ‘New’ or ‘Pending’ state for more than 3 calendar </a:t>
            </a:r>
            <a:r>
              <a:rPr lang="en-US" sz="2000" dirty="0" smtClean="0"/>
              <a:t>days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118</a:t>
            </a:fld>
            <a:endParaRPr lang="en-US"/>
          </a:p>
        </p:txBody>
      </p:sp>
    </p:spTree>
    <p:extLst>
      <p:ext uri="{BB962C8B-B14F-4D97-AF65-F5344CB8AC3E}">
        <p14:creationId xmlns:p14="http://schemas.microsoft.com/office/powerpoint/2010/main" val="2862028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a:xfrm>
            <a:off x="381000" y="916860"/>
            <a:ext cx="8458200" cy="3656259"/>
          </a:xfrm>
        </p:spPr>
        <p:txBody>
          <a:bodyPr/>
          <a:lstStyle/>
          <a:p>
            <a:pPr marL="0" indent="0">
              <a:buNone/>
            </a:pPr>
            <a:r>
              <a:rPr lang="en-US" sz="2000" b="1" dirty="0"/>
              <a:t>Section 7.3, Inadvertent Gain Process - continued</a:t>
            </a:r>
          </a:p>
          <a:p>
            <a:pPr>
              <a:spcBef>
                <a:spcPts val="800"/>
              </a:spcBef>
            </a:pPr>
            <a:r>
              <a:rPr lang="en-US" sz="1800" dirty="0"/>
              <a:t>CRs, both Losing and Gaining Reps, must investigate the matter and </a:t>
            </a:r>
            <a:r>
              <a:rPr lang="en-US" sz="1800" b="1" dirty="0">
                <a:solidFill>
                  <a:schemeClr val="accent5"/>
                </a:solidFill>
              </a:rPr>
              <a:t>provide all necessary/relevant information</a:t>
            </a:r>
            <a:r>
              <a:rPr lang="en-US" sz="1800" dirty="0"/>
              <a:t> – customer name, service address, meter number</a:t>
            </a:r>
          </a:p>
          <a:p>
            <a:pPr>
              <a:spcBef>
                <a:spcPts val="800"/>
              </a:spcBef>
            </a:pPr>
            <a:r>
              <a:rPr lang="en-US" sz="1800" dirty="0"/>
              <a:t>An </a:t>
            </a:r>
            <a:r>
              <a:rPr lang="en-US" sz="1800" b="1" dirty="0">
                <a:solidFill>
                  <a:schemeClr val="accent5"/>
                </a:solidFill>
              </a:rPr>
              <a:t>untimely rescission </a:t>
            </a:r>
            <a:r>
              <a:rPr lang="en-US" sz="1800" dirty="0"/>
              <a:t>is not treated as an inadvertent gain or loss</a:t>
            </a:r>
          </a:p>
          <a:p>
            <a:pPr>
              <a:spcBef>
                <a:spcPts val="800"/>
              </a:spcBef>
            </a:pPr>
            <a:r>
              <a:rPr lang="en-US" sz="1800" dirty="0"/>
              <a:t>The IGL process shall not be used to resolve an issue which an authorized enrollment causes a </a:t>
            </a:r>
            <a:r>
              <a:rPr lang="en-US" sz="1800" b="1" dirty="0">
                <a:solidFill>
                  <a:schemeClr val="accent5"/>
                </a:solidFill>
              </a:rPr>
              <a:t>breach of contract </a:t>
            </a:r>
            <a:r>
              <a:rPr lang="en-US" sz="1800" dirty="0"/>
              <a:t>between Customer and Losing Rep</a:t>
            </a:r>
          </a:p>
          <a:p>
            <a:pPr>
              <a:spcBef>
                <a:spcPts val="800"/>
              </a:spcBef>
            </a:pPr>
            <a:r>
              <a:rPr lang="en-US" sz="1800" dirty="0"/>
              <a:t>Utilize the Cancel w/ Approval </a:t>
            </a:r>
            <a:r>
              <a:rPr lang="en-US" sz="1800" dirty="0" err="1"/>
              <a:t>MarkeTrak</a:t>
            </a:r>
            <a:r>
              <a:rPr lang="en-US" sz="1800" dirty="0"/>
              <a:t> to prevent an IGL if within one Retail Business Day prior to MVI or switch </a:t>
            </a:r>
          </a:p>
          <a:p>
            <a:pPr>
              <a:spcBef>
                <a:spcPts val="800"/>
              </a:spcBef>
            </a:pPr>
            <a:r>
              <a:rPr lang="en-US" sz="1800" dirty="0"/>
              <a:t>If future dated MVI or switch and earlier than one Retail Business Day prior to transaction, utilize 814_08 Cancel Request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119</a:t>
            </a:fld>
            <a:endParaRPr lang="en-US"/>
          </a:p>
        </p:txBody>
      </p:sp>
      <p:grpSp>
        <p:nvGrpSpPr>
          <p:cNvPr id="5" name="Group 4"/>
          <p:cNvGrpSpPr/>
          <p:nvPr/>
        </p:nvGrpSpPr>
        <p:grpSpPr>
          <a:xfrm>
            <a:off x="1562100" y="4639517"/>
            <a:ext cx="6019800" cy="1689591"/>
            <a:chOff x="1703754" y="4642401"/>
            <a:chExt cx="6019800" cy="1689591"/>
          </a:xfrm>
        </p:grpSpPr>
        <p:sp>
          <p:nvSpPr>
            <p:cNvPr id="6" name="Right Arrow 5"/>
            <p:cNvSpPr/>
            <p:nvPr/>
          </p:nvSpPr>
          <p:spPr>
            <a:xfrm>
              <a:off x="1703754" y="4642401"/>
              <a:ext cx="6019800" cy="457200"/>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650523" y="4989288"/>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8" name="Rectangle 7"/>
            <p:cNvSpPr/>
            <p:nvPr/>
          </p:nvSpPr>
          <p:spPr>
            <a:xfrm>
              <a:off x="2998838" y="4989288"/>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9" name="Rectangle 8"/>
            <p:cNvSpPr/>
            <p:nvPr/>
          </p:nvSpPr>
          <p:spPr>
            <a:xfrm>
              <a:off x="1883193" y="5039056"/>
              <a:ext cx="867545" cy="338554"/>
            </a:xfrm>
            <a:prstGeom prst="rect">
              <a:avLst/>
            </a:prstGeom>
          </p:spPr>
          <p:txBody>
            <a:bodyPr wrap="none">
              <a:spAutoFit/>
            </a:bodyPr>
            <a:lstStyle/>
            <a:p>
              <a:r>
                <a:rPr lang="en-US" altLang="en-US" sz="1600" b="1" dirty="0" smtClean="0"/>
                <a:t>814_08</a:t>
              </a:r>
              <a:endParaRPr lang="en-US" sz="1600" dirty="0"/>
            </a:p>
          </p:txBody>
        </p:sp>
        <p:sp>
          <p:nvSpPr>
            <p:cNvPr id="10" name="Rectangle 9"/>
            <p:cNvSpPr/>
            <p:nvPr/>
          </p:nvSpPr>
          <p:spPr>
            <a:xfrm>
              <a:off x="3280512" y="5039056"/>
              <a:ext cx="2159566" cy="338554"/>
            </a:xfrm>
            <a:prstGeom prst="rect">
              <a:avLst/>
            </a:prstGeom>
          </p:spPr>
          <p:txBody>
            <a:bodyPr wrap="none">
              <a:spAutoFit/>
            </a:bodyPr>
            <a:lstStyle/>
            <a:p>
              <a:r>
                <a:rPr lang="en-US" altLang="en-US" sz="1600" b="1" dirty="0"/>
                <a:t> Cancel w/ approval </a:t>
              </a:r>
              <a:endParaRPr lang="en-US" sz="1600" dirty="0"/>
            </a:p>
          </p:txBody>
        </p:sp>
        <p:sp>
          <p:nvSpPr>
            <p:cNvPr id="11" name="Rectangle 10"/>
            <p:cNvSpPr/>
            <p:nvPr/>
          </p:nvSpPr>
          <p:spPr>
            <a:xfrm>
              <a:off x="5838095" y="5039056"/>
              <a:ext cx="1602154" cy="338554"/>
            </a:xfrm>
            <a:prstGeom prst="rect">
              <a:avLst/>
            </a:prstGeom>
          </p:spPr>
          <p:txBody>
            <a:bodyPr wrap="square">
              <a:spAutoFit/>
            </a:bodyPr>
            <a:lstStyle/>
            <a:p>
              <a:pPr indent="-284162" algn="ctr">
                <a:defRPr/>
              </a:pPr>
              <a:r>
                <a:rPr lang="en-US" altLang="en-US" sz="1600" b="1" dirty="0"/>
                <a:t>IGL </a:t>
              </a:r>
              <a:r>
                <a:rPr lang="en-US" altLang="en-US" sz="1600" b="1" dirty="0" err="1"/>
                <a:t>MarkeTrak</a:t>
              </a:r>
              <a:endParaRPr lang="en-US" altLang="en-US" sz="1600" b="1" dirty="0"/>
            </a:p>
          </p:txBody>
        </p:sp>
        <p:sp>
          <p:nvSpPr>
            <p:cNvPr id="12" name="Rectangle 11"/>
            <p:cNvSpPr/>
            <p:nvPr/>
          </p:nvSpPr>
          <p:spPr>
            <a:xfrm>
              <a:off x="2543915" y="5685661"/>
              <a:ext cx="1056700" cy="369332"/>
            </a:xfrm>
            <a:prstGeom prst="rect">
              <a:avLst/>
            </a:prstGeom>
          </p:spPr>
          <p:txBody>
            <a:bodyPr wrap="none">
              <a:spAutoFit/>
            </a:bodyPr>
            <a:lstStyle/>
            <a:p>
              <a:pPr algn="ctr"/>
              <a:r>
                <a:rPr lang="en-US" altLang="en-US" b="1" dirty="0" smtClean="0"/>
                <a:t>DOT – 1</a:t>
              </a:r>
              <a:endParaRPr lang="en-US" dirty="0"/>
            </a:p>
          </p:txBody>
        </p:sp>
        <p:sp>
          <p:nvSpPr>
            <p:cNvPr id="13" name="Rectangle 12"/>
            <p:cNvSpPr/>
            <p:nvPr/>
          </p:nvSpPr>
          <p:spPr>
            <a:xfrm>
              <a:off x="4491228" y="5685661"/>
              <a:ext cx="2465443" cy="646331"/>
            </a:xfrm>
            <a:prstGeom prst="rect">
              <a:avLst/>
            </a:prstGeom>
          </p:spPr>
          <p:txBody>
            <a:bodyPr wrap="square">
              <a:spAutoFit/>
            </a:bodyPr>
            <a:lstStyle/>
            <a:p>
              <a:pPr indent="-284162" algn="ctr">
                <a:defRPr/>
              </a:pPr>
              <a:r>
                <a:rPr lang="en-US" altLang="en-US" b="1" dirty="0" smtClean="0"/>
                <a:t>DOT</a:t>
              </a:r>
            </a:p>
            <a:p>
              <a:pPr indent="-284162" algn="ctr">
                <a:defRPr/>
              </a:pPr>
              <a:r>
                <a:rPr lang="en-US" altLang="en-US" b="1" dirty="0" smtClean="0"/>
                <a:t>Date of </a:t>
              </a:r>
              <a:r>
                <a:rPr lang="en-US" altLang="en-US" b="1" dirty="0"/>
                <a:t>Transition</a:t>
              </a:r>
              <a:endParaRPr lang="en-US" altLang="en-US" dirty="0"/>
            </a:p>
          </p:txBody>
        </p:sp>
      </p:grpSp>
    </p:spTree>
    <p:extLst>
      <p:ext uri="{BB962C8B-B14F-4D97-AF65-F5344CB8AC3E}">
        <p14:creationId xmlns:p14="http://schemas.microsoft.com/office/powerpoint/2010/main" val="2548046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4319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a:xfrm>
            <a:off x="381000" y="916860"/>
            <a:ext cx="8458200" cy="4022463"/>
          </a:xfrm>
        </p:spPr>
        <p:txBody>
          <a:bodyPr/>
          <a:lstStyle/>
          <a:p>
            <a:pPr marL="0" indent="0">
              <a:buNone/>
            </a:pPr>
            <a:r>
              <a:rPr lang="en-US" sz="2000" b="1" dirty="0"/>
              <a:t>Section 7.3, Inadvertent Gain Process - continued</a:t>
            </a:r>
          </a:p>
          <a:p>
            <a:pPr>
              <a:spcBef>
                <a:spcPts val="800"/>
              </a:spcBef>
            </a:pPr>
            <a:r>
              <a:rPr lang="en-US" sz="1800" u="sng" dirty="0"/>
              <a:t>Do not issue a MVO on an ESI ID that was gained in error</a:t>
            </a:r>
          </a:p>
          <a:p>
            <a:pPr>
              <a:spcBef>
                <a:spcPts val="800"/>
              </a:spcBef>
            </a:pPr>
            <a:r>
              <a:rPr lang="en-US" sz="1800" dirty="0"/>
              <a:t>Do not issue an Inadvertent Loss </a:t>
            </a:r>
            <a:r>
              <a:rPr lang="en-US" sz="1800" dirty="0" err="1"/>
              <a:t>MarkeTrak</a:t>
            </a:r>
            <a:r>
              <a:rPr lang="en-US" sz="1800" dirty="0"/>
              <a:t> until the Gaining Rep’s transaction has completed</a:t>
            </a:r>
          </a:p>
          <a:p>
            <a:pPr>
              <a:spcBef>
                <a:spcPts val="800"/>
              </a:spcBef>
            </a:pPr>
            <a:r>
              <a:rPr lang="en-US" sz="1800" dirty="0"/>
              <a:t>The Losing Rep ultimately determines the reinstatement date</a:t>
            </a:r>
          </a:p>
          <a:p>
            <a:pPr>
              <a:spcBef>
                <a:spcPts val="800"/>
              </a:spcBef>
              <a:buClr>
                <a:schemeClr val="tx1"/>
              </a:buClr>
            </a:pPr>
            <a:r>
              <a:rPr lang="en-US" sz="1800" b="1" dirty="0">
                <a:solidFill>
                  <a:schemeClr val="accent5"/>
                </a:solidFill>
              </a:rPr>
              <a:t>Reinstatement date shall be at the earliest DOL + 1 (Date of Loss) and at the latest 10 days from the date the </a:t>
            </a:r>
            <a:r>
              <a:rPr lang="en-US" sz="1800" b="1" dirty="0" err="1">
                <a:solidFill>
                  <a:schemeClr val="accent5"/>
                </a:solidFill>
              </a:rPr>
              <a:t>MarkeTrak</a:t>
            </a:r>
            <a:r>
              <a:rPr lang="en-US" sz="1800" b="1" dirty="0">
                <a:solidFill>
                  <a:schemeClr val="accent5"/>
                </a:solidFill>
              </a:rPr>
              <a:t> was submitted</a:t>
            </a:r>
          </a:p>
          <a:p>
            <a:pPr>
              <a:spcBef>
                <a:spcPts val="800"/>
              </a:spcBef>
            </a:pPr>
            <a:r>
              <a:rPr lang="en-US" sz="1800" dirty="0"/>
              <a:t>The Losing Rep </a:t>
            </a:r>
            <a:r>
              <a:rPr lang="en-US" sz="1800" u="sng" dirty="0"/>
              <a:t>shall submit the BDMVI</a:t>
            </a:r>
            <a:r>
              <a:rPr lang="en-US" sz="1800" dirty="0"/>
              <a:t> (back-dated move in) 814_16 </a:t>
            </a:r>
            <a:r>
              <a:rPr lang="en-US" sz="1800" u="sng" dirty="0"/>
              <a:t>no later than 12 days after submittal of the </a:t>
            </a:r>
            <a:r>
              <a:rPr lang="en-US" sz="1800" u="sng" dirty="0" err="1"/>
              <a:t>MarkeTrak</a:t>
            </a:r>
            <a:r>
              <a:rPr lang="en-US" sz="1800" dirty="0"/>
              <a:t> and shall be dated with the ‘proposed regain date’ as agreed in the </a:t>
            </a:r>
            <a:r>
              <a:rPr lang="en-US" sz="1800" dirty="0" err="1"/>
              <a:t>MarkeTrak</a:t>
            </a:r>
            <a:endParaRPr lang="en-US" sz="1800" dirty="0"/>
          </a:p>
          <a:p>
            <a:pPr>
              <a:spcBef>
                <a:spcPts val="800"/>
              </a:spcBef>
            </a:pPr>
            <a:r>
              <a:rPr lang="en-US" sz="1800" dirty="0"/>
              <a:t>The MT will auto-close if remains untouched for 20 days from the date the TDSP selects ‘Ready to Receive’</a:t>
            </a:r>
          </a:p>
          <a:p>
            <a:pPr marL="0" indent="0">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120</a:t>
            </a:fld>
            <a:endParaRPr lang="en-US"/>
          </a:p>
        </p:txBody>
      </p:sp>
      <p:grpSp>
        <p:nvGrpSpPr>
          <p:cNvPr id="20" name="Group 19"/>
          <p:cNvGrpSpPr/>
          <p:nvPr/>
        </p:nvGrpSpPr>
        <p:grpSpPr>
          <a:xfrm>
            <a:off x="2131285" y="4986215"/>
            <a:ext cx="5240938" cy="1381814"/>
            <a:chOff x="2238385" y="4986215"/>
            <a:chExt cx="5240938" cy="1381814"/>
          </a:xfrm>
        </p:grpSpPr>
        <p:sp>
          <p:nvSpPr>
            <p:cNvPr id="6" name="Right Arrow 5"/>
            <p:cNvSpPr/>
            <p:nvPr/>
          </p:nvSpPr>
          <p:spPr>
            <a:xfrm>
              <a:off x="2376993" y="4986215"/>
              <a:ext cx="5102330" cy="457200"/>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933800" y="5333102"/>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8" name="Rectangle 7"/>
            <p:cNvSpPr/>
            <p:nvPr/>
          </p:nvSpPr>
          <p:spPr>
            <a:xfrm>
              <a:off x="2376993" y="5333102"/>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0" name="Rectangle 9"/>
            <p:cNvSpPr/>
            <p:nvPr/>
          </p:nvSpPr>
          <p:spPr>
            <a:xfrm>
              <a:off x="3204309" y="5382870"/>
              <a:ext cx="2571260" cy="338554"/>
            </a:xfrm>
            <a:prstGeom prst="rect">
              <a:avLst/>
            </a:prstGeom>
          </p:spPr>
          <p:txBody>
            <a:bodyPr wrap="square">
              <a:spAutoFit/>
            </a:bodyPr>
            <a:lstStyle/>
            <a:p>
              <a:pPr algn="ctr"/>
              <a:r>
                <a:rPr lang="en-US" altLang="en-US" sz="1600" dirty="0"/>
                <a:t>Reinstatement date</a:t>
              </a:r>
              <a:endParaRPr lang="en-US" sz="1600" dirty="0"/>
            </a:p>
          </p:txBody>
        </p:sp>
        <p:sp>
          <p:nvSpPr>
            <p:cNvPr id="12" name="Rectangle 11"/>
            <p:cNvSpPr/>
            <p:nvPr/>
          </p:nvSpPr>
          <p:spPr>
            <a:xfrm>
              <a:off x="2238385" y="6029475"/>
              <a:ext cx="617477" cy="338554"/>
            </a:xfrm>
            <a:prstGeom prst="rect">
              <a:avLst/>
            </a:prstGeom>
          </p:spPr>
          <p:txBody>
            <a:bodyPr wrap="none">
              <a:spAutoFit/>
            </a:bodyPr>
            <a:lstStyle/>
            <a:p>
              <a:pPr algn="ctr"/>
              <a:r>
                <a:rPr lang="en-US" altLang="en-US" sz="1600" b="1" dirty="0" smtClean="0"/>
                <a:t>DOL</a:t>
              </a:r>
              <a:endParaRPr lang="en-US" sz="1600" dirty="0"/>
            </a:p>
          </p:txBody>
        </p:sp>
        <p:sp>
          <p:nvSpPr>
            <p:cNvPr id="14" name="Rectangle 13"/>
            <p:cNvSpPr/>
            <p:nvPr/>
          </p:nvSpPr>
          <p:spPr>
            <a:xfrm>
              <a:off x="2935943" y="5333102"/>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5" name="Rectangle 14"/>
            <p:cNvSpPr/>
            <p:nvPr/>
          </p:nvSpPr>
          <p:spPr>
            <a:xfrm>
              <a:off x="2855862" y="6029475"/>
              <a:ext cx="963213" cy="338554"/>
            </a:xfrm>
            <a:prstGeom prst="rect">
              <a:avLst/>
            </a:prstGeom>
          </p:spPr>
          <p:txBody>
            <a:bodyPr wrap="none">
              <a:spAutoFit/>
            </a:bodyPr>
            <a:lstStyle/>
            <a:p>
              <a:r>
                <a:rPr lang="en-US" altLang="en-US" sz="1600" b="1" dirty="0" smtClean="0"/>
                <a:t>DOL + 1</a:t>
              </a:r>
              <a:endParaRPr lang="en-US" sz="1600" dirty="0"/>
            </a:p>
          </p:txBody>
        </p:sp>
        <p:cxnSp>
          <p:nvCxnSpPr>
            <p:cNvPr id="16" name="Straight Arrow Connector 15"/>
            <p:cNvCxnSpPr/>
            <p:nvPr/>
          </p:nvCxnSpPr>
          <p:spPr>
            <a:xfrm>
              <a:off x="3147932" y="5721424"/>
              <a:ext cx="2703143" cy="0"/>
            </a:xfrm>
            <a:prstGeom prst="straightConnector1">
              <a:avLst/>
            </a:prstGeom>
            <a:ln w="15875">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51075" y="6029475"/>
              <a:ext cx="1366080" cy="338554"/>
            </a:xfrm>
            <a:prstGeom prst="rect">
              <a:avLst/>
            </a:prstGeom>
          </p:spPr>
          <p:txBody>
            <a:bodyPr wrap="none">
              <a:spAutoFit/>
            </a:bodyPr>
            <a:lstStyle/>
            <a:p>
              <a:r>
                <a:rPr lang="en-US" altLang="en-US" sz="1600" b="1" dirty="0"/>
                <a:t>MT date +10</a:t>
              </a:r>
              <a:endParaRPr lang="en-US" sz="1600" dirty="0"/>
            </a:p>
          </p:txBody>
        </p:sp>
      </p:grpSp>
    </p:spTree>
    <p:extLst>
      <p:ext uri="{BB962C8B-B14F-4D97-AF65-F5344CB8AC3E}">
        <p14:creationId xmlns:p14="http://schemas.microsoft.com/office/powerpoint/2010/main" val="35620521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buNone/>
            </a:pPr>
            <a:r>
              <a:rPr lang="en-US" sz="2000" b="1" dirty="0"/>
              <a:t>Section 7.3, Inadvertent Gain Process - continued</a:t>
            </a:r>
          </a:p>
          <a:p>
            <a:pPr>
              <a:spcBef>
                <a:spcPts val="1200"/>
              </a:spcBef>
            </a:pPr>
            <a:r>
              <a:rPr lang="en-US" sz="1800" dirty="0"/>
              <a:t>Be mindful of the Valid and Invalid Reject/</a:t>
            </a:r>
            <a:r>
              <a:rPr lang="en-US" sz="1800" dirty="0" err="1"/>
              <a:t>Unexecutable</a:t>
            </a:r>
            <a:r>
              <a:rPr lang="en-US" sz="1800" dirty="0"/>
              <a:t> reasons</a:t>
            </a:r>
          </a:p>
          <a:p>
            <a:pPr>
              <a:spcBef>
                <a:spcPts val="1200"/>
              </a:spcBef>
            </a:pPr>
            <a:r>
              <a:rPr lang="en-US" sz="1800" dirty="0"/>
              <a:t>Each Rep shall be responsible for all non-</a:t>
            </a:r>
            <a:r>
              <a:rPr lang="en-US" sz="1800" dirty="0" err="1"/>
              <a:t>bypassable</a:t>
            </a:r>
            <a:r>
              <a:rPr lang="en-US" sz="1800" dirty="0"/>
              <a:t> TDSP charges and wholesale consumption costs for the periods that the Rep bills the customer</a:t>
            </a:r>
          </a:p>
          <a:p>
            <a:pPr>
              <a:spcBef>
                <a:spcPts val="1200"/>
              </a:spcBef>
            </a:pPr>
            <a:r>
              <a:rPr lang="en-US" sz="1800" dirty="0"/>
              <a:t>If a lights out in error situation occurs (the Gaining Rep issues a MVO or DNP) the Losing Rep may submit a </a:t>
            </a:r>
            <a:r>
              <a:rPr lang="en-US" sz="1800" b="1" dirty="0">
                <a:solidFill>
                  <a:schemeClr val="accent5"/>
                </a:solidFill>
              </a:rPr>
              <a:t>Redirect Fee </a:t>
            </a:r>
            <a:r>
              <a:rPr lang="en-US" sz="1800" b="1" dirty="0" err="1">
                <a:solidFill>
                  <a:schemeClr val="accent5"/>
                </a:solidFill>
              </a:rPr>
              <a:t>MarkeTrak</a:t>
            </a:r>
            <a:r>
              <a:rPr lang="en-US" sz="1800" dirty="0"/>
              <a:t> within 3 Retail Business Days following an 810_02 from the TDSP.  Keep in mind, not all TDSPs have MVI fees for standard meters.</a:t>
            </a:r>
          </a:p>
          <a:p>
            <a:pPr>
              <a:spcBef>
                <a:spcPts val="1200"/>
              </a:spcBef>
            </a:pPr>
            <a:r>
              <a:rPr lang="en-US" sz="1800" dirty="0"/>
              <a:t>TDSP shall not issue billing corrections more than 150 days in the past from the date of receipt of the BDMVI due to settlement issues.  Losing Rep must resubmit the BDMVI with a new date.</a:t>
            </a:r>
          </a:p>
          <a:p>
            <a:pPr>
              <a:spcBef>
                <a:spcPts val="1200"/>
              </a:spcBef>
              <a:buClr>
                <a:schemeClr val="tx1"/>
              </a:buClr>
            </a:pPr>
            <a:r>
              <a:rPr lang="en-US" sz="1800" b="1" dirty="0">
                <a:solidFill>
                  <a:schemeClr val="accent5"/>
                </a:solidFill>
              </a:rPr>
              <a:t>Leapfrog Scenario </a:t>
            </a:r>
            <a:r>
              <a:rPr lang="en-US" sz="1800" dirty="0"/>
              <a:t>– when a legitimate third party transaction has occurred to an inadvertently gained ESI ID or if the BDMVI’s proposed regain date is more than 2 Retail Business Days prior to scheduled transaction, TDSP shall respond this is no longer an inadvertent issue</a:t>
            </a:r>
            <a:r>
              <a:rPr lang="en-US" sz="1800" dirty="0" smtClean="0"/>
              <a:t>.</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121</a:t>
            </a:fld>
            <a:endParaRPr lang="en-US"/>
          </a:p>
        </p:txBody>
      </p:sp>
    </p:spTree>
    <p:extLst>
      <p:ext uri="{BB962C8B-B14F-4D97-AF65-F5344CB8AC3E}">
        <p14:creationId xmlns:p14="http://schemas.microsoft.com/office/powerpoint/2010/main" val="4174396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spcBef>
                <a:spcPts val="1800"/>
              </a:spcBef>
              <a:buNone/>
            </a:pPr>
            <a:r>
              <a:rPr lang="en-US" sz="2000" b="1" dirty="0" err="1"/>
              <a:t>MarkeTrak</a:t>
            </a:r>
            <a:r>
              <a:rPr lang="en-US" sz="2000" b="1" dirty="0"/>
              <a:t> User Guide</a:t>
            </a:r>
          </a:p>
          <a:p>
            <a:pPr marL="0" indent="0">
              <a:spcBef>
                <a:spcPts val="2400"/>
              </a:spcBef>
              <a:buNone/>
            </a:pPr>
            <a:r>
              <a:rPr lang="en-US" sz="2000" dirty="0">
                <a:hlinkClick r:id="rId2"/>
              </a:rPr>
              <a:t>http://www.ercot.com/content/services/client_svcs/mktrk_info/MarkeTrak%2520User%2520Guide[1]%20(2).zip</a:t>
            </a:r>
            <a:endParaRPr lang="en-US" sz="2000" dirty="0"/>
          </a:p>
          <a:p>
            <a:pPr marL="274320" lvl="1" indent="0">
              <a:spcBef>
                <a:spcPts val="2400"/>
              </a:spcBef>
              <a:buNone/>
            </a:pPr>
            <a:r>
              <a:rPr lang="en-US" sz="2000" dirty="0" smtClean="0"/>
              <a:t>2.1</a:t>
            </a:r>
            <a:r>
              <a:rPr lang="en-US" sz="2000" dirty="0"/>
              <a:t>	Day to Day Issues – Inadvertent Gain</a:t>
            </a:r>
          </a:p>
          <a:p>
            <a:pPr marL="274320" lvl="1" indent="0">
              <a:spcBef>
                <a:spcPts val="1200"/>
              </a:spcBef>
              <a:buNone/>
            </a:pPr>
            <a:r>
              <a:rPr lang="en-US" sz="2000" dirty="0"/>
              <a:t>	2.1.1  Required Fields for Inadvertent Gain</a:t>
            </a:r>
          </a:p>
          <a:p>
            <a:pPr marL="274320" lvl="1" indent="0">
              <a:spcBef>
                <a:spcPts val="1200"/>
              </a:spcBef>
              <a:buNone/>
            </a:pPr>
            <a:r>
              <a:rPr lang="en-US" sz="2000" dirty="0"/>
              <a:t>	2.1.2  Definition of Inadvertent Gain</a:t>
            </a:r>
          </a:p>
          <a:p>
            <a:pPr marL="274320" lvl="1" indent="0">
              <a:spcBef>
                <a:spcPts val="1200"/>
              </a:spcBef>
              <a:buNone/>
            </a:pPr>
            <a:r>
              <a:rPr lang="en-US" sz="2000" dirty="0"/>
              <a:t>	2.1.3  Submitting an Inadvertent Gain</a:t>
            </a:r>
          </a:p>
          <a:p>
            <a:pPr marL="274320" lvl="1" indent="0">
              <a:spcBef>
                <a:spcPts val="1200"/>
              </a:spcBef>
              <a:buNone/>
            </a:pPr>
            <a:r>
              <a:rPr lang="en-US" sz="2000" dirty="0"/>
              <a:t>	2.1.4  Submitting a Customer Rescission Issue</a:t>
            </a:r>
          </a:p>
          <a:p>
            <a:pPr marL="274320" lvl="1" indent="0">
              <a:spcBef>
                <a:spcPts val="1200"/>
              </a:spcBef>
              <a:buNone/>
            </a:pPr>
            <a:r>
              <a:rPr lang="en-US" sz="2000" dirty="0"/>
              <a:t>	2.1.5  Redirect Fees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122</a:t>
            </a:fld>
            <a:endParaRPr lang="en-US"/>
          </a:p>
        </p:txBody>
      </p:sp>
    </p:spTree>
    <p:extLst>
      <p:ext uri="{BB962C8B-B14F-4D97-AF65-F5344CB8AC3E}">
        <p14:creationId xmlns:p14="http://schemas.microsoft.com/office/powerpoint/2010/main" val="19078764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Feedback?</a:t>
            </a:r>
            <a:endParaRPr lang="en-US" dirty="0"/>
          </a:p>
        </p:txBody>
      </p:sp>
      <p:pic>
        <p:nvPicPr>
          <p:cNvPr id="6"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875" y="1754981"/>
            <a:ext cx="3524250" cy="3524250"/>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123</a:t>
            </a:fld>
            <a:endParaRPr lang="en-US"/>
          </a:p>
        </p:txBody>
      </p:sp>
      <p:sp>
        <p:nvSpPr>
          <p:cNvPr id="5" name="Text Placeholder 4"/>
          <p:cNvSpPr txBox="1">
            <a:spLocks/>
          </p:cNvSpPr>
          <p:nvPr/>
        </p:nvSpPr>
        <p:spPr>
          <a:xfrm>
            <a:off x="304800" y="990600"/>
            <a:ext cx="8540496" cy="4616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i="1" dirty="0" smtClean="0"/>
              <a:t>Scan this QR code to take the course survey!</a:t>
            </a:r>
            <a:endParaRPr lang="en-US" sz="2800" b="1" i="1" dirty="0"/>
          </a:p>
        </p:txBody>
      </p:sp>
    </p:spTree>
    <p:extLst>
      <p:ext uri="{BB962C8B-B14F-4D97-AF65-F5344CB8AC3E}">
        <p14:creationId xmlns:p14="http://schemas.microsoft.com/office/powerpoint/2010/main" val="102674612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Answers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124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179230327"/>
              </p:ext>
            </p:extLst>
          </p:nvPr>
        </p:nvGraphicFramePr>
        <p:xfrm>
          <a:off x="381000" y="933547"/>
          <a:ext cx="8458200" cy="4035552"/>
        </p:xfrm>
        <a:graphic>
          <a:graphicData uri="http://schemas.openxmlformats.org/drawingml/2006/table">
            <a:tbl>
              <a:tblPr firstRow="1" bandRow="1">
                <a:tableStyleId>{5C22544A-7EE6-4342-B048-85BDC9FD1C3A}</a:tableStyleId>
              </a:tblPr>
              <a:tblGrid>
                <a:gridCol w="823307"/>
                <a:gridCol w="7634893"/>
              </a:tblGrid>
              <a:tr h="0">
                <a:tc>
                  <a:txBody>
                    <a:bodyPr/>
                    <a:lstStyle/>
                    <a:p>
                      <a:pPr algn="ctr"/>
                      <a:r>
                        <a:rPr lang="en-US" sz="1300" dirty="0" smtClean="0"/>
                        <a:t>Slide</a:t>
                      </a:r>
                      <a:endParaRPr lang="en-US" sz="1300" dirty="0"/>
                    </a:p>
                  </a:txBody>
                  <a:tcPr anchor="ctr"/>
                </a:tc>
                <a:tc>
                  <a:txBody>
                    <a:bodyPr/>
                    <a:lstStyle/>
                    <a:p>
                      <a:pPr algn="ctr"/>
                      <a:r>
                        <a:rPr lang="en-US" sz="1300" dirty="0" smtClean="0"/>
                        <a:t>Answer</a:t>
                      </a:r>
                      <a:endParaRPr lang="en-US" sz="1300" dirty="0"/>
                    </a:p>
                  </a:txBody>
                  <a:tcPr anchor="ctr"/>
                </a:tc>
              </a:tr>
              <a:tr h="0">
                <a:tc>
                  <a:txBody>
                    <a:bodyPr/>
                    <a:lstStyle/>
                    <a:p>
                      <a:pPr algn="ctr"/>
                      <a:r>
                        <a:rPr lang="en-US" sz="1300" dirty="0" smtClean="0"/>
                        <a:t>30</a:t>
                      </a:r>
                      <a:endParaRPr lang="en-US" sz="1300" dirty="0"/>
                    </a:p>
                  </a:txBody>
                  <a:tcPr marT="73152" marB="73152" anchor="ctr"/>
                </a:tc>
                <a:tc>
                  <a:txBody>
                    <a:bodyPr/>
                    <a:lstStyle/>
                    <a:p>
                      <a:pPr algn="l"/>
                      <a:r>
                        <a:rPr lang="en-US" sz="1300" dirty="0" smtClean="0"/>
                        <a:t>b) The Gaining REP - </a:t>
                      </a:r>
                      <a:r>
                        <a:rPr lang="en-US" sz="1300" i="1" dirty="0" smtClean="0"/>
                        <a:t>only the Gaining REP may initiate the Rescission process.</a:t>
                      </a:r>
                      <a:endParaRPr lang="en-US" sz="1300" i="1" dirty="0"/>
                    </a:p>
                  </a:txBody>
                  <a:tcPr marT="73152" marB="73152" anchor="ctr"/>
                </a:tc>
              </a:tr>
              <a:tr h="0">
                <a:tc>
                  <a:txBody>
                    <a:bodyPr/>
                    <a:lstStyle/>
                    <a:p>
                      <a:pPr algn="ctr"/>
                      <a:r>
                        <a:rPr lang="en-US" sz="1300" dirty="0" smtClean="0"/>
                        <a:t>31</a:t>
                      </a:r>
                      <a:endParaRPr lang="en-US" sz="1300" dirty="0"/>
                    </a:p>
                  </a:txBody>
                  <a:tcPr marT="73152" marB="73152" anchor="ctr"/>
                </a:tc>
                <a:tc>
                  <a:txBody>
                    <a:bodyPr/>
                    <a:lstStyle/>
                    <a:p>
                      <a:pPr algn="l"/>
                      <a:r>
                        <a:rPr lang="en-US" sz="1300" dirty="0" smtClean="0"/>
                        <a:t>True - </a:t>
                      </a:r>
                      <a:r>
                        <a:rPr lang="en-US" sz="1300" i="1" dirty="0" smtClean="0"/>
                        <a:t>providing any relevant information assists in the timely resolution of the MT.</a:t>
                      </a:r>
                      <a:endParaRPr lang="en-US" sz="1300" i="1" dirty="0"/>
                    </a:p>
                  </a:txBody>
                  <a:tcPr marT="73152" marB="73152" anchor="ctr"/>
                </a:tc>
              </a:tr>
              <a:tr h="0">
                <a:tc>
                  <a:txBody>
                    <a:bodyPr/>
                    <a:lstStyle/>
                    <a:p>
                      <a:pPr algn="ctr"/>
                      <a:r>
                        <a:rPr lang="en-US" sz="1300" dirty="0" smtClean="0"/>
                        <a:t>32</a:t>
                      </a:r>
                      <a:endParaRPr lang="en-US" sz="1300" dirty="0"/>
                    </a:p>
                  </a:txBody>
                  <a:tcPr marT="73152" marB="73152" anchor="ctr"/>
                </a:tc>
                <a:tc>
                  <a:txBody>
                    <a:bodyPr/>
                    <a:lstStyle/>
                    <a:p>
                      <a:pPr marL="548640" indent="-1097280" algn="l"/>
                      <a:r>
                        <a:rPr lang="en-US" sz="1300" dirty="0" smtClean="0"/>
                        <a:t>False - </a:t>
                      </a:r>
                      <a:r>
                        <a:rPr lang="en-US" sz="1300" i="1" dirty="0" smtClean="0"/>
                        <a:t>per PUC Subst. Rule 25.474(j), a customer has the right to rescind the terms of service without penalty or fee of any kind.</a:t>
                      </a:r>
                      <a:endParaRPr lang="en-US" sz="1300" i="1" dirty="0"/>
                    </a:p>
                  </a:txBody>
                  <a:tcPr marT="73152" marB="73152" anchor="ctr"/>
                </a:tc>
              </a:tr>
              <a:tr h="0">
                <a:tc>
                  <a:txBody>
                    <a:bodyPr/>
                    <a:lstStyle/>
                    <a:p>
                      <a:pPr algn="ctr"/>
                      <a:r>
                        <a:rPr lang="en-US" sz="1300" dirty="0" smtClean="0"/>
                        <a:t>33</a:t>
                      </a:r>
                      <a:endParaRPr lang="en-US" sz="1300" dirty="0"/>
                    </a:p>
                  </a:txBody>
                  <a:tcPr marT="73152" marB="73152" anchor="ctr"/>
                </a:tc>
                <a:tc>
                  <a:txBody>
                    <a:bodyPr/>
                    <a:lstStyle/>
                    <a:p>
                      <a:pPr algn="l"/>
                      <a:r>
                        <a:rPr lang="en-US" sz="1300" dirty="0" smtClean="0"/>
                        <a:t>c) 2 business days - </a:t>
                      </a:r>
                      <a:r>
                        <a:rPr lang="en-US" sz="1300" i="1" dirty="0" smtClean="0"/>
                        <a:t>once the TDSP has transitioned the MT to “Ready to Receive”.</a:t>
                      </a:r>
                      <a:endParaRPr lang="en-US" sz="1300" i="1" dirty="0"/>
                    </a:p>
                  </a:txBody>
                  <a:tcPr marT="73152" marB="73152" anchor="ctr"/>
                </a:tc>
              </a:tr>
              <a:tr h="0">
                <a:tc>
                  <a:txBody>
                    <a:bodyPr/>
                    <a:lstStyle/>
                    <a:p>
                      <a:pPr algn="ctr"/>
                      <a:r>
                        <a:rPr lang="en-US" sz="1300" dirty="0" smtClean="0"/>
                        <a:t>51</a:t>
                      </a:r>
                      <a:endParaRPr lang="en-US" sz="1300" dirty="0"/>
                    </a:p>
                  </a:txBody>
                  <a:tcPr marT="73152" marB="73152" anchor="ctr"/>
                </a:tc>
                <a:tc>
                  <a:txBody>
                    <a:bodyPr/>
                    <a:lstStyle/>
                    <a:p>
                      <a:pPr marL="548640" indent="-1097280" algn="l"/>
                      <a:r>
                        <a:rPr lang="en-US" sz="1300" dirty="0" smtClean="0"/>
                        <a:t>False - </a:t>
                      </a:r>
                      <a:r>
                        <a:rPr lang="en-US" sz="1300" i="1" dirty="0" smtClean="0"/>
                        <a:t>this is not a valid reject reason, the Losing CR should regain the ESI ID and execute the Current Occupant process.</a:t>
                      </a:r>
                    </a:p>
                  </a:txBody>
                  <a:tcPr marT="73152" marB="73152" anchor="ctr"/>
                </a:tc>
              </a:tr>
              <a:tr h="0">
                <a:tc>
                  <a:txBody>
                    <a:bodyPr/>
                    <a:lstStyle/>
                    <a:p>
                      <a:pPr algn="ctr"/>
                      <a:r>
                        <a:rPr lang="en-US" sz="1300" dirty="0" smtClean="0"/>
                        <a:t>52</a:t>
                      </a:r>
                      <a:endParaRPr lang="en-US" sz="1300" dirty="0"/>
                    </a:p>
                  </a:txBody>
                  <a:tcPr marT="73152" marB="73152" anchor="ctr"/>
                </a:tc>
                <a:tc>
                  <a:txBody>
                    <a:bodyPr/>
                    <a:lstStyle/>
                    <a:p>
                      <a:pPr algn="l"/>
                      <a:r>
                        <a:rPr lang="en-US" sz="1300" dirty="0" smtClean="0"/>
                        <a:t>c) Either - </a:t>
                      </a:r>
                      <a:r>
                        <a:rPr lang="en-US" sz="1300" i="1" dirty="0" smtClean="0"/>
                        <a:t>is applicable and is dependent upon the Losing CR’s business practices.</a:t>
                      </a:r>
                      <a:endParaRPr lang="en-US" sz="1300" i="1" dirty="0"/>
                    </a:p>
                  </a:txBody>
                  <a:tcPr marT="73152" marB="73152" anchor="ctr"/>
                </a:tc>
              </a:tr>
              <a:tr h="0">
                <a:tc>
                  <a:txBody>
                    <a:bodyPr/>
                    <a:lstStyle/>
                    <a:p>
                      <a:pPr algn="ctr"/>
                      <a:r>
                        <a:rPr lang="en-US" sz="1300" dirty="0" smtClean="0"/>
                        <a:t>53</a:t>
                      </a:r>
                      <a:endParaRPr lang="en-US" sz="1300" dirty="0"/>
                    </a:p>
                  </a:txBody>
                  <a:tcPr marT="73152" marB="73152" anchor="ctr"/>
                </a:tc>
                <a:tc>
                  <a:txBody>
                    <a:bodyPr/>
                    <a:lstStyle/>
                    <a:p>
                      <a:pPr marL="2103120" indent="-3657600" algn="l"/>
                      <a:r>
                        <a:rPr lang="en-US" sz="1300" dirty="0" smtClean="0"/>
                        <a:t>c) 12 days of MT submittal - </a:t>
                      </a:r>
                      <a:r>
                        <a:rPr lang="en-US" sz="1300" i="1" dirty="0" smtClean="0"/>
                        <a:t>Per the RMG 7.3.2.3.1 Reinstatement Date, the Losing REP shall submit the BDMVI no later than 12 days after submittal of the </a:t>
                      </a:r>
                      <a:r>
                        <a:rPr lang="en-US" sz="1300" i="1" dirty="0" err="1" smtClean="0"/>
                        <a:t>MarkeTrak</a:t>
                      </a:r>
                      <a:r>
                        <a:rPr lang="en-US" sz="1300" i="1" dirty="0" smtClean="0"/>
                        <a:t>.</a:t>
                      </a:r>
                      <a:endParaRPr lang="en-US" sz="1300" i="1" dirty="0"/>
                    </a:p>
                  </a:txBody>
                  <a:tcPr marT="73152" marB="73152" anchor="ctr"/>
                </a:tc>
              </a:tr>
              <a:tr h="0">
                <a:tc>
                  <a:txBody>
                    <a:bodyPr/>
                    <a:lstStyle/>
                    <a:p>
                      <a:pPr algn="ctr"/>
                      <a:r>
                        <a:rPr lang="en-US" sz="1300" dirty="0" smtClean="0"/>
                        <a:t>54</a:t>
                      </a:r>
                      <a:endParaRPr lang="en-US" sz="1300" dirty="0"/>
                    </a:p>
                  </a:txBody>
                  <a:tcPr marT="73152" marB="73152" anchor="ctr"/>
                </a:tc>
                <a:tc>
                  <a:txBody>
                    <a:bodyPr/>
                    <a:lstStyle/>
                    <a:p>
                      <a:pPr marL="548640" marR="0" indent="-1097280" algn="l" defTabSz="914400" rtl="0" eaLnBrk="1" fontAlgn="auto" latinLnBrk="0" hangingPunct="1">
                        <a:lnSpc>
                          <a:spcPct val="100000"/>
                        </a:lnSpc>
                        <a:spcBef>
                          <a:spcPts val="0"/>
                        </a:spcBef>
                        <a:spcAft>
                          <a:spcPts val="0"/>
                        </a:spcAft>
                        <a:buClrTx/>
                        <a:buSzTx/>
                        <a:buFontTx/>
                        <a:buNone/>
                        <a:tabLst/>
                        <a:defRPr/>
                      </a:pPr>
                      <a:r>
                        <a:rPr lang="en-US" sz="1300" dirty="0" smtClean="0"/>
                        <a:t>False - </a:t>
                      </a:r>
                      <a:r>
                        <a:rPr lang="en-US" sz="1300" i="1" dirty="0" smtClean="0"/>
                        <a:t>Generally speaking issuing a MVO on an active ESI will create a light out situation at the incorrect address.  An Inadvertent Gain MT should be submitted to resolve the incorrect address.</a:t>
                      </a:r>
                    </a:p>
                  </a:txBody>
                  <a:tcPr marT="73152" marB="73152" anchor="ctr"/>
                </a:tc>
              </a:tr>
            </a:tbl>
          </a:graphicData>
        </a:graphic>
      </p:graphicFrame>
    </p:spTree>
    <p:extLst>
      <p:ext uri="{BB962C8B-B14F-4D97-AF65-F5344CB8AC3E}">
        <p14:creationId xmlns:p14="http://schemas.microsoft.com/office/powerpoint/2010/main" val="2792486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Answers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125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960007945"/>
              </p:ext>
            </p:extLst>
          </p:nvPr>
        </p:nvGraphicFramePr>
        <p:xfrm>
          <a:off x="381000" y="933547"/>
          <a:ext cx="8458200" cy="3148584"/>
        </p:xfrm>
        <a:graphic>
          <a:graphicData uri="http://schemas.openxmlformats.org/drawingml/2006/table">
            <a:tbl>
              <a:tblPr firstRow="1" bandRow="1">
                <a:tableStyleId>{5C22544A-7EE6-4342-B048-85BDC9FD1C3A}</a:tableStyleId>
              </a:tblPr>
              <a:tblGrid>
                <a:gridCol w="823307"/>
                <a:gridCol w="7634893"/>
              </a:tblGrid>
              <a:tr h="0">
                <a:tc>
                  <a:txBody>
                    <a:bodyPr/>
                    <a:lstStyle/>
                    <a:p>
                      <a:pPr algn="ctr"/>
                      <a:r>
                        <a:rPr lang="en-US" sz="1300" dirty="0" smtClean="0"/>
                        <a:t>Slide</a:t>
                      </a:r>
                      <a:endParaRPr lang="en-US" sz="1300" dirty="0"/>
                    </a:p>
                  </a:txBody>
                  <a:tcPr anchor="ctr"/>
                </a:tc>
                <a:tc>
                  <a:txBody>
                    <a:bodyPr/>
                    <a:lstStyle/>
                    <a:p>
                      <a:pPr algn="ctr"/>
                      <a:r>
                        <a:rPr lang="en-US" sz="1300" dirty="0" smtClean="0"/>
                        <a:t>Answer</a:t>
                      </a:r>
                      <a:endParaRPr lang="en-US" sz="1300" dirty="0"/>
                    </a:p>
                  </a:txBody>
                  <a:tcPr anchor="ctr"/>
                </a:tc>
              </a:tr>
              <a:tr h="0">
                <a:tc>
                  <a:txBody>
                    <a:bodyPr/>
                    <a:lstStyle/>
                    <a:p>
                      <a:pPr algn="ctr"/>
                      <a:r>
                        <a:rPr lang="en-US" sz="1300" dirty="0" smtClean="0"/>
                        <a:t>71</a:t>
                      </a:r>
                      <a:endParaRPr lang="en-US" sz="1300" dirty="0"/>
                    </a:p>
                  </a:txBody>
                  <a:tcPr marT="73152" marB="73152" anchor="ctr"/>
                </a:tc>
                <a:tc>
                  <a:txBody>
                    <a:bodyPr/>
                    <a:lstStyle/>
                    <a:p>
                      <a:pPr marL="457200" indent="-914400" algn="l"/>
                      <a:r>
                        <a:rPr lang="en-US" sz="1300" dirty="0" smtClean="0"/>
                        <a:t>True - </a:t>
                      </a:r>
                      <a:r>
                        <a:rPr lang="en-US" sz="1300" i="1" dirty="0" smtClean="0"/>
                        <a:t>Any completed MVI/Switch or MVO transactions received after the initial transaction that caused the IAG will render the IAG regain process invalid. </a:t>
                      </a:r>
                      <a:endParaRPr lang="en-US" sz="1300" i="1" dirty="0"/>
                    </a:p>
                  </a:txBody>
                  <a:tcPr marT="73152" marB="73152" anchor="ctr"/>
                </a:tc>
              </a:tr>
              <a:tr h="0">
                <a:tc>
                  <a:txBody>
                    <a:bodyPr/>
                    <a:lstStyle/>
                    <a:p>
                      <a:pPr algn="ctr"/>
                      <a:r>
                        <a:rPr lang="en-US" sz="1300" dirty="0" smtClean="0"/>
                        <a:t>72</a:t>
                      </a:r>
                      <a:endParaRPr lang="en-US" sz="1300" dirty="0"/>
                    </a:p>
                  </a:txBody>
                  <a:tcPr marT="73152" marB="73152" anchor="ctr"/>
                </a:tc>
                <a:tc>
                  <a:txBody>
                    <a:bodyPr/>
                    <a:lstStyle/>
                    <a:p>
                      <a:pPr marL="182880" indent="-365760" algn="l"/>
                      <a:r>
                        <a:rPr lang="en-US" sz="1300" i="0" dirty="0" smtClean="0"/>
                        <a:t>a) </a:t>
                      </a:r>
                      <a:r>
                        <a:rPr lang="en-US" sz="1300" i="1" dirty="0" smtClean="0"/>
                        <a:t>The best practice is for Losing CR’ to send their BDMVI’s as soon as the TDSP gives the ok to send the BDMI. With each passing day there is an increased risk of new transactions being sent on the impacted ESI ID. </a:t>
                      </a:r>
                      <a:endParaRPr lang="en-US" sz="1300" i="1" dirty="0"/>
                    </a:p>
                  </a:txBody>
                  <a:tcPr marT="73152" marB="73152" anchor="ctr"/>
                </a:tc>
              </a:tr>
              <a:tr h="0">
                <a:tc>
                  <a:txBody>
                    <a:bodyPr/>
                    <a:lstStyle/>
                    <a:p>
                      <a:pPr algn="ctr"/>
                      <a:r>
                        <a:rPr lang="en-US" sz="1300" dirty="0" smtClean="0"/>
                        <a:t>73</a:t>
                      </a:r>
                      <a:endParaRPr lang="en-US" sz="1300" dirty="0"/>
                    </a:p>
                  </a:txBody>
                  <a:tcPr marT="73152" marB="73152" anchor="ctr"/>
                </a:tc>
                <a:tc>
                  <a:txBody>
                    <a:bodyPr/>
                    <a:lstStyle/>
                    <a:p>
                      <a:pPr marL="182880" indent="-365760" algn="l"/>
                      <a:r>
                        <a:rPr lang="en-US" sz="1300" i="0" dirty="0" smtClean="0"/>
                        <a:t>c) </a:t>
                      </a:r>
                      <a:r>
                        <a:rPr lang="en-US" sz="1300" i="1" dirty="0" smtClean="0"/>
                        <a:t>Using the </a:t>
                      </a:r>
                      <a:r>
                        <a:rPr lang="en-US" sz="1300" i="1" dirty="0" err="1" smtClean="0"/>
                        <a:t>MarkeTrak</a:t>
                      </a:r>
                      <a:r>
                        <a:rPr lang="en-US" sz="1300" i="1" dirty="0" smtClean="0"/>
                        <a:t> Rolodex tool to identify and reach out to escalation contacts within the non communicating CR’s organization.</a:t>
                      </a:r>
                      <a:endParaRPr lang="en-US" sz="1300" i="1" dirty="0"/>
                    </a:p>
                  </a:txBody>
                  <a:tcPr marT="73152" marB="73152" anchor="ctr"/>
                </a:tc>
              </a:tr>
              <a:tr h="0">
                <a:tc>
                  <a:txBody>
                    <a:bodyPr/>
                    <a:lstStyle/>
                    <a:p>
                      <a:pPr algn="ctr"/>
                      <a:r>
                        <a:rPr lang="en-US" sz="1300" dirty="0" smtClean="0"/>
                        <a:t>100</a:t>
                      </a:r>
                      <a:endParaRPr lang="en-US" sz="1300" dirty="0"/>
                    </a:p>
                  </a:txBody>
                  <a:tcPr marT="73152" marB="7315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b) The Gaining REP – </a:t>
                      </a:r>
                      <a:r>
                        <a:rPr lang="en-US" sz="1300" i="1" dirty="0" smtClean="0"/>
                        <a:t>valid IAG &amp; IAL MTs will only count toward the Gaining REP’s total</a:t>
                      </a:r>
                    </a:p>
                  </a:txBody>
                  <a:tcPr marT="73152" marB="73152" anchor="ctr"/>
                </a:tc>
              </a:tr>
              <a:tr h="0">
                <a:tc>
                  <a:txBody>
                    <a:bodyPr/>
                    <a:lstStyle/>
                    <a:p>
                      <a:pPr algn="ctr"/>
                      <a:r>
                        <a:rPr lang="en-US" sz="1300" dirty="0" smtClean="0"/>
                        <a:t>101</a:t>
                      </a:r>
                      <a:endParaRPr lang="en-US" sz="1300" dirty="0"/>
                    </a:p>
                  </a:txBody>
                  <a:tcPr marT="73152" marB="73152" anchor="ctr"/>
                </a:tc>
                <a:tc>
                  <a:txBody>
                    <a:bodyPr/>
                    <a:lstStyle/>
                    <a:p>
                      <a:pPr algn="l"/>
                      <a:r>
                        <a:rPr lang="en-US" sz="1300" i="0" dirty="0" smtClean="0"/>
                        <a:t>False – </a:t>
                      </a:r>
                      <a:r>
                        <a:rPr lang="en-US" sz="1300" i="1" dirty="0" smtClean="0"/>
                        <a:t>Assigned REP #s will remain consistent for the market reporting</a:t>
                      </a:r>
                    </a:p>
                  </a:txBody>
                  <a:tcPr marT="73152" marB="73152" anchor="ctr"/>
                </a:tc>
              </a:tr>
              <a:tr h="0">
                <a:tc>
                  <a:txBody>
                    <a:bodyPr/>
                    <a:lstStyle/>
                    <a:p>
                      <a:pPr algn="ctr"/>
                      <a:r>
                        <a:rPr lang="en-US" sz="1300" dirty="0" smtClean="0"/>
                        <a:t>102</a:t>
                      </a:r>
                      <a:endParaRPr lang="en-US" sz="1300" dirty="0"/>
                    </a:p>
                  </a:txBody>
                  <a:tcPr marT="73152" marB="73152" anchor="ctr"/>
                </a:tc>
                <a:tc>
                  <a:txBody>
                    <a:bodyPr/>
                    <a:lstStyle/>
                    <a:p>
                      <a:pPr algn="l"/>
                      <a:r>
                        <a:rPr lang="en-US" sz="1300" dirty="0" smtClean="0"/>
                        <a:t>e) All of the above – </a:t>
                      </a:r>
                      <a:r>
                        <a:rPr lang="en-US" sz="1300" i="1" dirty="0" smtClean="0"/>
                        <a:t>If all REPs work to drive efficiencies in their processes, the market will benefit</a:t>
                      </a:r>
                      <a:endParaRPr lang="en-US" sz="1300" i="1" dirty="0"/>
                    </a:p>
                  </a:txBody>
                  <a:tcPr marT="73152" marB="73152" anchor="ctr"/>
                </a:tc>
              </a:tr>
            </a:tbl>
          </a:graphicData>
        </a:graphic>
      </p:graphicFrame>
    </p:spTree>
    <p:extLst>
      <p:ext uri="{BB962C8B-B14F-4D97-AF65-F5344CB8AC3E}">
        <p14:creationId xmlns:p14="http://schemas.microsoft.com/office/powerpoint/2010/main" val="35239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28836"/>
            <a:ext cx="5105400" cy="1200329"/>
          </a:xfrm>
          <a:prstGeom prst="rect">
            <a:avLst/>
          </a:prstGeom>
          <a:noFill/>
        </p:spPr>
        <p:txBody>
          <a:bodyPr wrap="square" rtlCol="0">
            <a:spAutoFit/>
          </a:bodyPr>
          <a:lstStyle/>
          <a:p>
            <a:pPr algn="ctr"/>
            <a:r>
              <a:rPr lang="en-US" sz="3600" b="1" dirty="0"/>
              <a:t>Customer Rescission</a:t>
            </a:r>
            <a:br>
              <a:rPr lang="en-US" sz="3600" b="1" dirty="0"/>
            </a:br>
            <a:r>
              <a:rPr lang="en-US" sz="3600" b="1" dirty="0"/>
              <a:t>Walkthrough</a:t>
            </a:r>
            <a:endParaRPr lang="en-US" sz="3600" dirty="0"/>
          </a:p>
        </p:txBody>
      </p:sp>
    </p:spTree>
    <p:extLst>
      <p:ext uri="{BB962C8B-B14F-4D97-AF65-F5344CB8AC3E}">
        <p14:creationId xmlns:p14="http://schemas.microsoft.com/office/powerpoint/2010/main" val="2540319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r>
              <a:rPr lang="en-US" sz="1800" dirty="0"/>
              <a:t/>
            </a: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938483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a:t>
            </a:r>
            <a:r>
              <a:rPr lang="en-US" b="1" dirty="0" smtClean="0"/>
              <a:t>words …</a:t>
            </a:r>
            <a:endParaRPr lang="en-US" b="1" dirty="0"/>
          </a:p>
          <a:p>
            <a:pPr>
              <a:spcBef>
                <a:spcPts val="2400"/>
              </a:spcBef>
            </a:pPr>
            <a:r>
              <a:rPr lang="en-US" dirty="0"/>
              <a:t>Applicable to Switch requests only, not Move-Ins</a:t>
            </a:r>
            <a:r>
              <a:rPr lang="en-US" dirty="0" smtClean="0"/>
              <a:t>.</a:t>
            </a:r>
            <a:endParaRPr lang="en-US" dirty="0"/>
          </a:p>
          <a:p>
            <a:pPr>
              <a:spcBef>
                <a:spcPts val="2400"/>
              </a:spcBef>
              <a:buClr>
                <a:schemeClr val="tx1"/>
              </a:buClr>
            </a:pPr>
            <a:r>
              <a:rPr lang="en-US" b="1" i="1" dirty="0" smtClean="0">
                <a:solidFill>
                  <a:schemeClr val="accent5"/>
                </a:solidFill>
              </a:rPr>
              <a:t>After receiving </a:t>
            </a:r>
            <a:r>
              <a:rPr lang="en-US" b="1" i="1" dirty="0">
                <a:solidFill>
                  <a:schemeClr val="accent5"/>
                </a:solidFill>
              </a:rPr>
              <a:t>the Terms of Service</a:t>
            </a:r>
            <a:r>
              <a:rPr lang="en-US" dirty="0"/>
              <a:t>, Customer is allowed three (3) federal business days to rescind without penalty or fees from the Gaining REP</a:t>
            </a:r>
            <a:r>
              <a:rPr lang="en-US" dirty="0" smtClean="0"/>
              <a:t>.</a:t>
            </a:r>
            <a:endParaRPr lang="en-US" dirty="0"/>
          </a:p>
          <a:p>
            <a:pPr>
              <a:spcBef>
                <a:spcPts val="2400"/>
              </a:spcBef>
            </a:pPr>
            <a:r>
              <a:rPr lang="en-US" dirty="0"/>
              <a:t>Ultimate goal is to return the Customer to their REP of choice </a:t>
            </a:r>
            <a:r>
              <a:rPr lang="en-US" b="1" i="1" dirty="0">
                <a:solidFill>
                  <a:schemeClr val="accent5"/>
                </a:solidFill>
              </a:rPr>
              <a:t>quickly and efficiently </a:t>
            </a:r>
            <a:r>
              <a:rPr lang="en-US" dirty="0" smtClean="0"/>
              <a:t>with </a:t>
            </a:r>
            <a:r>
              <a:rPr lang="en-US" dirty="0"/>
              <a:t>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18715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dirty="0"/>
              <a:t>(e.g. Customer Name, Meter #, etc</a:t>
            </a:r>
            <a:r>
              <a:rPr lang="en-US" sz="2050" dirty="0" smtClean="0"/>
              <a:t>.)</a:t>
            </a:r>
            <a:endParaRPr lang="en-US" sz="2050" dirty="0"/>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r>
              <a:rPr lang="en-US" sz="2050" dirty="0" smtClean="0"/>
              <a:t>.</a:t>
            </a:r>
            <a:endParaRPr lang="en-US" sz="2050" dirty="0"/>
          </a:p>
          <a:p>
            <a:pPr>
              <a:spcBef>
                <a:spcPts val="1200"/>
              </a:spcBef>
            </a:pPr>
            <a:r>
              <a:rPr lang="en-US" sz="2050" dirty="0"/>
              <a:t>The research and investigation normally pursued during resolution of an Inadvertent Switch is not utilized when resolving Customer Rescission</a:t>
            </a:r>
            <a:r>
              <a:rPr lang="en-US" sz="2050" dirty="0" smtClean="0"/>
              <a:t>.</a:t>
            </a:r>
            <a:endParaRPr lang="en-US" sz="2050" dirty="0"/>
          </a:p>
          <a:p>
            <a:pPr>
              <a:spcBef>
                <a:spcPts val="1200"/>
              </a:spcBef>
            </a:pPr>
            <a:r>
              <a:rPr lang="en-US" sz="2050" dirty="0"/>
              <a:t>If/when the customer requests rescission (within the 3 federal business day window), the ‘losing’ REP must promptly regain the Customer – </a:t>
            </a:r>
            <a:r>
              <a:rPr lang="en-US" sz="2050" b="1" i="1" u="sng" dirty="0">
                <a:solidFill>
                  <a:schemeClr val="accent5"/>
                </a:solidFill>
              </a:rPr>
              <a:t>no questions asked</a:t>
            </a:r>
            <a:r>
              <a:rPr lang="en-US" sz="2050" dirty="0" smtClean="0"/>
              <a:t>.</a:t>
            </a:r>
            <a:endParaRPr lang="en-US" sz="205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4093136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a:xfrm>
            <a:off x="304800" y="990600"/>
            <a:ext cx="8534400" cy="5250180"/>
          </a:xfrm>
        </p:spPr>
        <p:txBody>
          <a:bodyPr/>
          <a:lstStyle/>
          <a:p>
            <a:pPr marL="0" indent="0">
              <a:spcBef>
                <a:spcPts val="1200"/>
              </a:spcBef>
              <a:buNone/>
            </a:pPr>
            <a:r>
              <a:rPr lang="en-US" sz="2200" dirty="0"/>
              <a:t>Handling of Fees/Charges Associated with IAG vs Rescission</a:t>
            </a:r>
            <a:r>
              <a:rPr lang="en-US" sz="2200" dirty="0" smtClean="0"/>
              <a:t>:</a:t>
            </a:r>
            <a:endParaRPr lang="en-US" sz="2200" dirty="0"/>
          </a:p>
          <a:p>
            <a:pPr>
              <a:spcBef>
                <a:spcPts val="1200"/>
              </a:spcBef>
            </a:pPr>
            <a:r>
              <a:rPr lang="en-US" sz="2200" b="1" dirty="0"/>
              <a:t>Fees (if applicable per TDSP Tariffs):</a:t>
            </a:r>
          </a:p>
          <a:p>
            <a:pPr lvl="1">
              <a:spcBef>
                <a:spcPts val="1200"/>
              </a:spcBef>
            </a:pPr>
            <a:r>
              <a:rPr lang="en-US" sz="2000" dirty="0"/>
              <a:t>For a customer rescission, TDSPs may charge CRs a fee; but there shall be </a:t>
            </a:r>
            <a:r>
              <a:rPr lang="en-US" sz="2000" b="1" u="sng" dirty="0">
                <a:solidFill>
                  <a:schemeClr val="accent5"/>
                </a:solidFill>
              </a:rPr>
              <a:t>no fees</a:t>
            </a:r>
            <a:r>
              <a:rPr lang="en-US" sz="2000" dirty="0"/>
              <a:t> passed through to the customer.</a:t>
            </a:r>
          </a:p>
          <a:p>
            <a:pPr lvl="1">
              <a:spcBef>
                <a:spcPts val="1200"/>
              </a:spcBef>
            </a:pPr>
            <a:r>
              <a:rPr lang="en-US" sz="2000" dirty="0"/>
              <a:t>For IAG, TDSPs may charge Gaining CRs an IAG fee; but the CR’s internal business practices will dictate if IAG fees are passed to the customer</a:t>
            </a:r>
            <a:r>
              <a:rPr lang="en-US" sz="2000" dirty="0" smtClean="0"/>
              <a:t>.</a:t>
            </a:r>
            <a:endParaRPr lang="en-US" sz="2000" dirty="0"/>
          </a:p>
          <a:p>
            <a:pPr>
              <a:spcBef>
                <a:spcPts val="1200"/>
              </a:spcBef>
            </a:pPr>
            <a:r>
              <a:rPr lang="en-US" sz="2200" b="1" dirty="0"/>
              <a:t>Consumption (usage) charges:</a:t>
            </a:r>
          </a:p>
          <a:p>
            <a:pPr lvl="1">
              <a:spcBef>
                <a:spcPts val="1200"/>
              </a:spcBef>
            </a:pPr>
            <a:r>
              <a:rPr lang="en-US" sz="2000" dirty="0"/>
              <a:t>Rescission reinstatement date is automatically set at DOL + 1, Gaining CRs </a:t>
            </a:r>
            <a:r>
              <a:rPr lang="en-US" sz="2000" b="1" u="sng" dirty="0">
                <a:solidFill>
                  <a:schemeClr val="accent5"/>
                </a:solidFill>
              </a:rPr>
              <a:t>shall not</a:t>
            </a:r>
            <a:r>
              <a:rPr lang="en-US" sz="2000" dirty="0"/>
              <a:t> pass these charges to the customer</a:t>
            </a:r>
          </a:p>
          <a:p>
            <a:pPr lvl="1">
              <a:spcBef>
                <a:spcPts val="1200"/>
              </a:spcBef>
            </a:pPr>
            <a:r>
              <a:rPr lang="en-US" sz="2000" dirty="0"/>
              <a:t>IAG reinstatement date is driven by the Losing CR and is set at a minimum of DOL + 1 to Date of MT submission +10, Gaining CRs </a:t>
            </a:r>
            <a:r>
              <a:rPr lang="en-US" sz="2000" b="1" u="sng" dirty="0">
                <a:solidFill>
                  <a:schemeClr val="accent5"/>
                </a:solidFill>
              </a:rPr>
              <a:t>may choose</a:t>
            </a:r>
            <a:r>
              <a:rPr lang="en-US" sz="2000" dirty="0"/>
              <a:t> to pass these charges to the </a:t>
            </a:r>
            <a:r>
              <a:rPr lang="en-US" sz="2000" dirty="0" smtClean="0"/>
              <a:t>customer</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73523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dirty="0"/>
              <a:t>Only the Gaining CR in a rescission scenario may utilize the rescission-based </a:t>
            </a:r>
            <a:r>
              <a:rPr lang="en-US" dirty="0" err="1"/>
              <a:t>MarkeTrak</a:t>
            </a:r>
            <a:r>
              <a:rPr lang="en-US" dirty="0"/>
              <a:t> process to initiate reinstatement of a customer to its original CR.</a:t>
            </a:r>
          </a:p>
          <a:p>
            <a:pPr>
              <a:spcBef>
                <a:spcPts val="2400"/>
              </a:spcBef>
            </a:pPr>
            <a:r>
              <a:rPr lang="en-US" dirty="0"/>
              <a:t>In order for an issue to be submitted through this subtype, it must be submitted on or before the twenty-fifth (25th) calendar day following ERCOT’s established First Available Switch Date (FASD). </a:t>
            </a:r>
          </a:p>
          <a:p>
            <a:pPr>
              <a:spcBef>
                <a:spcPts val="2400"/>
              </a:spcBef>
            </a:pPr>
            <a:r>
              <a:rPr lang="en-US" dirty="0"/>
              <a:t>If a Customer Rescission issue has not been submitted within the specified timeframe above, the two CRs should work to resolve the rescission issue through the Inadvertent Gaining 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28718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1"/>
          </p:nvPr>
        </p:nvSpPr>
        <p:spPr/>
        <p:txBody>
          <a:bodyPr/>
          <a:lstStyle/>
          <a:p>
            <a:pPr>
              <a:spcBef>
                <a:spcPts val="2400"/>
              </a:spcBef>
            </a:pPr>
            <a:r>
              <a:rPr lang="en-US" dirty="0"/>
              <a:t>Once a Customer Rescission </a:t>
            </a:r>
            <a:r>
              <a:rPr lang="en-US" dirty="0" err="1"/>
              <a:t>MarkeTrak</a:t>
            </a:r>
            <a:r>
              <a:rPr lang="en-US" dirty="0"/>
              <a:t> (MT) issue has been submitted, the losing CR has two (2) business days to agree to the Customer Rescission MT issue</a:t>
            </a:r>
            <a:r>
              <a:rPr lang="en-US" dirty="0" smtClean="0"/>
              <a:t>.</a:t>
            </a:r>
            <a:endParaRPr lang="en-US" dirty="0"/>
          </a:p>
          <a:p>
            <a:pPr>
              <a:spcBef>
                <a:spcPts val="2400"/>
              </a:spcBef>
            </a:pPr>
            <a:r>
              <a:rPr lang="en-US" dirty="0"/>
              <a:t>Once the Transmission and/or Distribution Service Provider (TDSP) has updated the MT issue to “Ready to Receive”, the losing CR has another two (2) business days to send a backdated 814_16, Move-In Request</a:t>
            </a:r>
            <a:r>
              <a:rPr lang="en-US" dirty="0" smtClean="0"/>
              <a: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179722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84048" y="914400"/>
            <a:ext cx="8534400" cy="4130040"/>
          </a:xfrm>
        </p:spPr>
        <p:txBody>
          <a:bodyPr/>
          <a:lstStyle/>
          <a:p>
            <a:pPr marL="0" indent="0">
              <a:buNone/>
            </a:pPr>
            <a:r>
              <a:rPr lang="en-US" sz="2400" dirty="0"/>
              <a:t>To avoid raising concerns about antitrust liability, participants in ERCOT activities should </a:t>
            </a:r>
            <a:r>
              <a:rPr lang="en-US" sz="2400" dirty="0" smtClean="0"/>
              <a:t>refrain from </a:t>
            </a:r>
            <a:r>
              <a:rPr lang="en-US" sz="2400" dirty="0"/>
              <a:t>proposing any action or measure that would exceed ERCOT’s authority under federal or </a:t>
            </a:r>
            <a:r>
              <a:rPr lang="en-US" sz="2400" dirty="0" smtClean="0"/>
              <a:t>state law</a:t>
            </a:r>
            <a:r>
              <a:rPr lang="en-US" sz="2400" dirty="0"/>
              <a:t>. For additional information, stakeholders should consult the </a:t>
            </a:r>
            <a:r>
              <a:rPr lang="en-US" sz="2400" i="1" dirty="0"/>
              <a:t>Statement of Position on </a:t>
            </a:r>
            <a:r>
              <a:rPr lang="en-US" sz="2400" i="1" dirty="0" smtClean="0"/>
              <a:t>Antitrust Issues </a:t>
            </a:r>
            <a:r>
              <a:rPr lang="en-US" sz="2400" i="1" dirty="0"/>
              <a:t>for Members of ERCOT Committees, Subcommittees, and Working </a:t>
            </a:r>
            <a:r>
              <a:rPr lang="en-US" sz="2400" i="1" dirty="0" smtClean="0"/>
              <a:t>Groups</a:t>
            </a:r>
            <a:r>
              <a:rPr lang="en-US" sz="2400" dirty="0"/>
              <a:t>, which is </a:t>
            </a:r>
            <a:r>
              <a:rPr lang="en-US" sz="2400" dirty="0" smtClean="0"/>
              <a:t>posted on </a:t>
            </a:r>
            <a:r>
              <a:rPr lang="en-US" sz="2400" dirty="0"/>
              <a:t>the ERCOT </a:t>
            </a:r>
            <a:r>
              <a:rPr lang="en-US" sz="2400" dirty="0" smtClean="0"/>
              <a:t>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79887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916354"/>
          </a:xfrm>
        </p:spPr>
        <p:txBody>
          <a:bodyPr/>
          <a:lstStyle/>
          <a:p>
            <a:pPr marL="365760" indent="-365760">
              <a:spcBef>
                <a:spcPts val="600"/>
              </a:spcBef>
              <a:buFont typeface="+mj-lt"/>
              <a:buAutoNum type="arabicPeriod"/>
            </a:pPr>
            <a:r>
              <a:rPr lang="en-US" dirty="0"/>
              <a:t>The Gaining CR selects the Submit tab.</a:t>
            </a:r>
          </a:p>
          <a:p>
            <a:pPr marL="365760" indent="-365760">
              <a:spcBef>
                <a:spcPts val="600"/>
              </a:spcBef>
              <a:buFont typeface="+mj-lt"/>
              <a:buAutoNum type="arabicPeriod"/>
            </a:pPr>
            <a:r>
              <a:rPr lang="en-US" dirty="0"/>
              <a:t>From the Submit Tree, select </a:t>
            </a:r>
            <a:r>
              <a:rPr lang="en-US" b="1" dirty="0" smtClean="0">
                <a:solidFill>
                  <a:schemeClr val="accent5"/>
                </a:solidFill>
              </a:rPr>
              <a:t>Customer Rescission</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3186161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a:t>
            </a:r>
            <a:r>
              <a:rPr lang="en-US" dirty="0" smtClean="0"/>
              <a:t>CR</a:t>
            </a:r>
            <a:endParaRPr lang="en-US" dirty="0"/>
          </a:p>
        </p:txBody>
      </p:sp>
      <p:sp>
        <p:nvSpPr>
          <p:cNvPr id="3" name="Content Placeholder 2"/>
          <p:cNvSpPr>
            <a:spLocks noGrp="1"/>
          </p:cNvSpPr>
          <p:nvPr>
            <p:ph idx="1"/>
          </p:nvPr>
        </p:nvSpPr>
        <p:spPr>
          <a:xfrm>
            <a:off x="304800" y="990601"/>
            <a:ext cx="8534400" cy="1127368"/>
          </a:xfrm>
        </p:spPr>
        <p:txBody>
          <a:bodyPr/>
          <a:lstStyle/>
          <a:p>
            <a:pPr marL="0" indent="0">
              <a:buNone/>
            </a:pPr>
            <a:r>
              <a:rPr lang="en-US" sz="1600" dirty="0">
                <a:solidFill>
                  <a:srgbClr val="FF0000"/>
                </a:solidFill>
              </a:rPr>
              <a:t>The following fields must be populated:</a:t>
            </a:r>
          </a:p>
          <a:p>
            <a:pPr>
              <a:spcBef>
                <a:spcPts val="600"/>
              </a:spcBef>
            </a:pPr>
            <a:r>
              <a:rPr lang="en-US" sz="1600" dirty="0">
                <a:solidFill>
                  <a:srgbClr val="FF0000"/>
                </a:solidFill>
              </a:rPr>
              <a:t>ESI ID</a:t>
            </a:r>
          </a:p>
          <a:p>
            <a:r>
              <a:rPr lang="en-US" sz="1600" dirty="0">
                <a:solidFill>
                  <a:srgbClr val="FF0000"/>
                </a:solidFill>
              </a:rPr>
              <a:t>Original Tran ID</a:t>
            </a:r>
          </a:p>
          <a:p>
            <a:r>
              <a:rPr lang="en-US" sz="1600" dirty="0">
                <a:solidFill>
                  <a:srgbClr val="FF0000"/>
                </a:solidFill>
              </a:rPr>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207846"/>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906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a:t>
            </a:r>
            <a:r>
              <a:rPr lang="en-US" dirty="0" smtClean="0"/>
              <a:t>Validations</a:t>
            </a:r>
            <a:endParaRPr lang="en-US" dirty="0"/>
          </a:p>
        </p:txBody>
      </p:sp>
      <p:sp>
        <p:nvSpPr>
          <p:cNvPr id="3" name="Content Placeholder 2"/>
          <p:cNvSpPr>
            <a:spLocks noGrp="1"/>
          </p:cNvSpPr>
          <p:nvPr>
            <p:ph idx="1"/>
          </p:nvPr>
        </p:nvSpPr>
        <p:spPr>
          <a:xfrm>
            <a:off x="381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a:t>
            </a:r>
            <a:r>
              <a:rPr lang="en-US" sz="2000" dirty="0" smtClean="0"/>
              <a:t>valid originating </a:t>
            </a:r>
            <a:r>
              <a:rPr lang="en-US" sz="2000" dirty="0"/>
              <a:t>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r>
              <a:rPr lang="en-US" sz="2000" dirty="0" smtClean="0"/>
              <a:t>.</a:t>
            </a:r>
          </a:p>
          <a:p>
            <a:pPr marL="320040" indent="0">
              <a:spcBef>
                <a:spcPts val="800"/>
              </a:spcBef>
              <a:buNone/>
            </a:pPr>
            <a:r>
              <a:rPr lang="en-US" sz="2000" b="1" dirty="0" smtClean="0">
                <a:solidFill>
                  <a:schemeClr val="accent5"/>
                </a:solidFill>
              </a:rPr>
              <a:t>[</a:t>
            </a: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429803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r>
              <a:rPr lang="en-US" sz="1900" dirty="0" smtClean="0"/>
              <a:t>’.</a:t>
            </a:r>
          </a:p>
          <a:p>
            <a:pPr marL="320040" indent="0">
              <a:spcBef>
                <a:spcPts val="600"/>
              </a:spcBef>
              <a:buNone/>
            </a:pPr>
            <a:r>
              <a:rPr lang="en-US" sz="1900" b="1" dirty="0" smtClean="0">
                <a:solidFill>
                  <a:schemeClr val="accent5"/>
                </a:solidFill>
              </a:rPr>
              <a:t>[</a:t>
            </a:r>
            <a:r>
              <a:rPr lang="en-US" sz="1900" b="1" dirty="0">
                <a:solidFill>
                  <a:schemeClr val="accent5"/>
                </a:solidFill>
              </a:rPr>
              <a:t>Implies “Agreement” &amp; ends the 2 Business Day clock</a:t>
            </a:r>
            <a:r>
              <a:rPr lang="en-US" sz="1900" b="1" dirty="0" smtClean="0">
                <a:solidFill>
                  <a:schemeClr val="accent5"/>
                </a:solidFill>
              </a:rPr>
              <a:t>]</a:t>
            </a:r>
            <a:endParaRPr lang="en-US" sz="1900" b="1" dirty="0">
              <a:solidFill>
                <a:schemeClr val="accent5"/>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306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p:txBody>
          <a:bodyPr/>
          <a:lstStyle/>
          <a:p>
            <a:pPr marL="548640" indent="-365760">
              <a:spcBef>
                <a:spcPts val="1800"/>
              </a:spcBef>
              <a:buFont typeface="+mj-lt"/>
              <a:buAutoNum type="arabicPeriod" startAt="9"/>
            </a:pPr>
            <a:r>
              <a:rPr lang="en-US" dirty="0"/>
              <a:t>Issue is in a state of ‘New (TDSP)’ with TDSP as Responsible MP.</a:t>
            </a:r>
          </a:p>
          <a:p>
            <a:pPr marL="548640" indent="-548640">
              <a:spcBef>
                <a:spcPts val="1800"/>
              </a:spcBef>
              <a:buFont typeface="+mj-lt"/>
              <a:buAutoNum type="arabicPeriod" startAt="9"/>
            </a:pPr>
            <a:r>
              <a:rPr lang="en-US" dirty="0"/>
              <a:t>TDSP selects ‘Begin Working’.</a:t>
            </a:r>
          </a:p>
          <a:p>
            <a:pPr marL="548640" indent="-548640">
              <a:spcBef>
                <a:spcPts val="1800"/>
              </a:spcBef>
              <a:buFont typeface="+mj-lt"/>
              <a:buAutoNum type="arabicPeriod" startAt="9"/>
            </a:pPr>
            <a:r>
              <a:rPr lang="en-US"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3433422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81000" y="916861"/>
            <a:ext cx="8458200" cy="763448"/>
          </a:xfrm>
        </p:spPr>
        <p:txBody>
          <a:bodyPr/>
          <a:lstStyle/>
          <a:p>
            <a:pPr marL="457200" indent="-457200">
              <a:spcBef>
                <a:spcPts val="600"/>
              </a:spcBef>
              <a:buFont typeface="+mj-lt"/>
              <a:buAutoNum type="arabicPeriod" startAt="12"/>
            </a:pPr>
            <a:r>
              <a:rPr lang="en-US" sz="1900" dirty="0" smtClean="0"/>
              <a:t>TDSP </a:t>
            </a:r>
            <a:r>
              <a:rPr lang="en-US" sz="1900" dirty="0"/>
              <a:t>selects ‘Ready to Receive’</a:t>
            </a:r>
          </a:p>
          <a:p>
            <a:pPr marL="457200" indent="0">
              <a:spcBef>
                <a:spcPts val="600"/>
              </a:spcBef>
              <a:buNone/>
            </a:pPr>
            <a:r>
              <a:rPr lang="en-US" sz="1900" b="1" dirty="0" smtClean="0">
                <a:solidFill>
                  <a:schemeClr val="accent5"/>
                </a:solidFill>
              </a:rPr>
              <a:t>[</a:t>
            </a: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2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2482832"/>
          </a:xfrm>
        </p:spPr>
        <p:txBody>
          <a:bodyPr/>
          <a:lstStyle/>
          <a:p>
            <a:pPr marL="548640" indent="-548640">
              <a:spcBef>
                <a:spcPts val="1800"/>
              </a:spcBef>
              <a:buFont typeface="+mj-lt"/>
              <a:buAutoNum type="arabicPeriod" startAt="13"/>
            </a:pPr>
            <a:r>
              <a:rPr lang="en-US" dirty="0"/>
              <a:t>Issue is in a state of ‘New (Losing CR Submit</a:t>
            </a:r>
            <a:r>
              <a:rPr lang="en-US" dirty="0" smtClean="0"/>
              <a:t>)’ with </a:t>
            </a:r>
            <a:r>
              <a:rPr lang="en-US" dirty="0"/>
              <a:t>the Losing CR as Responsible MP.</a:t>
            </a:r>
          </a:p>
          <a:p>
            <a:pPr marL="548640" indent="-548640">
              <a:spcBef>
                <a:spcPts val="1800"/>
              </a:spcBef>
              <a:buFont typeface="+mj-lt"/>
              <a:buAutoNum type="arabicPeriod" startAt="13"/>
            </a:pPr>
            <a:r>
              <a:rPr lang="en-US" dirty="0"/>
              <a:t>Losing CR selects ‘Begin Working’.</a:t>
            </a:r>
          </a:p>
          <a:p>
            <a:pPr marL="548640" indent="-548640">
              <a:spcBef>
                <a:spcPts val="1800"/>
              </a:spcBef>
              <a:buFont typeface="+mj-lt"/>
              <a:buAutoNum type="arabicPeriod" startAt="13"/>
            </a:pPr>
            <a:r>
              <a:rPr lang="en-US" dirty="0"/>
              <a:t>Issue is in a state of ‘In Progress (Submit </a:t>
            </a:r>
            <a:r>
              <a:rPr lang="en-US" dirty="0" smtClean="0"/>
              <a:t>Regaining</a:t>
            </a:r>
            <a:r>
              <a:rPr lang="en-US" dirty="0"/>
              <a:t>)’ with the Losing CR as Responsible </a:t>
            </a:r>
            <a:r>
              <a:rPr lang="en-US" dirty="0" smtClean="0"/>
              <a:t>MP</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2804147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450832"/>
          </a:xfrm>
        </p:spPr>
        <p:txBody>
          <a:bodyPr/>
          <a:lstStyle/>
          <a:p>
            <a:pPr marL="548640" indent="-548640">
              <a:buFont typeface="+mj-lt"/>
              <a:buAutoNum type="arabicPeriod" startAt="16"/>
            </a:pPr>
            <a:r>
              <a:rPr lang="en-US" dirty="0"/>
              <a:t>Losing CR selects ‘Provide Regaining BGN02’.</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074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0"/>
            <a:ext cx="8458200" cy="1271447"/>
          </a:xfrm>
        </p:spPr>
        <p:txBody>
          <a:bodyPr/>
          <a:lstStyle/>
          <a:p>
            <a:pPr marL="457200" indent="-457200">
              <a:buFont typeface="+mj-lt"/>
              <a:buAutoNum type="arabicPeriod" startAt="17"/>
            </a:pPr>
            <a:r>
              <a:rPr lang="en-US" sz="2200" dirty="0"/>
              <a:t>Losing CR populates all required information:</a:t>
            </a:r>
          </a:p>
          <a:p>
            <a:pPr marL="731520" lvl="1">
              <a:buFont typeface="Arial" panose="020B0604020202020204" pitchFamily="34" charset="0"/>
              <a:buChar char="•"/>
            </a:pPr>
            <a:r>
              <a:rPr lang="en-US" sz="2200" dirty="0"/>
              <a:t>Regaining Transaction Submit Date</a:t>
            </a:r>
          </a:p>
          <a:p>
            <a:pPr marL="731520" lvl="1">
              <a:buFont typeface="Arial" panose="020B0604020202020204" pitchFamily="34" charset="0"/>
              <a:buChar char="•"/>
            </a:pPr>
            <a:r>
              <a:rPr lang="en-US" sz="22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78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381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r>
              <a:rPr lang="en-US" sz="2200" dirty="0" smtClean="0"/>
              <a:t>.</a:t>
            </a:r>
          </a:p>
          <a:p>
            <a:pPr marL="548640" indent="0">
              <a:spcBef>
                <a:spcPts val="600"/>
              </a:spcBef>
              <a:buNone/>
            </a:pPr>
            <a:r>
              <a:rPr lang="en-US" sz="2200" b="1" dirty="0" smtClean="0">
                <a:solidFill>
                  <a:schemeClr val="accent5"/>
                </a:solidFill>
              </a:rPr>
              <a:t>[</a:t>
            </a:r>
            <a:r>
              <a:rPr lang="en-US" sz="2200" b="1" dirty="0">
                <a:solidFill>
                  <a:schemeClr val="accent5"/>
                </a:solidFill>
              </a:rPr>
              <a:t>Ends the 2 business day clock for the Losing CR</a:t>
            </a:r>
            <a:r>
              <a:rPr lang="en-US" sz="2200" b="1" dirty="0" smtClean="0">
                <a:solidFill>
                  <a:schemeClr val="accent5"/>
                </a:solidFill>
              </a:rPr>
              <a:t>]</a:t>
            </a:r>
            <a:endParaRPr lang="en-US" sz="2200" b="1" dirty="0">
              <a:solidFill>
                <a:schemeClr val="accent5"/>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215108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p:txBody>
          <a:bodyPr/>
          <a:lstStyle/>
          <a:p>
            <a:pPr>
              <a:spcBef>
                <a:spcPts val="1800"/>
              </a:spcBef>
            </a:pPr>
            <a:r>
              <a:rPr lang="en-US" sz="2800" dirty="0"/>
              <a:t>Welcome to IGL Training</a:t>
            </a:r>
          </a:p>
          <a:p>
            <a:pPr>
              <a:spcBef>
                <a:spcPts val="1800"/>
              </a:spcBef>
            </a:pPr>
            <a:r>
              <a:rPr lang="en-US" sz="2800" dirty="0"/>
              <a:t>Facilities / Restrooms</a:t>
            </a:r>
          </a:p>
          <a:p>
            <a:pPr>
              <a:spcBef>
                <a:spcPts val="1800"/>
              </a:spcBef>
            </a:pPr>
            <a:r>
              <a:rPr lang="en-US" sz="2800" dirty="0"/>
              <a:t>Lunch / Refreshments</a:t>
            </a:r>
          </a:p>
          <a:p>
            <a:pPr>
              <a:spcBef>
                <a:spcPts val="1800"/>
              </a:spcBef>
            </a:pPr>
            <a:r>
              <a:rPr lang="en-US" sz="2800" dirty="0"/>
              <a:t>Attendance sheet </a:t>
            </a:r>
          </a:p>
          <a:p>
            <a:pPr>
              <a:spcBef>
                <a:spcPts val="1800"/>
              </a:spcBef>
            </a:pPr>
            <a:r>
              <a:rPr lang="en-US" sz="2800" dirty="0"/>
              <a:t>Audio </a:t>
            </a:r>
          </a:p>
          <a:p>
            <a:pPr>
              <a:spcBef>
                <a:spcPts val="1800"/>
              </a:spcBef>
            </a:pPr>
            <a:r>
              <a:rPr lang="en-US" sz="2800" dirty="0" smtClean="0"/>
              <a:t>Questions</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4270617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#1</a:t>
            </a:r>
            <a:endParaRPr lang="en-US" dirty="0"/>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smtClean="0"/>
              <a:t>Who </a:t>
            </a:r>
            <a:r>
              <a:rPr lang="en-US" sz="2000" b="1" i="1" dirty="0"/>
              <a:t>can submit a Rescission </a:t>
            </a:r>
            <a:r>
              <a:rPr lang="en-US" sz="2000" b="1" i="1" dirty="0" err="1"/>
              <a:t>MarkeTrak</a:t>
            </a:r>
            <a:r>
              <a:rPr lang="en-US" sz="2000" b="1" i="1" dirty="0" smtClean="0"/>
              <a:t>?</a:t>
            </a:r>
          </a:p>
          <a:p>
            <a:pPr marL="1097280" lvl="1" indent="-457200">
              <a:spcBef>
                <a:spcPts val="3000"/>
              </a:spcBef>
              <a:buFont typeface="+mj-lt"/>
              <a:buAutoNum type="alphaLcParenR"/>
            </a:pPr>
            <a:r>
              <a:rPr lang="en-US" sz="2000" dirty="0" smtClean="0"/>
              <a:t>The </a:t>
            </a:r>
            <a:r>
              <a:rPr lang="en-US" sz="2000" dirty="0"/>
              <a:t>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b="1" i="1" dirty="0" smtClean="0"/>
              <a:t>The Gaining REP </a:t>
            </a:r>
            <a:r>
              <a:rPr lang="en-US" sz="2000" i="1" dirty="0" smtClean="0"/>
              <a:t>– only the Gaining REP may initiate the Rescission process</a:t>
            </a:r>
            <a:endParaRPr lang="en-US" sz="2000" i="1" dirty="0"/>
          </a:p>
        </p:txBody>
      </p:sp>
      <p:sp>
        <p:nvSpPr>
          <p:cNvPr id="6" name="Rectangle 5"/>
          <p:cNvSpPr/>
          <p:nvPr/>
        </p:nvSpPr>
        <p:spPr>
          <a:xfrm>
            <a:off x="1438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05536"/>
            <a:ext cx="379677" cy="370371"/>
          </a:xfrm>
          <a:prstGeom prst="rect">
            <a:avLst/>
          </a:prstGeom>
        </p:spPr>
      </p:pic>
      <p:sp>
        <p:nvSpPr>
          <p:cNvPr id="8" name="Rectangle 7"/>
          <p:cNvSpPr/>
          <p:nvPr/>
        </p:nvSpPr>
        <p:spPr>
          <a:xfrm>
            <a:off x="304800" y="222109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#2</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In </a:t>
            </a:r>
            <a:r>
              <a:rPr lang="en-US" sz="2000" b="1" i="1" dirty="0"/>
              <a:t>order to efficiently process a Rescission MT, the customer name should be stated in the comments. </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b="1" i="1" dirty="0" smtClean="0"/>
              <a:t>TRUE</a:t>
            </a:r>
            <a:r>
              <a:rPr lang="en-US" sz="2000" i="1" dirty="0" smtClean="0"/>
              <a:t> – providing any relevant information assists in the timely resolution of the MT</a:t>
            </a:r>
            <a:endParaRPr lang="en-US" sz="2000" i="1" dirty="0"/>
          </a:p>
        </p:txBody>
      </p:sp>
      <p:sp>
        <p:nvSpPr>
          <p:cNvPr id="6" name="Rectangle 5"/>
          <p:cNvSpPr/>
          <p:nvPr/>
        </p:nvSpPr>
        <p:spPr>
          <a:xfrm>
            <a:off x="1524000" y="3806092"/>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152130"/>
            <a:ext cx="379677" cy="370371"/>
          </a:xfrm>
          <a:prstGeom prst="rect">
            <a:avLst/>
          </a:prstGeom>
        </p:spPr>
      </p:pic>
      <p:sp>
        <p:nvSpPr>
          <p:cNvPr id="8" name="Rectangle 7"/>
          <p:cNvSpPr/>
          <p:nvPr/>
        </p:nvSpPr>
        <p:spPr>
          <a:xfrm>
            <a:off x="304800" y="206768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25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#3</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A </a:t>
            </a:r>
            <a:r>
              <a:rPr lang="en-US" sz="2000" b="1" i="1" dirty="0"/>
              <a:t>customer who has exercised their ‘right of rescission’ may receive fees from the Gaining REP.</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b="1" i="1" dirty="0" smtClean="0"/>
              <a:t>FALSE</a:t>
            </a:r>
            <a:r>
              <a:rPr lang="en-US" sz="2000" i="1" dirty="0" smtClean="0"/>
              <a:t> </a:t>
            </a:r>
            <a:r>
              <a:rPr lang="en-US" sz="2000" i="1" dirty="0"/>
              <a:t>– per PUC Subst. Rule 25.474(j), a customer has the right to rescind the terms of service without penalty or fee of any kind</a:t>
            </a:r>
          </a:p>
        </p:txBody>
      </p:sp>
      <p:sp>
        <p:nvSpPr>
          <p:cNvPr id="6" name="Rectangle 5"/>
          <p:cNvSpPr/>
          <p:nvPr/>
        </p:nvSpPr>
        <p:spPr>
          <a:xfrm>
            <a:off x="1524000" y="36851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#4</a:t>
            </a:r>
            <a:endParaRPr lang="en-US" dirty="0"/>
          </a:p>
        </p:txBody>
      </p:sp>
      <p:sp>
        <p:nvSpPr>
          <p:cNvPr id="3" name="Content Placeholder 2"/>
          <p:cNvSpPr>
            <a:spLocks noGrp="1"/>
          </p:cNvSpPr>
          <p:nvPr>
            <p:ph idx="1"/>
          </p:nvPr>
        </p:nvSpPr>
        <p:spPr>
          <a:xfrm>
            <a:off x="304800" y="1139032"/>
            <a:ext cx="8534400" cy="2096537"/>
          </a:xfrm>
        </p:spPr>
        <p:txBody>
          <a:bodyPr/>
          <a:lstStyle/>
          <a:p>
            <a:pPr marL="0" indent="0">
              <a:spcBef>
                <a:spcPts val="1800"/>
              </a:spcBef>
              <a:buNone/>
            </a:pPr>
            <a:r>
              <a:rPr lang="en-US" sz="2000" b="1" i="1" dirty="0" smtClean="0"/>
              <a:t>Once </a:t>
            </a:r>
            <a:r>
              <a:rPr lang="en-US" sz="2000" b="1" i="1" dirty="0"/>
              <a:t>the Losing REP has agreed to the Rescission, they have _______ days to submit the BDMVI.</a:t>
            </a:r>
            <a:endParaRPr lang="en-US" sz="2000" b="1" i="1" dirty="0" smtClean="0"/>
          </a:p>
          <a:p>
            <a:pPr marL="1097280" lvl="1" indent="-457200">
              <a:spcBef>
                <a:spcPts val="3000"/>
              </a:spcBef>
              <a:buFont typeface="+mj-lt"/>
              <a:buAutoNum type="alphaLcParenR"/>
            </a:pPr>
            <a:r>
              <a:rPr lang="en-US" sz="2000" dirty="0" smtClean="0"/>
              <a:t>10 </a:t>
            </a:r>
            <a:r>
              <a:rPr lang="en-US" sz="2000" dirty="0"/>
              <a:t>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5" name="Content Placeholder 2"/>
          <p:cNvSpPr txBox="1">
            <a:spLocks/>
          </p:cNvSpPr>
          <p:nvPr/>
        </p:nvSpPr>
        <p:spPr>
          <a:xfrm>
            <a:off x="1891324" y="4505630"/>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b="1" i="1" dirty="0" smtClean="0"/>
              <a:t>2 </a:t>
            </a:r>
            <a:r>
              <a:rPr lang="en-US" sz="2000" b="1" i="1" dirty="0"/>
              <a:t>business days </a:t>
            </a:r>
            <a:r>
              <a:rPr lang="en-US" sz="2000" i="1" dirty="0"/>
              <a:t>– once the TDSP has transitioned the MT to “Ready to Receive”</a:t>
            </a:r>
          </a:p>
        </p:txBody>
      </p:sp>
      <p:sp>
        <p:nvSpPr>
          <p:cNvPr id="6" name="Rectangle 5"/>
          <p:cNvSpPr/>
          <p:nvPr/>
        </p:nvSpPr>
        <p:spPr>
          <a:xfrm>
            <a:off x="1524000" y="4450922"/>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3"/>
            <a:ext cx="379677" cy="370371"/>
          </a:xfrm>
          <a:prstGeom prst="rect">
            <a:avLst/>
          </a:prstGeom>
        </p:spPr>
      </p:pic>
      <p:sp>
        <p:nvSpPr>
          <p:cNvPr id="8" name="Rectangle 7"/>
          <p:cNvSpPr/>
          <p:nvPr/>
        </p:nvSpPr>
        <p:spPr>
          <a:xfrm>
            <a:off x="304800" y="296593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791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105835"/>
            <a:ext cx="5105400" cy="646331"/>
          </a:xfrm>
          <a:prstGeom prst="rect">
            <a:avLst/>
          </a:prstGeom>
          <a:noFill/>
        </p:spPr>
        <p:txBody>
          <a:bodyPr wrap="square" rtlCol="0">
            <a:spAutoFit/>
          </a:bodyPr>
          <a:lstStyle/>
          <a:p>
            <a:pPr algn="ctr"/>
            <a:r>
              <a:rPr lang="en-US" sz="3600" b="1" dirty="0" smtClean="0"/>
              <a:t>Break</a:t>
            </a:r>
            <a:endParaRPr lang="en-US" sz="3600" dirty="0"/>
          </a:p>
        </p:txBody>
      </p:sp>
    </p:spTree>
    <p:extLst>
      <p:ext uri="{BB962C8B-B14F-4D97-AF65-F5344CB8AC3E}">
        <p14:creationId xmlns:p14="http://schemas.microsoft.com/office/powerpoint/2010/main" val="3427270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551837"/>
            <a:ext cx="5105400" cy="1754326"/>
          </a:xfrm>
          <a:prstGeom prst="rect">
            <a:avLst/>
          </a:prstGeom>
          <a:noFill/>
        </p:spPr>
        <p:txBody>
          <a:bodyPr wrap="square" rtlCol="0">
            <a:spAutoFit/>
          </a:bodyPr>
          <a:lstStyle/>
          <a:p>
            <a:pPr algn="ctr"/>
            <a:r>
              <a:rPr lang="en-US" sz="3600" b="1" dirty="0" smtClean="0"/>
              <a:t>Inadvertent </a:t>
            </a:r>
            <a:r>
              <a:rPr lang="en-US" sz="3600" b="1" dirty="0"/>
              <a:t>Gain (IAG)</a:t>
            </a:r>
            <a:br>
              <a:rPr lang="en-US" sz="3600" b="1" dirty="0"/>
            </a:br>
            <a:r>
              <a:rPr lang="en-US" sz="3600" b="1" dirty="0" err="1"/>
              <a:t>MarkeTrak</a:t>
            </a:r>
            <a:r>
              <a:rPr lang="en-US" sz="3600" b="1" dirty="0"/>
              <a:t> </a:t>
            </a:r>
            <a:br>
              <a:rPr lang="en-US" sz="3600" b="1" dirty="0"/>
            </a:br>
            <a:r>
              <a:rPr lang="en-US" sz="3600" b="1" dirty="0" smtClean="0"/>
              <a:t>Walkthrough</a:t>
            </a:r>
            <a:endParaRPr lang="en-US" sz="3600" dirty="0"/>
          </a:p>
        </p:txBody>
      </p:sp>
    </p:spTree>
    <p:extLst>
      <p:ext uri="{BB962C8B-B14F-4D97-AF65-F5344CB8AC3E}">
        <p14:creationId xmlns:p14="http://schemas.microsoft.com/office/powerpoint/2010/main" val="2973775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3483202"/>
          </a:xfrm>
        </p:spPr>
        <p:txBody>
          <a:bodyPr/>
          <a:lstStyle/>
          <a:p>
            <a:pPr marL="0" indent="0">
              <a:spcBef>
                <a:spcPts val="1000"/>
              </a:spcBef>
              <a:buNone/>
            </a:pPr>
            <a:r>
              <a:rPr lang="en-US" sz="1800" dirty="0"/>
              <a:t>An inadvertent issue begins upon the discovery of an Inadvertent Gain or Move-In transaction </a:t>
            </a:r>
            <a:r>
              <a:rPr lang="en-US" sz="1800" dirty="0" smtClean="0"/>
              <a:t>submission.</a:t>
            </a:r>
          </a:p>
          <a:p>
            <a:pPr>
              <a:spcBef>
                <a:spcPts val="1000"/>
              </a:spcBef>
            </a:pPr>
            <a:r>
              <a:rPr lang="en-US" sz="1800" dirty="0" smtClean="0"/>
              <a:t>Upon </a:t>
            </a:r>
            <a:r>
              <a:rPr lang="en-US" sz="1800" dirty="0"/>
              <a:t>identification of an Inadvertent Gain, the CR will check the transaction status via the ERCOT </a:t>
            </a:r>
            <a:r>
              <a:rPr lang="en-US" sz="1800" dirty="0" smtClean="0"/>
              <a:t>MIS.</a:t>
            </a:r>
          </a:p>
          <a:p>
            <a:pPr marL="640080" lvl="1" indent="-365760">
              <a:spcBef>
                <a:spcPts val="1000"/>
              </a:spcBef>
              <a:buSzPct val="90000"/>
              <a:buFont typeface="Wingdings" panose="05000000000000000000" pitchFamily="2" charset="2"/>
              <a:buChar char="Ø"/>
            </a:pPr>
            <a:r>
              <a:rPr lang="en-US" sz="1800" dirty="0" smtClean="0"/>
              <a:t>If </a:t>
            </a:r>
            <a:r>
              <a:rPr lang="en-US" sz="1800" dirty="0"/>
              <a:t>transaction Status is </a:t>
            </a:r>
            <a:r>
              <a:rPr lang="en-US" sz="1800" b="1" i="1" dirty="0">
                <a:solidFill>
                  <a:schemeClr val="accent5"/>
                </a:solidFill>
              </a:rPr>
              <a:t>“In Review” </a:t>
            </a:r>
            <a:r>
              <a:rPr lang="en-US" sz="1800" dirty="0"/>
              <a:t>or </a:t>
            </a:r>
            <a:r>
              <a:rPr lang="en-US" sz="1800" b="1" i="1" dirty="0">
                <a:solidFill>
                  <a:schemeClr val="accent5"/>
                </a:solidFill>
              </a:rPr>
              <a:t>“Scheduled”</a:t>
            </a:r>
            <a:r>
              <a:rPr lang="en-US" sz="1800" i="1" dirty="0"/>
              <a:t> </a:t>
            </a:r>
            <a:r>
              <a:rPr lang="en-US" sz="1800" dirty="0"/>
              <a:t>with a ‘key date’ &gt; 1 day and the Inadvertent CR is the submitting CR, then the CR will cancel their submitting transaction either by submitting an 814-08 EDI cancel transaction or by submitting a Cancel with Approval </a:t>
            </a:r>
            <a:r>
              <a:rPr lang="en-US" sz="1800" dirty="0" err="1"/>
              <a:t>MarkeTrak</a:t>
            </a:r>
            <a:r>
              <a:rPr lang="en-US" sz="1800" dirty="0"/>
              <a:t> </a:t>
            </a:r>
            <a:r>
              <a:rPr lang="en-US" sz="1800" dirty="0" smtClean="0"/>
              <a:t>issue.</a:t>
            </a:r>
          </a:p>
          <a:p>
            <a:pPr marL="640080" lvl="1" indent="-365760">
              <a:spcBef>
                <a:spcPts val="1000"/>
              </a:spcBef>
              <a:buSzPct val="90000"/>
              <a:buFont typeface="Wingdings" panose="05000000000000000000" pitchFamily="2" charset="2"/>
              <a:buChar char="Ø"/>
            </a:pPr>
            <a:r>
              <a:rPr lang="en-US" sz="1800" dirty="0" smtClean="0"/>
              <a:t>For </a:t>
            </a:r>
            <a:r>
              <a:rPr lang="en-US" sz="1800" b="1" i="1" dirty="0">
                <a:solidFill>
                  <a:schemeClr val="accent5"/>
                </a:solidFill>
              </a:rPr>
              <a:t>“Completed” </a:t>
            </a:r>
            <a:r>
              <a:rPr lang="en-US" sz="1800" dirty="0"/>
              <a:t>or </a:t>
            </a:r>
            <a:r>
              <a:rPr lang="en-US" sz="1800" b="1" i="1" dirty="0">
                <a:solidFill>
                  <a:schemeClr val="accent5"/>
                </a:solidFill>
              </a:rPr>
              <a:t>“Scheduled” </a:t>
            </a:r>
            <a:r>
              <a:rPr lang="en-US" sz="1800" dirty="0"/>
              <a:t>status where the ‘key date’ is the same day, or if the CR is not the submitter of the transaction, the CR will log a </a:t>
            </a:r>
            <a:r>
              <a:rPr lang="en-US" sz="1800" dirty="0" err="1"/>
              <a:t>MarkeTrak</a:t>
            </a:r>
            <a:r>
              <a:rPr lang="en-US" sz="18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grpSp>
        <p:nvGrpSpPr>
          <p:cNvPr id="15" name="Group 14"/>
          <p:cNvGrpSpPr/>
          <p:nvPr/>
        </p:nvGrpSpPr>
        <p:grpSpPr>
          <a:xfrm>
            <a:off x="1562100" y="4530107"/>
            <a:ext cx="6019800" cy="1689591"/>
            <a:chOff x="1703754" y="4642401"/>
            <a:chExt cx="6019800" cy="1689591"/>
          </a:xfrm>
        </p:grpSpPr>
        <p:sp>
          <p:nvSpPr>
            <p:cNvPr id="5" name="Right Arrow 4"/>
            <p:cNvSpPr/>
            <p:nvPr/>
          </p:nvSpPr>
          <p:spPr>
            <a:xfrm>
              <a:off x="1703754" y="4642401"/>
              <a:ext cx="6019800" cy="457200"/>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650523" y="4989288"/>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8" name="Rectangle 7"/>
            <p:cNvSpPr/>
            <p:nvPr/>
          </p:nvSpPr>
          <p:spPr>
            <a:xfrm>
              <a:off x="2998838" y="4989288"/>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0" name="Rectangle 9"/>
            <p:cNvSpPr/>
            <p:nvPr/>
          </p:nvSpPr>
          <p:spPr>
            <a:xfrm>
              <a:off x="1883193" y="5039056"/>
              <a:ext cx="867545" cy="338554"/>
            </a:xfrm>
            <a:prstGeom prst="rect">
              <a:avLst/>
            </a:prstGeom>
          </p:spPr>
          <p:txBody>
            <a:bodyPr wrap="none">
              <a:spAutoFit/>
            </a:bodyPr>
            <a:lstStyle/>
            <a:p>
              <a:r>
                <a:rPr lang="en-US" altLang="en-US" sz="1600" b="1" dirty="0" smtClean="0"/>
                <a:t>814_08</a:t>
              </a:r>
              <a:endParaRPr lang="en-US" sz="1600" dirty="0"/>
            </a:p>
          </p:txBody>
        </p:sp>
        <p:sp>
          <p:nvSpPr>
            <p:cNvPr id="11" name="Rectangle 10"/>
            <p:cNvSpPr/>
            <p:nvPr/>
          </p:nvSpPr>
          <p:spPr>
            <a:xfrm>
              <a:off x="3280512" y="5039056"/>
              <a:ext cx="2159566" cy="338554"/>
            </a:xfrm>
            <a:prstGeom prst="rect">
              <a:avLst/>
            </a:prstGeom>
          </p:spPr>
          <p:txBody>
            <a:bodyPr wrap="none">
              <a:spAutoFit/>
            </a:bodyPr>
            <a:lstStyle/>
            <a:p>
              <a:r>
                <a:rPr lang="en-US" altLang="en-US" sz="1600" b="1" dirty="0"/>
                <a:t> Cancel w/ approval </a:t>
              </a:r>
              <a:endParaRPr lang="en-US" sz="1600" dirty="0"/>
            </a:p>
          </p:txBody>
        </p:sp>
        <p:sp>
          <p:nvSpPr>
            <p:cNvPr id="12" name="Rectangle 11"/>
            <p:cNvSpPr/>
            <p:nvPr/>
          </p:nvSpPr>
          <p:spPr>
            <a:xfrm>
              <a:off x="5838095" y="5039056"/>
              <a:ext cx="1602154" cy="338554"/>
            </a:xfrm>
            <a:prstGeom prst="rect">
              <a:avLst/>
            </a:prstGeom>
          </p:spPr>
          <p:txBody>
            <a:bodyPr wrap="square">
              <a:spAutoFit/>
            </a:bodyPr>
            <a:lstStyle/>
            <a:p>
              <a:pPr indent="-284162" algn="ctr">
                <a:defRPr/>
              </a:pPr>
              <a:r>
                <a:rPr lang="en-US" altLang="en-US" sz="1600" b="1" dirty="0"/>
                <a:t>IGL </a:t>
              </a:r>
              <a:r>
                <a:rPr lang="en-US" altLang="en-US" sz="1600" b="1" dirty="0" err="1"/>
                <a:t>MarkeTrak</a:t>
              </a:r>
              <a:endParaRPr lang="en-US" altLang="en-US" sz="1600" b="1" dirty="0"/>
            </a:p>
          </p:txBody>
        </p:sp>
        <p:sp>
          <p:nvSpPr>
            <p:cNvPr id="13" name="Rectangle 12"/>
            <p:cNvSpPr/>
            <p:nvPr/>
          </p:nvSpPr>
          <p:spPr>
            <a:xfrm>
              <a:off x="2543915" y="5685661"/>
              <a:ext cx="1056700" cy="369332"/>
            </a:xfrm>
            <a:prstGeom prst="rect">
              <a:avLst/>
            </a:prstGeom>
          </p:spPr>
          <p:txBody>
            <a:bodyPr wrap="none">
              <a:spAutoFit/>
            </a:bodyPr>
            <a:lstStyle/>
            <a:p>
              <a:pPr algn="ctr"/>
              <a:r>
                <a:rPr lang="en-US" altLang="en-US" b="1" dirty="0" smtClean="0"/>
                <a:t>DOT – 1</a:t>
              </a:r>
              <a:endParaRPr lang="en-US" dirty="0"/>
            </a:p>
          </p:txBody>
        </p:sp>
        <p:sp>
          <p:nvSpPr>
            <p:cNvPr id="14" name="Rectangle 13"/>
            <p:cNvSpPr/>
            <p:nvPr/>
          </p:nvSpPr>
          <p:spPr>
            <a:xfrm>
              <a:off x="4491228" y="5685661"/>
              <a:ext cx="2465443" cy="646331"/>
            </a:xfrm>
            <a:prstGeom prst="rect">
              <a:avLst/>
            </a:prstGeom>
          </p:spPr>
          <p:txBody>
            <a:bodyPr wrap="square">
              <a:spAutoFit/>
            </a:bodyPr>
            <a:lstStyle/>
            <a:p>
              <a:pPr indent="-284162" algn="ctr">
                <a:defRPr/>
              </a:pPr>
              <a:r>
                <a:rPr lang="en-US" altLang="en-US" b="1" dirty="0" smtClean="0"/>
                <a:t>DOT</a:t>
              </a:r>
            </a:p>
            <a:p>
              <a:pPr indent="-284162" algn="ctr">
                <a:defRPr/>
              </a:pPr>
              <a:r>
                <a:rPr lang="en-US" altLang="en-US" b="1" dirty="0" smtClean="0"/>
                <a:t>Date of </a:t>
              </a:r>
              <a:r>
                <a:rPr lang="en-US" altLang="en-US" b="1" dirty="0"/>
                <a:t>Transition</a:t>
              </a:r>
              <a:endParaRPr lang="en-US" altLang="en-US" dirty="0"/>
            </a:p>
          </p:txBody>
        </p:sp>
      </p:grpSp>
    </p:spTree>
    <p:extLst>
      <p:ext uri="{BB962C8B-B14F-4D97-AF65-F5344CB8AC3E}">
        <p14:creationId xmlns:p14="http://schemas.microsoft.com/office/powerpoint/2010/main" val="371510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a:t>
            </a:r>
            <a:r>
              <a:rPr lang="en-US" sz="2000" b="1" i="1" dirty="0" smtClean="0">
                <a:solidFill>
                  <a:schemeClr val="accent5"/>
                </a:solidFill>
              </a:rPr>
              <a:t>number</a:t>
            </a:r>
          </a:p>
          <a:p>
            <a:pPr marL="640080" indent="-365760">
              <a:spcBef>
                <a:spcPts val="1800"/>
              </a:spcBef>
              <a:buSzPct val="90000"/>
              <a:buFont typeface="Wingdings" panose="05000000000000000000" pitchFamily="2" charset="2"/>
              <a:buChar char="Ø"/>
            </a:pPr>
            <a:r>
              <a:rPr lang="en-US" sz="2000" dirty="0" smtClean="0"/>
              <a:t>If </a:t>
            </a:r>
            <a:r>
              <a:rPr lang="en-US" sz="2000" dirty="0"/>
              <a:t>resolution requires a backdated move-in (BDMVI), the regain date should be </a:t>
            </a:r>
            <a:r>
              <a:rPr lang="en-US" sz="2000" b="1" dirty="0">
                <a:solidFill>
                  <a:schemeClr val="accent5"/>
                </a:solidFill>
              </a:rPr>
              <a:t>Date of Loss + 1 (DOL+1) or at the latest 10 days from the date the </a:t>
            </a:r>
            <a:r>
              <a:rPr lang="en-US" sz="2000" b="1" dirty="0" err="1">
                <a:solidFill>
                  <a:schemeClr val="accent5"/>
                </a:solidFill>
              </a:rPr>
              <a:t>MarkeTrak</a:t>
            </a:r>
            <a:r>
              <a:rPr lang="en-US" sz="2000" b="1" dirty="0">
                <a:solidFill>
                  <a:schemeClr val="accent5"/>
                </a:solidFill>
              </a:rPr>
              <a:t> was submitted </a:t>
            </a:r>
            <a:r>
              <a:rPr lang="en-US" sz="2000" dirty="0"/>
              <a:t>to avoid creating transaction business process exceptions at ERCOT and the </a:t>
            </a:r>
            <a:r>
              <a:rPr lang="en-US" sz="2000" dirty="0" smtClean="0"/>
              <a:t>TDSP.</a:t>
            </a:r>
          </a:p>
          <a:p>
            <a:pPr marL="914400" lvl="1">
              <a:spcBef>
                <a:spcPts val="1800"/>
              </a:spcBef>
            </a:pPr>
            <a:r>
              <a:rPr lang="en-US" sz="2000" dirty="0" smtClean="0"/>
              <a:t>The </a:t>
            </a:r>
            <a:r>
              <a:rPr lang="en-US" sz="2000" dirty="0"/>
              <a:t>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604565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57232"/>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3456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spcBef>
                <a:spcPts val="1000"/>
              </a:spcBef>
            </a:pPr>
            <a:r>
              <a:rPr lang="en-US" sz="2000" dirty="0"/>
              <a:t>Antitrust Admonition  (Debbie)</a:t>
            </a:r>
          </a:p>
          <a:p>
            <a:pPr>
              <a:spcBef>
                <a:spcPts val="1000"/>
              </a:spcBef>
            </a:pPr>
            <a:r>
              <a:rPr lang="en-US" sz="2000" dirty="0"/>
              <a:t>Welcome &amp; Introductions (Debbie)</a:t>
            </a:r>
          </a:p>
          <a:p>
            <a:pPr>
              <a:spcBef>
                <a:spcPts val="1000"/>
              </a:spcBef>
            </a:pPr>
            <a:r>
              <a:rPr lang="en-US" sz="2000" dirty="0"/>
              <a:t>Inadvertent Gain/Loss (IGL) Overview (Tomas)</a:t>
            </a:r>
          </a:p>
          <a:p>
            <a:pPr lvl="1">
              <a:spcBef>
                <a:spcPts val="1000"/>
              </a:spcBef>
            </a:pPr>
            <a:r>
              <a:rPr lang="en-US" sz="1800" dirty="0"/>
              <a:t>Causes of IAS &amp; Impacts to customer experience (Tomas)</a:t>
            </a:r>
          </a:p>
          <a:p>
            <a:pPr>
              <a:spcBef>
                <a:spcPts val="1000"/>
              </a:spcBef>
            </a:pPr>
            <a:r>
              <a:rPr lang="en-US" sz="2000" dirty="0"/>
              <a:t>Customer Rescission Walkthrough  (Jim)</a:t>
            </a:r>
          </a:p>
          <a:p>
            <a:pPr>
              <a:spcBef>
                <a:spcPts val="1000"/>
              </a:spcBef>
            </a:pPr>
            <a:r>
              <a:rPr lang="en-US" sz="2000" dirty="0"/>
              <a:t>IAS Resolution Process Walkthrough (Tomas)</a:t>
            </a:r>
          </a:p>
          <a:p>
            <a:pPr>
              <a:spcBef>
                <a:spcPts val="1000"/>
              </a:spcBef>
            </a:pPr>
            <a:r>
              <a:rPr lang="en-US" sz="2000" dirty="0"/>
              <a:t>Best Practices/Quick Tip Scenarios (Tomas)</a:t>
            </a:r>
          </a:p>
          <a:p>
            <a:pPr>
              <a:spcBef>
                <a:spcPts val="1000"/>
              </a:spcBef>
            </a:pPr>
            <a:r>
              <a:rPr lang="en-US" sz="2000" dirty="0"/>
              <a:t>Reconciliation &amp; Verification Process (</a:t>
            </a:r>
            <a:r>
              <a:rPr lang="en-US" sz="2000" dirty="0" err="1"/>
              <a:t>Synetrick</a:t>
            </a:r>
            <a:r>
              <a:rPr lang="en-US" sz="2000" dirty="0"/>
              <a:t>)</a:t>
            </a:r>
          </a:p>
          <a:p>
            <a:pPr>
              <a:spcBef>
                <a:spcPts val="1000"/>
              </a:spcBef>
            </a:pPr>
            <a:r>
              <a:rPr lang="en-US" sz="2000" dirty="0"/>
              <a:t>ERCOT Live Demonstration (Carolyn/Monica/Sheri facilitate/ERCOT to DEMO)</a:t>
            </a:r>
          </a:p>
          <a:p>
            <a:pPr>
              <a:spcBef>
                <a:spcPts val="1000"/>
              </a:spcBef>
            </a:pPr>
            <a:r>
              <a:rPr lang="en-US" sz="2000" dirty="0"/>
              <a:t>Market Reporting &amp; Closing (Sheri)</a:t>
            </a:r>
          </a:p>
          <a:p>
            <a:pPr>
              <a:spcBef>
                <a:spcPts val="1000"/>
              </a:spcBef>
            </a:pPr>
            <a:r>
              <a:rPr lang="en-US" sz="2000" dirty="0"/>
              <a:t>Adjourn</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1760697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96308"/>
          </a:xfrm>
        </p:spPr>
        <p:txBody>
          <a:bodyPr/>
          <a:lstStyle/>
          <a:p>
            <a:pPr>
              <a:buFont typeface="+mj-lt"/>
              <a:buAutoNum type="arabicPeriod" startAt="2"/>
            </a:pPr>
            <a:r>
              <a:rPr lang="en-US" sz="1400" dirty="0" smtClean="0"/>
              <a:t>CR1 </a:t>
            </a:r>
            <a:r>
              <a:rPr lang="en-US" sz="1400" dirty="0"/>
              <a:t>(Gaining/Original CR) will enter all required information. </a:t>
            </a:r>
          </a:p>
          <a:p>
            <a:pPr marL="457200" lvl="1" indent="-182880">
              <a:buFont typeface="Arial" panose="020B0604020202020204" pitchFamily="34" charset="0"/>
              <a:buChar char="•"/>
            </a:pPr>
            <a:r>
              <a:rPr lang="en-US" sz="1400" dirty="0"/>
              <a:t>ESIID</a:t>
            </a:r>
          </a:p>
          <a:p>
            <a:pPr marL="457200" lvl="1" indent="-182880">
              <a:buFont typeface="Arial" panose="020B0604020202020204" pitchFamily="34" charset="0"/>
              <a:buChar char="•"/>
            </a:pPr>
            <a:r>
              <a:rPr lang="en-US" sz="1400" dirty="0"/>
              <a:t>Original Tran ID – The original </a:t>
            </a:r>
            <a:r>
              <a:rPr lang="en-US" sz="1400" dirty="0" err="1"/>
              <a:t>tran</a:t>
            </a:r>
            <a:r>
              <a:rPr lang="en-US" sz="14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3103" y="1907034"/>
            <a:ext cx="5297794" cy="317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4830" y="5179879"/>
            <a:ext cx="6334370" cy="1210588"/>
          </a:xfrm>
          <a:prstGeom prst="rect">
            <a:avLst/>
          </a:prstGeom>
        </p:spPr>
        <p:txBody>
          <a:bodyPr wrap="square">
            <a:spAutoFit/>
          </a:bodyPr>
          <a:lstStyle/>
          <a:p>
            <a:pPr marL="0" lvl="1">
              <a:spcBef>
                <a:spcPct val="0"/>
              </a:spcBef>
              <a:buClr>
                <a:schemeClr val="accent2"/>
              </a:buClr>
            </a:pPr>
            <a:r>
              <a:rPr lang="en-US" altLang="en-US" sz="1100" b="1" dirty="0">
                <a:solidFill>
                  <a:srgbClr val="FF0000"/>
                </a:solidFill>
              </a:rPr>
              <a:t>CRITICAL: The Comments field is technically optional; however, not providing the required information referenced in RMG Section 7.3.2(1) could result in a delay of issue </a:t>
            </a:r>
            <a:r>
              <a:rPr lang="en-US" altLang="en-US" sz="1100" b="1" dirty="0" smtClean="0">
                <a:solidFill>
                  <a:srgbClr val="FF0000"/>
                </a:solidFill>
              </a:rPr>
              <a:t>resolution.</a:t>
            </a:r>
          </a:p>
          <a:p>
            <a:pPr marL="0" lvl="1">
              <a:spcBef>
                <a:spcPts val="400"/>
              </a:spcBef>
              <a:buClr>
                <a:schemeClr val="accent2"/>
              </a:buClr>
            </a:pPr>
            <a:r>
              <a:rPr lang="en-US" altLang="en-US" sz="1100" b="1" dirty="0" smtClean="0">
                <a:solidFill>
                  <a:srgbClr val="FF0000"/>
                </a:solidFill>
              </a:rPr>
              <a:t>Please </a:t>
            </a:r>
            <a:r>
              <a:rPr lang="en-US" altLang="en-US" sz="1100" b="1" dirty="0">
                <a:solidFill>
                  <a:srgbClr val="FF0000"/>
                </a:solidFill>
              </a:rPr>
              <a:t>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0000"/>
                </a:solidFill>
              </a:rPr>
              <a:t>Customer Name (Always)</a:t>
            </a:r>
          </a:p>
          <a:p>
            <a:pPr marL="365760" lvl="4" indent="-182880">
              <a:spcBef>
                <a:spcPct val="0"/>
              </a:spcBef>
              <a:buFont typeface="Arial" panose="020B0604020202020204" pitchFamily="34" charset="0"/>
              <a:buChar char="•"/>
            </a:pPr>
            <a:r>
              <a:rPr lang="en-US" altLang="en-US" sz="1100" b="1" dirty="0">
                <a:solidFill>
                  <a:srgbClr val="FF00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0000"/>
                </a:solidFill>
              </a:rPr>
              <a:t>Any other pertinent information that will help expedite resolution</a:t>
            </a:r>
          </a:p>
        </p:txBody>
      </p:sp>
    </p:spTree>
    <p:extLst>
      <p:ext uri="{BB962C8B-B14F-4D97-AF65-F5344CB8AC3E}">
        <p14:creationId xmlns:p14="http://schemas.microsoft.com/office/powerpoint/2010/main" val="3770712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575878"/>
          </a:xfrm>
        </p:spPr>
        <p:txBody>
          <a:bodyPr/>
          <a:lstStyle/>
          <a:p>
            <a:pPr marL="365760" indent="-365760">
              <a:buFont typeface="+mj-lt"/>
              <a:buAutoNum type="arabicPeriod" startAt="3"/>
            </a:pPr>
            <a:r>
              <a:rPr lang="en-US" sz="1600" dirty="0" smtClean="0"/>
              <a:t>Select </a:t>
            </a:r>
            <a:r>
              <a:rPr lang="en-US" sz="1600" dirty="0"/>
              <a:t>OK to create the IAG – Inadvertent Gaining </a:t>
            </a:r>
            <a:r>
              <a:rPr lang="en-US" sz="1600" dirty="0" err="1"/>
              <a:t>MarkeTrak</a:t>
            </a:r>
            <a:r>
              <a:rPr lang="en-US" sz="1600" dirty="0"/>
              <a:t> Issue</a:t>
            </a:r>
            <a:r>
              <a:rPr lang="en-US" sz="1600" dirty="0" smtClean="0"/>
              <a:t>. The </a:t>
            </a:r>
            <a:r>
              <a:rPr lang="en-US" sz="1600" dirty="0"/>
              <a:t>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
        <p:nvSpPr>
          <p:cNvPr id="5" name="Content Placeholder 2"/>
          <p:cNvSpPr txBox="1">
            <a:spLocks/>
          </p:cNvSpPr>
          <p:nvPr/>
        </p:nvSpPr>
        <p:spPr>
          <a:xfrm>
            <a:off x="381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chemeClr val="accent5"/>
                </a:solidFill>
              </a:rPr>
              <a:t>The Submitting CR has the option to Withdraw the issue at this point</a:t>
            </a:r>
          </a:p>
          <a:p>
            <a:pPr marL="365760" indent="-365760">
              <a:spcBef>
                <a:spcPts val="1200"/>
              </a:spcBef>
              <a:buFont typeface="+mj-lt"/>
              <a:buAutoNum type="arabicPeriod" startAt="4"/>
            </a:pPr>
            <a:r>
              <a:rPr lang="en-US" sz="1600" dirty="0" smtClean="0"/>
              <a:t>ERCOT will select Begin Working to provide the Gaining CR Start Date, if the Gaining CR is still the rep of record (Gaining CR ROR), assign CR2 (Gaining CR) and TDSP. ERCOT will then select “OK” to move the issue to CR2 (Gaining CR).</a:t>
            </a:r>
            <a:endParaRPr lang="en-US" sz="16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263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974463"/>
          </a:xfrm>
        </p:spPr>
        <p:txBody>
          <a:bodyPr/>
          <a:lstStyle/>
          <a:p>
            <a:pPr marL="365760" indent="-365760">
              <a:buFont typeface="+mj-lt"/>
              <a:buAutoNum type="arabicPeriod" startAt="5"/>
            </a:pPr>
            <a:r>
              <a:rPr lang="en-US" sz="2000" dirty="0" smtClean="0"/>
              <a:t>CR2 </a:t>
            </a:r>
            <a:r>
              <a:rPr lang="en-US" sz="2000" dirty="0"/>
              <a:t>(Losing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buFont typeface="+mj-lt"/>
              <a:buAutoNum type="alphaUcPeriod"/>
            </a:pPr>
            <a:r>
              <a:rPr lang="en-US" sz="2000" dirty="0" smtClean="0"/>
              <a:t>CR2 (Losing CR) will select Begin Working and Issue details and Investigate Market Conditions to determine the appropriate regain date.</a:t>
            </a:r>
            <a:endParaRPr lang="en-US" sz="2000" dirty="0"/>
          </a:p>
        </p:txBody>
      </p:sp>
    </p:spTree>
    <p:extLst>
      <p:ext uri="{BB962C8B-B14F-4D97-AF65-F5344CB8AC3E}">
        <p14:creationId xmlns:p14="http://schemas.microsoft.com/office/powerpoint/2010/main" val="2961534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0" indent="0">
              <a:spcBef>
                <a:spcPts val="600"/>
              </a:spcBef>
              <a:buNone/>
            </a:pPr>
            <a:r>
              <a:rPr lang="en-US" sz="1600" dirty="0"/>
              <a:t>If CR2 (Losing/Original CR) determines that an Inadvertent Gain has NOT taken place, they </a:t>
            </a:r>
            <a:r>
              <a:rPr lang="en-US" sz="1600" dirty="0" smtClean="0"/>
              <a:t>have the </a:t>
            </a:r>
            <a:r>
              <a:rPr lang="en-US" sz="1600" dirty="0"/>
              <a:t>option to select “</a:t>
            </a:r>
            <a:r>
              <a:rPr lang="en-US" sz="1600" dirty="0" err="1"/>
              <a:t>Unexecutable</a:t>
            </a:r>
            <a:r>
              <a:rPr lang="en-US" sz="1600" dirty="0"/>
              <a:t>” to stop the Inadvertent Gain process as outlined in Section 7.3.2.4 of the Retail Market </a:t>
            </a:r>
            <a:r>
              <a:rPr lang="en-US" sz="1600" dirty="0" smtClean="0"/>
              <a:t>Guide.</a:t>
            </a:r>
          </a:p>
          <a:p>
            <a:pPr marL="0" indent="0">
              <a:spcBef>
                <a:spcPts val="1200"/>
              </a:spcBef>
              <a:buNone/>
            </a:pPr>
            <a:r>
              <a:rPr lang="en-US" sz="1600" b="1" dirty="0" smtClean="0"/>
              <a:t>7.3.2.4 Valid </a:t>
            </a:r>
            <a:r>
              <a:rPr lang="en-US" sz="1600" b="1" dirty="0"/>
              <a:t>Reject/</a:t>
            </a:r>
            <a:r>
              <a:rPr lang="en-US" sz="1600" b="1" dirty="0" err="1"/>
              <a:t>Unexecutable</a:t>
            </a:r>
            <a:r>
              <a:rPr lang="en-US" sz="1600" b="1" dirty="0"/>
              <a:t> </a:t>
            </a:r>
            <a:r>
              <a:rPr lang="en-US" sz="1600" b="1" dirty="0" smtClean="0"/>
              <a:t>Reasons</a:t>
            </a:r>
          </a:p>
          <a:p>
            <a:pPr marL="342900" indent="-342900">
              <a:spcBef>
                <a:spcPts val="1200"/>
              </a:spcBef>
              <a:buAutoNum type="arabicParenBoth"/>
            </a:pPr>
            <a:r>
              <a:rPr lang="en-US" sz="1600" dirty="0" smtClean="0"/>
              <a:t>The </a:t>
            </a:r>
            <a:r>
              <a:rPr lang="en-US" sz="1600" b="1" dirty="0">
                <a:solidFill>
                  <a:schemeClr val="accent5"/>
                </a:solidFill>
              </a:rPr>
              <a:t>Losing CR</a:t>
            </a:r>
            <a:r>
              <a:rPr lang="en-US" sz="1600" dirty="0"/>
              <a:t> may reject the return of an inadvertently gained ESI ID from the </a:t>
            </a:r>
            <a:r>
              <a:rPr lang="en-US" sz="1600" b="1" dirty="0" smtClean="0">
                <a:solidFill>
                  <a:schemeClr val="accent5"/>
                </a:solidFill>
              </a:rPr>
              <a:t>Gaining CR</a:t>
            </a:r>
            <a:r>
              <a:rPr lang="en-US" sz="1600" dirty="0" smtClean="0"/>
              <a:t> </a:t>
            </a:r>
            <a:r>
              <a:rPr lang="en-US" sz="1600" dirty="0"/>
              <a:t>for one of the following reasons </a:t>
            </a:r>
            <a:r>
              <a:rPr lang="en-US" sz="1600" b="1" u="sng" dirty="0">
                <a:solidFill>
                  <a:schemeClr val="accent5"/>
                </a:solidFill>
              </a:rPr>
              <a:t>only</a:t>
            </a:r>
            <a:r>
              <a:rPr lang="en-US" sz="1600" dirty="0" smtClean="0"/>
              <a:t>:</a:t>
            </a:r>
          </a:p>
          <a:p>
            <a:pPr marL="640080" lvl="1">
              <a:spcBef>
                <a:spcPts val="1200"/>
              </a:spcBef>
              <a:buFont typeface="+mj-lt"/>
              <a:buAutoNum type="alphaLcParenR"/>
            </a:pPr>
            <a:r>
              <a:rPr lang="en-US" sz="1600" dirty="0" smtClean="0"/>
              <a:t>A </a:t>
            </a:r>
            <a:r>
              <a:rPr lang="en-US" sz="1600" dirty="0"/>
              <a:t>new transaction has completed in the market, including, but not limited to </a:t>
            </a:r>
            <a:r>
              <a:rPr lang="en-US" sz="1600" dirty="0" smtClean="0"/>
              <a:t>the following </a:t>
            </a:r>
            <a:r>
              <a:rPr lang="en-US" sz="1600" dirty="0"/>
              <a:t>transactions</a:t>
            </a:r>
            <a:r>
              <a:rPr lang="en-US" sz="1600" dirty="0" smtClean="0"/>
              <a:t>:</a:t>
            </a:r>
          </a:p>
          <a:p>
            <a:pPr marL="914400" lvl="2">
              <a:buFont typeface="+mj-lt"/>
              <a:buAutoNum type="romanLcPeriod"/>
            </a:pPr>
            <a:r>
              <a:rPr lang="en-US" sz="1600" dirty="0" smtClean="0"/>
              <a:t>The </a:t>
            </a:r>
            <a:r>
              <a:rPr lang="en-US" sz="1600" dirty="0"/>
              <a:t>814_16, Move In Request; </a:t>
            </a:r>
            <a:r>
              <a:rPr lang="en-US" sz="1600" dirty="0" smtClean="0"/>
              <a:t>or</a:t>
            </a:r>
          </a:p>
          <a:p>
            <a:pPr marL="914400" lvl="2">
              <a:buFont typeface="+mj-lt"/>
              <a:buAutoNum type="romanLcPeriod"/>
            </a:pPr>
            <a:r>
              <a:rPr lang="en-US" sz="1600" dirty="0" smtClean="0"/>
              <a:t>The </a:t>
            </a:r>
            <a:r>
              <a:rPr lang="en-US" sz="1600" dirty="0"/>
              <a:t>814_01, Switch Request. </a:t>
            </a:r>
            <a:endParaRPr lang="en-US" sz="1600" dirty="0" smtClean="0"/>
          </a:p>
          <a:p>
            <a:pPr marL="640080" lvl="2" indent="0">
              <a:buNone/>
            </a:pPr>
            <a:r>
              <a:rPr lang="en-US" sz="1600" b="1" i="1" u="sng" dirty="0" smtClean="0">
                <a:solidFill>
                  <a:schemeClr val="accent5"/>
                </a:solidFill>
              </a:rPr>
              <a:t>Use </a:t>
            </a:r>
            <a:r>
              <a:rPr lang="en-US" sz="1600" b="1" i="1" u="sng" dirty="0">
                <a:solidFill>
                  <a:schemeClr val="accent5"/>
                </a:solidFill>
              </a:rPr>
              <a:t>“3rd Party CR has regained/transaction completed</a:t>
            </a:r>
            <a:r>
              <a:rPr lang="en-US" sz="1600" b="1" i="1" u="sng" dirty="0" smtClean="0">
                <a:solidFill>
                  <a:schemeClr val="accent5"/>
                </a:solidFill>
              </a:rPr>
              <a:t>”</a:t>
            </a:r>
          </a:p>
          <a:p>
            <a:pPr marL="640080">
              <a:spcBef>
                <a:spcPts val="1200"/>
              </a:spcBef>
              <a:buFont typeface="+mj-lt"/>
              <a:buAutoNum type="alphaLcParenR" startAt="2"/>
            </a:pPr>
            <a:r>
              <a:rPr lang="en-US" sz="1600" dirty="0" smtClean="0"/>
              <a:t>Duplicate </a:t>
            </a:r>
            <a:r>
              <a:rPr lang="en-US" sz="1600" dirty="0"/>
              <a:t>Inadvertent Gaining issue in </a:t>
            </a:r>
            <a:r>
              <a:rPr lang="en-US" sz="1600" dirty="0" err="1"/>
              <a:t>MarkeTrak</a:t>
            </a:r>
            <a:r>
              <a:rPr lang="en-US" sz="1600" dirty="0"/>
              <a:t> for the same Customer on the </a:t>
            </a:r>
            <a:r>
              <a:rPr lang="en-US" sz="1600" dirty="0" smtClean="0"/>
              <a:t>same ESI </a:t>
            </a:r>
            <a:r>
              <a:rPr lang="en-US" sz="1600" dirty="0"/>
              <a:t>ID.</a:t>
            </a:r>
          </a:p>
          <a:p>
            <a:pPr marL="640080" indent="0">
              <a:spcBef>
                <a:spcPts val="1200"/>
              </a:spcBef>
              <a:buNone/>
            </a:pPr>
            <a:r>
              <a:rPr lang="en-US" sz="1600" b="1" i="1" dirty="0" smtClean="0">
                <a:solidFill>
                  <a:schemeClr val="accent5"/>
                </a:solidFill>
              </a:rPr>
              <a:t>Use </a:t>
            </a:r>
            <a:r>
              <a:rPr lang="en-US" sz="1600" b="1" i="1" dirty="0">
                <a:solidFill>
                  <a:schemeClr val="accent5"/>
                </a:solidFill>
              </a:rPr>
              <a:t>“Duplicate Issue”</a:t>
            </a:r>
          </a:p>
          <a:p>
            <a:pPr marL="640080" indent="0">
              <a:spcBef>
                <a:spcPts val="1200"/>
              </a:spcBef>
              <a:buNone/>
            </a:pPr>
            <a:r>
              <a:rPr lang="en-US" sz="1600" b="1" i="1" dirty="0" smtClean="0">
                <a:solidFill>
                  <a:schemeClr val="accent5"/>
                </a:solidFill>
              </a:rPr>
              <a:t>“</a:t>
            </a:r>
            <a:r>
              <a:rPr lang="en-US" sz="1600" b="1" i="1" dirty="0">
                <a:solidFill>
                  <a:schemeClr val="accent5"/>
                </a:solidFill>
              </a:rPr>
              <a:t>Authorized enrollment </a:t>
            </a:r>
            <a:r>
              <a:rPr lang="en-US" sz="1600" b="1" i="1" dirty="0" smtClean="0">
                <a:solidFill>
                  <a:schemeClr val="accent5"/>
                </a:solidFill>
              </a:rPr>
              <a:t>confirmed”</a:t>
            </a:r>
          </a:p>
          <a:p>
            <a:pPr marL="640080" indent="0">
              <a:buNone/>
            </a:pPr>
            <a:r>
              <a:rPr lang="en-US" sz="1600" b="1" i="1" dirty="0" smtClean="0">
                <a:solidFill>
                  <a:schemeClr val="accent5"/>
                </a:solidFill>
              </a:rPr>
              <a:t>and </a:t>
            </a:r>
            <a:r>
              <a:rPr lang="en-US" sz="1600" b="1" i="1" dirty="0">
                <a:solidFill>
                  <a:schemeClr val="accent5"/>
                </a:solidFill>
              </a:rPr>
              <a:t>“Other” should not be used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679"/>
          <a:stretch/>
        </p:blipFill>
        <p:spPr bwMode="auto">
          <a:xfrm>
            <a:off x="4696069" y="5102232"/>
            <a:ext cx="3838331" cy="108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95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a:t>
            </a:r>
            <a:r>
              <a:rPr lang="en-US" dirty="0" smtClean="0"/>
              <a:t>Gain</a:t>
            </a:r>
            <a:endParaRPr lang="en-US" dirty="0"/>
          </a:p>
        </p:txBody>
      </p:sp>
      <p:sp>
        <p:nvSpPr>
          <p:cNvPr id="3" name="Content Placeholder 2"/>
          <p:cNvSpPr>
            <a:spLocks noGrp="1"/>
          </p:cNvSpPr>
          <p:nvPr>
            <p:ph idx="1"/>
          </p:nvPr>
        </p:nvSpPr>
        <p:spPr>
          <a:xfrm>
            <a:off x="381000" y="916861"/>
            <a:ext cx="8458200" cy="786893"/>
          </a:xfrm>
        </p:spPr>
        <p:txBody>
          <a:bodyPr/>
          <a:lstStyle/>
          <a:p>
            <a:pPr marL="548640" indent="-365760">
              <a:spcBef>
                <a:spcPts val="1200"/>
              </a:spcBef>
              <a:buFont typeface="+mj-lt"/>
              <a:buAutoNum type="alphaUcPeriod" startAt="2"/>
            </a:pPr>
            <a:r>
              <a:rPr lang="en-US" sz="1400" dirty="0" smtClean="0"/>
              <a:t>If </a:t>
            </a:r>
            <a:r>
              <a:rPr lang="en-US" sz="1400" dirty="0"/>
              <a:t>CR2 (Losing/Original CR) determines they will need more information from CR1 (Gaining CR), then they will need to select Send to Gaining CR. This transition allows both CR’s to talk back and forth while transitioning the issue back and forth before a resolution is </a:t>
            </a:r>
            <a:r>
              <a:rPr lang="en-US" sz="1400" dirty="0" smtClean="0"/>
              <a:t>made</a:t>
            </a:r>
            <a:r>
              <a:rPr lang="en-US" sz="14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381000" y="1779953"/>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smtClean="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smtClean="0">
                <a:solidFill>
                  <a:schemeClr val="accent5"/>
                </a:solidFill>
              </a:rPr>
              <a:t>“Submit Date” + 10 days</a:t>
            </a:r>
            <a:r>
              <a:rPr lang="en-US" sz="1400" dirty="0" smtClean="0"/>
              <a:t>.  If not the following error message will be displayed “Proposed Regain Date is greater than 10 Calendar days from the submittal of </a:t>
            </a:r>
            <a:r>
              <a:rPr lang="en-US" sz="1400" dirty="0" err="1" smtClean="0"/>
              <a:t>MarkeTrak</a:t>
            </a:r>
            <a:r>
              <a:rPr lang="en-US" sz="1400" dirty="0" smtClean="0"/>
              <a:t> Issue, please update with valid Proposed Regain date.”</a:t>
            </a:r>
            <a:endParaRPr lang="en-US" sz="1400" dirty="0"/>
          </a:p>
        </p:txBody>
      </p:sp>
    </p:spTree>
    <p:extLst>
      <p:ext uri="{BB962C8B-B14F-4D97-AF65-F5344CB8AC3E}">
        <p14:creationId xmlns:p14="http://schemas.microsoft.com/office/powerpoint/2010/main" val="539736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2826709"/>
          </a:xfrm>
        </p:spPr>
        <p:txBody>
          <a:bodyPr/>
          <a:lstStyle/>
          <a:p>
            <a:pPr marL="342900" indent="-342900">
              <a:spcBef>
                <a:spcPts val="1000"/>
              </a:spcBef>
              <a:buFont typeface="+mj-lt"/>
              <a:buAutoNum type="arabicPeriod" startAt="6"/>
            </a:pPr>
            <a:r>
              <a:rPr lang="en-US" sz="1400" dirty="0" smtClean="0"/>
              <a:t>The </a:t>
            </a:r>
            <a:r>
              <a:rPr lang="en-US" sz="1400" dirty="0"/>
              <a:t>TDSP will select Begin Working, investigate the issue details, then select one of the following:</a:t>
            </a:r>
          </a:p>
          <a:p>
            <a:pPr marL="731520" indent="-365760">
              <a:spcBef>
                <a:spcPts val="1000"/>
              </a:spcBef>
              <a:buFont typeface="+mj-lt"/>
              <a:buAutoNum type="alphaUcPeriod"/>
            </a:pPr>
            <a:r>
              <a:rPr lang="en-US" sz="1400" b="1" dirty="0" smtClean="0">
                <a:solidFill>
                  <a:schemeClr val="accent5"/>
                </a:solidFill>
              </a:rPr>
              <a:t>Ready </a:t>
            </a:r>
            <a:r>
              <a:rPr lang="en-US" sz="1400" b="1" dirty="0">
                <a:solidFill>
                  <a:schemeClr val="accent5"/>
                </a:solidFill>
              </a:rPr>
              <a:t>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a:t>
            </a:r>
            <a:r>
              <a:rPr lang="en-US" sz="1400" dirty="0" smtClean="0"/>
              <a:t>TDSP.</a:t>
            </a:r>
          </a:p>
          <a:p>
            <a:pPr marL="731520" indent="-365760">
              <a:spcBef>
                <a:spcPts val="1000"/>
              </a:spcBef>
              <a:buFont typeface="+mj-lt"/>
              <a:buAutoNum type="alphaUcPeriod"/>
            </a:pPr>
            <a:r>
              <a:rPr lang="en-US" sz="1400" b="1" dirty="0" smtClean="0">
                <a:solidFill>
                  <a:schemeClr val="accent5"/>
                </a:solidFill>
              </a:rPr>
              <a:t>Send </a:t>
            </a:r>
            <a:r>
              <a:rPr lang="en-US" sz="1400" b="1" dirty="0">
                <a:solidFill>
                  <a:schemeClr val="accent5"/>
                </a:solidFill>
              </a:rPr>
              <a:t>To Submitting CR </a:t>
            </a:r>
            <a:r>
              <a:rPr lang="en-US" sz="1400" dirty="0"/>
              <a:t>– The TDSP would select this transition if they needed further information from CR1 (Losing/Original CR</a:t>
            </a:r>
            <a:r>
              <a:rPr lang="en-US" sz="1400" dirty="0" smtClean="0"/>
              <a:t>).</a:t>
            </a:r>
          </a:p>
          <a:p>
            <a:pPr marL="731520" indent="-365760">
              <a:spcBef>
                <a:spcPts val="1000"/>
              </a:spcBef>
              <a:buFont typeface="+mj-lt"/>
              <a:buAutoNum type="alphaUcPeriod"/>
            </a:pPr>
            <a:r>
              <a:rPr lang="en-US" sz="1400" b="1" dirty="0" smtClean="0">
                <a:solidFill>
                  <a:schemeClr val="accent5"/>
                </a:solidFill>
              </a:rPr>
              <a:t>Request </a:t>
            </a:r>
            <a:r>
              <a:rPr lang="en-US" sz="1400" b="1" dirty="0">
                <a:solidFill>
                  <a:schemeClr val="accent5"/>
                </a:solidFill>
              </a:rPr>
              <a:t>Updated Proposed Regain Date </a:t>
            </a:r>
            <a:r>
              <a:rPr lang="en-US" sz="1400" dirty="0"/>
              <a:t>– The TDSP would select this transition if they do not agree with the proposed regain date that was provided. They would suggest a new date and send the issue back to CR1 (Losing/Original CR</a:t>
            </a:r>
            <a:r>
              <a:rPr lang="en-US" sz="1400" dirty="0" smtClean="0"/>
              <a:t>).</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964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779448"/>
          </a:xfrm>
        </p:spPr>
        <p:txBody>
          <a:bodyPr/>
          <a:lstStyle/>
          <a:p>
            <a:pPr marL="365760" indent="-365760">
              <a:buFont typeface="+mj-lt"/>
              <a:buAutoNum type="arabicPeriod" startAt="7"/>
            </a:pPr>
            <a:r>
              <a:rPr lang="en-US" sz="1800" dirty="0" smtClean="0"/>
              <a:t>CR2 </a:t>
            </a:r>
            <a:r>
              <a:rPr lang="en-US" sz="1800" dirty="0"/>
              <a:t>(Losing/Original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t>MarkeTrak</a:t>
            </a:r>
            <a:r>
              <a:rPr lang="en-US" sz="1800" dirty="0"/>
              <a:t> issue.</a:t>
            </a:r>
          </a:p>
          <a:p>
            <a:pPr marL="640080">
              <a:spcBef>
                <a:spcPts val="1200"/>
              </a:spcBef>
              <a:buSzPct val="90000"/>
              <a:buFont typeface="Wingdings" panose="05000000000000000000" pitchFamily="2" charset="2"/>
              <a:buChar char="Ø"/>
            </a:pPr>
            <a:r>
              <a:rPr lang="en-US" sz="1800" dirty="0"/>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1040000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r>
              <a:rPr lang="en-US" sz="2000" dirty="0" smtClean="0"/>
              <a:t>.</a:t>
            </a:r>
            <a:endParaRPr lang="en-US" sz="2000" dirty="0"/>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solidFill>
                  <a:schemeClr val="accent5"/>
                </a:solidFill>
              </a:rPr>
              <a:t>Customer Name (Always)</a:t>
            </a:r>
          </a:p>
          <a:p>
            <a:pPr marL="548640" indent="-365760">
              <a:spcBef>
                <a:spcPts val="600"/>
              </a:spcBef>
              <a:buFont typeface="Wingdings" panose="05000000000000000000" pitchFamily="2" charset="2"/>
              <a:buChar char="ü"/>
            </a:pPr>
            <a:r>
              <a:rPr lang="en-US" sz="2000" dirty="0">
                <a:solidFill>
                  <a:schemeClr val="accent5"/>
                </a:solidFill>
              </a:rPr>
              <a:t>Meter Number (If available)</a:t>
            </a:r>
          </a:p>
          <a:p>
            <a:pPr marL="548640" indent="-365760">
              <a:spcBef>
                <a:spcPts val="600"/>
              </a:spcBef>
              <a:buFont typeface="Wingdings" panose="05000000000000000000" pitchFamily="2" charset="2"/>
              <a:buChar char="ü"/>
            </a:pPr>
            <a:r>
              <a:rPr lang="en-US" sz="2000" dirty="0">
                <a:solidFill>
                  <a:schemeClr val="accent5"/>
                </a:solidFill>
              </a:rPr>
              <a:t>Any other pertinent information you may have that is crucial to help resolve issue</a:t>
            </a:r>
            <a:r>
              <a:rPr lang="en-US" sz="2000" dirty="0" smtClean="0">
                <a:solidFill>
                  <a:schemeClr val="accent5"/>
                </a:solidFill>
              </a:rPr>
              <a:t>.</a:t>
            </a:r>
            <a:endParaRPr lang="en-US" sz="2000" dirty="0">
              <a:solidFill>
                <a:schemeClr val="accent5"/>
              </a:solidFill>
            </a:endParaRP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solidFill>
                  <a:schemeClr val="accent5"/>
                </a:solidFill>
              </a:rPr>
              <a:t>Date of Loss (DOL) + 1</a:t>
            </a:r>
          </a:p>
          <a:p>
            <a:pPr marL="548640" indent="-365760">
              <a:spcBef>
                <a:spcPts val="600"/>
              </a:spcBef>
              <a:buFont typeface="Wingdings" panose="05000000000000000000" pitchFamily="2" charset="2"/>
              <a:buChar char="ü"/>
            </a:pPr>
            <a:r>
              <a:rPr lang="en-US" sz="2000" dirty="0">
                <a:solidFill>
                  <a:schemeClr val="accent5"/>
                </a:solidFill>
              </a:rPr>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spTree>
    <p:extLst>
      <p:ext uri="{BB962C8B-B14F-4D97-AF65-F5344CB8AC3E}">
        <p14:creationId xmlns:p14="http://schemas.microsoft.com/office/powerpoint/2010/main" val="4016537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a:t>
            </a:r>
            <a:r>
              <a:rPr lang="en-US" dirty="0" smtClean="0"/>
              <a:t>Reject / </a:t>
            </a:r>
            <a:r>
              <a:rPr lang="en-US" dirty="0" err="1" smtClean="0"/>
              <a:t>Unexecutable</a:t>
            </a:r>
            <a:r>
              <a:rPr lang="en-US" dirty="0" smtClean="0"/>
              <a:t> </a:t>
            </a:r>
            <a:r>
              <a:rPr lang="en-US" dirty="0"/>
              <a:t>Reasons</a:t>
            </a:r>
          </a:p>
        </p:txBody>
      </p:sp>
      <p:sp>
        <p:nvSpPr>
          <p:cNvPr id="3" name="Content Placeholder 2"/>
          <p:cNvSpPr>
            <a:spLocks noGrp="1"/>
          </p:cNvSpPr>
          <p:nvPr>
            <p:ph idx="1"/>
          </p:nvPr>
        </p:nvSpPr>
        <p:spPr/>
        <p:txBody>
          <a:bodyPr/>
          <a:lstStyle/>
          <a:p>
            <a:pPr marL="0" indent="0">
              <a:spcBef>
                <a:spcPts val="1800"/>
              </a:spcBef>
              <a:buNone/>
            </a:pPr>
            <a:r>
              <a:rPr lang="en-US" sz="2000" b="1" dirty="0" smtClean="0"/>
              <a:t>7.3.2.4 Valid Reject / </a:t>
            </a:r>
            <a:r>
              <a:rPr lang="en-US" sz="2000" b="1" dirty="0" err="1" smtClean="0"/>
              <a:t>Unexecutable</a:t>
            </a:r>
            <a:r>
              <a:rPr lang="en-US" sz="2000" b="1" dirty="0" smtClean="0"/>
              <a:t> </a:t>
            </a:r>
            <a:r>
              <a:rPr lang="en-US" sz="2000" b="1" dirty="0"/>
              <a:t>Reasons</a:t>
            </a:r>
          </a:p>
          <a:p>
            <a:pPr marL="365760" indent="-365760">
              <a:spcBef>
                <a:spcPts val="1800"/>
              </a:spcBef>
              <a:buFont typeface="+mj-lt"/>
              <a:buAutoNum type="arabicPeriod"/>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a:t>
            </a:r>
            <a:r>
              <a:rPr lang="en-US" sz="2000" dirty="0" err="1"/>
              <a:t>MarkeTrak</a:t>
            </a:r>
            <a:r>
              <a:rPr lang="en-US" sz="2000" dirty="0"/>
              <a:t> for the same Customer on the same ESI 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48</a:t>
            </a:fld>
            <a:endParaRPr lang="en-US"/>
          </a:p>
        </p:txBody>
      </p:sp>
    </p:spTree>
    <p:extLst>
      <p:ext uri="{BB962C8B-B14F-4D97-AF65-F5344CB8AC3E}">
        <p14:creationId xmlns:p14="http://schemas.microsoft.com/office/powerpoint/2010/main" val="2458731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a:t>
            </a:r>
            <a:r>
              <a:rPr lang="en-US" dirty="0" smtClean="0"/>
              <a:t>Reject / </a:t>
            </a:r>
            <a:r>
              <a:rPr lang="en-US" dirty="0" err="1" smtClean="0"/>
              <a:t>Unexecutable</a:t>
            </a:r>
            <a:r>
              <a:rPr lang="en-US" dirty="0" smtClean="0"/>
              <a:t> </a:t>
            </a:r>
            <a:r>
              <a:rPr lang="en-US" dirty="0"/>
              <a:t>Reasons</a:t>
            </a:r>
          </a:p>
        </p:txBody>
      </p:sp>
      <p:sp>
        <p:nvSpPr>
          <p:cNvPr id="3" name="Content Placeholder 2"/>
          <p:cNvSpPr>
            <a:spLocks noGrp="1"/>
          </p:cNvSpPr>
          <p:nvPr>
            <p:ph idx="1"/>
          </p:nvPr>
        </p:nvSpPr>
        <p:spPr>
          <a:xfrm>
            <a:off x="381000" y="916860"/>
            <a:ext cx="8458200" cy="5265109"/>
          </a:xfrm>
        </p:spPr>
        <p:txBody>
          <a:bodyPr/>
          <a:lstStyle/>
          <a:p>
            <a:pPr marL="0" indent="0">
              <a:spcBef>
                <a:spcPts val="600"/>
              </a:spcBef>
              <a:buNone/>
            </a:pPr>
            <a:r>
              <a:rPr lang="en-US" sz="1600" b="1" dirty="0" smtClean="0"/>
              <a:t>7.3.2.4 Valid Reject / </a:t>
            </a:r>
            <a:r>
              <a:rPr lang="en-US" sz="1600" b="1" dirty="0" err="1" smtClean="0"/>
              <a:t>Unexecutable</a:t>
            </a:r>
            <a:r>
              <a:rPr lang="en-US" sz="1600" b="1" dirty="0" smtClean="0"/>
              <a:t> </a:t>
            </a:r>
            <a:r>
              <a:rPr lang="en-US" sz="1600" b="1" dirty="0"/>
              <a:t>Reasons (</a:t>
            </a:r>
            <a:r>
              <a:rPr lang="en-US" sz="1600" b="1" dirty="0" err="1"/>
              <a:t>Con’t</a:t>
            </a:r>
            <a:r>
              <a:rPr lang="en-US" sz="1600" b="1" dirty="0"/>
              <a:t>)</a:t>
            </a:r>
          </a:p>
          <a:p>
            <a:pPr marL="342900" indent="-342900">
              <a:spcBef>
                <a:spcPts val="600"/>
              </a:spcBef>
              <a:buFont typeface="+mj-lt"/>
              <a:buAutoNum type="arabicPeriod" startAt="2"/>
            </a:pPr>
            <a:r>
              <a:rPr lang="en-US" sz="1600" dirty="0" smtClean="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smtClean="0"/>
              <a:t>A </a:t>
            </a:r>
            <a:r>
              <a:rPr lang="en-US" sz="1600" dirty="0"/>
              <a:t>new transaction has completed in the market, including, but not limited to the following transactions:</a:t>
            </a:r>
          </a:p>
          <a:p>
            <a:pPr marL="914400">
              <a:spcBef>
                <a:spcPts val="600"/>
              </a:spcBef>
              <a:buFont typeface="+mj-lt"/>
              <a:buAutoNum type="romanLcPeriod"/>
            </a:pPr>
            <a:r>
              <a:rPr lang="en-US" sz="1600" dirty="0" smtClean="0"/>
              <a:t>The </a:t>
            </a:r>
            <a:r>
              <a:rPr lang="en-US" sz="1600" dirty="0"/>
              <a:t>814_16 transaction; or</a:t>
            </a:r>
          </a:p>
          <a:p>
            <a:pPr marL="914400">
              <a:spcBef>
                <a:spcPts val="600"/>
              </a:spcBef>
              <a:buFont typeface="+mj-lt"/>
              <a:buAutoNum type="romanLcPeriod"/>
            </a:pPr>
            <a:r>
              <a:rPr lang="en-US" sz="1600" dirty="0" smtClean="0"/>
              <a:t>The </a:t>
            </a:r>
            <a:r>
              <a:rPr lang="en-US" sz="1600" dirty="0"/>
              <a:t>814_01 transaction. </a:t>
            </a:r>
          </a:p>
          <a:p>
            <a:pPr marL="640080">
              <a:spcBef>
                <a:spcPts val="600"/>
              </a:spcBef>
              <a:buFont typeface="+mj-lt"/>
              <a:buAutoNum type="alphaLcParenR" startAt="2"/>
            </a:pPr>
            <a:r>
              <a:rPr lang="en-US" sz="1600" dirty="0" smtClean="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smtClean="0"/>
              <a:t>Gaining </a:t>
            </a:r>
            <a:r>
              <a:rPr lang="en-US" sz="1600" dirty="0"/>
              <a:t>CR has confirmed with the Customer that the Customer’s CR of choice is the Gaining CR: </a:t>
            </a:r>
          </a:p>
          <a:p>
            <a:pPr marL="914400">
              <a:spcBef>
                <a:spcPts val="600"/>
              </a:spcBef>
              <a:buFont typeface="+mj-lt"/>
              <a:buAutoNum type="romanLcPeriod"/>
            </a:pPr>
            <a:r>
              <a:rPr lang="en-US" sz="1600" dirty="0" smtClean="0"/>
              <a:t>Gaining </a:t>
            </a:r>
            <a:r>
              <a:rPr lang="en-US" sz="1600" dirty="0"/>
              <a:t>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smtClean="0"/>
              <a:t>Customer </a:t>
            </a:r>
            <a:r>
              <a:rPr lang="en-US" sz="1600" dirty="0"/>
              <a:t>has successfully completed an enrollment regarding the same ESI ID and the Gaining CR has the most recent effective date; or</a:t>
            </a:r>
          </a:p>
          <a:p>
            <a:pPr marL="640080">
              <a:spcBef>
                <a:spcPts val="600"/>
              </a:spcBef>
              <a:buFont typeface="+mj-lt"/>
              <a:buAutoNum type="alphaLcParenR" startAt="4"/>
            </a:pPr>
            <a:r>
              <a:rPr lang="en-US" sz="1600" dirty="0" smtClean="0"/>
              <a:t>In </a:t>
            </a:r>
            <a:r>
              <a:rPr lang="en-US" sz="1600" dirty="0"/>
              <a:t>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98019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Training </a:t>
            </a:r>
            <a:r>
              <a:rPr lang="en-US" dirty="0" smtClean="0"/>
              <a:t>Information</a:t>
            </a:r>
            <a:endParaRPr lang="en-US" dirty="0"/>
          </a:p>
        </p:txBody>
      </p:sp>
      <p:sp>
        <p:nvSpPr>
          <p:cNvPr id="3" name="Content Placeholder 2"/>
          <p:cNvSpPr>
            <a:spLocks noGrp="1"/>
          </p:cNvSpPr>
          <p:nvPr>
            <p:ph idx="1"/>
          </p:nvPr>
        </p:nvSpPr>
        <p:spPr/>
        <p:txBody>
          <a:bodyPr/>
          <a:lstStyle/>
          <a:p>
            <a:pPr marL="0" indent="0">
              <a:buNone/>
            </a:pPr>
            <a:r>
              <a:rPr lang="en-US" sz="2400" b="1" u="sng" dirty="0"/>
              <a:t>Retail Market Training Task Force</a:t>
            </a:r>
          </a:p>
          <a:p>
            <a:pPr marL="0" indent="0">
              <a:spcBef>
                <a:spcPts val="600"/>
              </a:spcBef>
              <a:buNone/>
            </a:pPr>
            <a:r>
              <a:rPr lang="en-US" sz="2000" dirty="0"/>
              <a:t>For information on future retail market training please subscribe to the following </a:t>
            </a:r>
            <a:r>
              <a:rPr lang="en-US" sz="2000" dirty="0" err="1"/>
              <a:t>list_serve</a:t>
            </a:r>
            <a:r>
              <a:rPr lang="en-US" sz="2000" dirty="0"/>
              <a:t>:</a:t>
            </a:r>
          </a:p>
          <a:p>
            <a:pPr marL="0" indent="0">
              <a:buNone/>
            </a:pPr>
            <a:endParaRPr lang="en-US" sz="2000" dirty="0"/>
          </a:p>
          <a:p>
            <a:pPr marL="0" indent="0">
              <a:buNone/>
            </a:pPr>
            <a:r>
              <a:rPr lang="en-US" sz="2000" dirty="0">
                <a:hlinkClick r:id="rId2"/>
              </a:rPr>
              <a:t>http://lists.ercot.com/scripts/wa-ERCOT.exe?SUBED1=RMTTF&amp;A=1</a:t>
            </a:r>
            <a:endParaRPr lang="en-US" sz="2000" dirty="0"/>
          </a:p>
          <a:p>
            <a:pPr marL="0" indent="0">
              <a:buNone/>
            </a:pPr>
            <a:endParaRPr lang="en-US" sz="2000" dirty="0"/>
          </a:p>
          <a:p>
            <a:pPr marL="0" indent="0">
              <a:buNone/>
            </a:pPr>
            <a:r>
              <a:rPr lang="en-US" sz="2000" dirty="0"/>
              <a:t>Or visit </a:t>
            </a:r>
            <a:r>
              <a:rPr lang="en-US" sz="2000" b="1" dirty="0">
                <a:solidFill>
                  <a:schemeClr val="accent5"/>
                </a:solidFill>
              </a:rPr>
              <a:t>ercot.com</a:t>
            </a:r>
            <a:r>
              <a:rPr lang="en-US" sz="2000" dirty="0"/>
              <a:t> &gt; </a:t>
            </a:r>
            <a:r>
              <a:rPr lang="en-US" sz="2000" b="1" dirty="0">
                <a:solidFill>
                  <a:schemeClr val="accent5"/>
                </a:solidFill>
              </a:rPr>
              <a:t>about ERCOT </a:t>
            </a:r>
            <a:r>
              <a:rPr lang="en-US" sz="2000" dirty="0"/>
              <a:t>&gt; </a:t>
            </a:r>
            <a:r>
              <a:rPr lang="en-US" sz="2000" b="1" dirty="0">
                <a:solidFill>
                  <a:schemeClr val="accent5"/>
                </a:solidFill>
              </a:rPr>
              <a:t>News and Publications </a:t>
            </a:r>
            <a:r>
              <a:rPr lang="en-US" sz="2000" dirty="0"/>
              <a:t>&gt; click on the ‘</a:t>
            </a:r>
            <a:r>
              <a:rPr lang="en-US" sz="2000" b="1" dirty="0">
                <a:solidFill>
                  <a:schemeClr val="accent5"/>
                </a:solidFill>
              </a:rPr>
              <a:t>email list manager</a:t>
            </a:r>
            <a:r>
              <a:rPr lang="en-US" sz="2000" dirty="0"/>
              <a:t>’ for a complete list of all notification groups</a:t>
            </a:r>
          </a:p>
          <a:p>
            <a:pPr marL="0" indent="0">
              <a:buNone/>
            </a:pPr>
            <a:endParaRPr lang="en-US" sz="2000" dirty="0"/>
          </a:p>
          <a:p>
            <a:pPr marL="0" indent="0">
              <a:spcBef>
                <a:spcPts val="600"/>
              </a:spcBef>
              <a:buNone/>
            </a:pPr>
            <a:r>
              <a:rPr lang="en-US" sz="2000" b="1" dirty="0"/>
              <a:t>Current Training Topics:</a:t>
            </a:r>
          </a:p>
          <a:p>
            <a:pPr lvl="1"/>
            <a:r>
              <a:rPr lang="en-US" sz="1600" dirty="0"/>
              <a:t>Retail Market 101</a:t>
            </a:r>
          </a:p>
          <a:p>
            <a:pPr lvl="1"/>
            <a:r>
              <a:rPr lang="en-US" sz="1600" dirty="0" err="1"/>
              <a:t>MarkeTrak</a:t>
            </a:r>
            <a:r>
              <a:rPr lang="en-US" sz="1600" dirty="0"/>
              <a:t> Subtypes On line Training</a:t>
            </a:r>
          </a:p>
          <a:p>
            <a:pPr lvl="1"/>
            <a:r>
              <a:rPr lang="en-US" sz="1600" dirty="0"/>
              <a:t>Inadvertent Gain Classroom Training</a:t>
            </a:r>
          </a:p>
          <a:p>
            <a:pPr marL="0" indent="0">
              <a:spcBef>
                <a:spcPts val="600"/>
              </a:spcBef>
              <a:buNone/>
            </a:pPr>
            <a:r>
              <a:rPr lang="en-US" sz="2000" b="1" dirty="0"/>
              <a:t>Future Training Topics:</a:t>
            </a:r>
          </a:p>
          <a:p>
            <a:pPr lvl="1"/>
            <a:r>
              <a:rPr lang="en-US" sz="1600" dirty="0"/>
              <a:t>Transaction </a:t>
            </a:r>
            <a:r>
              <a:rPr lang="en-US" sz="1600" dirty="0" smtClean="0"/>
              <a:t>Flows</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27852588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Key Points to Remember</a:t>
            </a:r>
            <a:r>
              <a:rPr lang="en-US" sz="2700" dirty="0" smtClean="0"/>
              <a:t>: Invalid Reject Reasons</a:t>
            </a:r>
            <a:endParaRPr lang="en-US" sz="2700" dirty="0"/>
          </a:p>
        </p:txBody>
      </p:sp>
      <p:sp>
        <p:nvSpPr>
          <p:cNvPr id="3" name="Content Placeholder 2"/>
          <p:cNvSpPr>
            <a:spLocks noGrp="1"/>
          </p:cNvSpPr>
          <p:nvPr>
            <p:ph idx="1"/>
          </p:nvPr>
        </p:nvSpPr>
        <p:spPr/>
        <p:txBody>
          <a:bodyPr/>
          <a:lstStyle/>
          <a:p>
            <a:pPr marL="0" indent="0">
              <a:spcBef>
                <a:spcPts val="1200"/>
              </a:spcBef>
              <a:buNone/>
            </a:pPr>
            <a:r>
              <a:rPr lang="en-US" sz="2000" b="1" dirty="0" smtClean="0"/>
              <a:t>7.3.2.5 Invalid Reject / </a:t>
            </a:r>
            <a:r>
              <a:rPr lang="en-US" sz="2000" b="1" dirty="0" err="1" smtClean="0"/>
              <a:t>Unexecutable</a:t>
            </a:r>
            <a:r>
              <a:rPr lang="en-US" sz="2000" b="1" dirty="0" smtClean="0"/>
              <a:t> </a:t>
            </a:r>
            <a:r>
              <a:rPr lang="en-US" sz="2000" b="1" dirty="0"/>
              <a:t>Reasons</a:t>
            </a:r>
          </a:p>
          <a:p>
            <a:pPr marL="0" indent="0">
              <a:spcBef>
                <a:spcPts val="1200"/>
              </a:spcBef>
              <a:buNone/>
            </a:pPr>
            <a:r>
              <a:rPr lang="en-US" sz="2000" dirty="0"/>
              <a:t>The </a:t>
            </a:r>
            <a:r>
              <a:rPr lang="en-US" sz="2000" b="1" dirty="0">
                <a:solidFill>
                  <a:schemeClr val="accent5"/>
                </a:solidFill>
              </a:rPr>
              <a:t>Losing CR </a:t>
            </a:r>
            <a:r>
              <a:rPr lang="en-US" sz="2000" dirty="0"/>
              <a:t>shall not 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3971859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#1</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If </a:t>
            </a:r>
            <a:r>
              <a:rPr lang="en-US" sz="2000" b="1" i="1" dirty="0"/>
              <a:t>a Losing CR receives an IAG MT and their customer does not occupy the premise, the Losing CR should </a:t>
            </a:r>
            <a:r>
              <a:rPr lang="en-US" sz="2000" b="1" i="1" dirty="0" err="1"/>
              <a:t>Unexecute</a:t>
            </a:r>
            <a:r>
              <a:rPr lang="en-US" sz="2000" b="1" i="1" dirty="0"/>
              <a:t> the IAG.</a:t>
            </a:r>
            <a:endParaRPr lang="en-US" sz="2000" b="1" i="1" dirty="0" smtClean="0"/>
          </a:p>
          <a:p>
            <a:pPr marL="1097280" lvl="1" indent="-457200">
              <a:spcBef>
                <a:spcPts val="3000"/>
              </a:spcBef>
              <a:buFont typeface="+mj-lt"/>
              <a:buAutoNum type="alphaLcParenR"/>
            </a:pPr>
            <a:r>
              <a:rPr lang="en-US" sz="2000" dirty="0" smtClean="0"/>
              <a:t>True</a:t>
            </a:r>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b="1" i="1" dirty="0" smtClean="0"/>
              <a:t>FALSE</a:t>
            </a:r>
            <a:r>
              <a:rPr lang="en-US" sz="2000" i="1" dirty="0" smtClean="0"/>
              <a:t> </a:t>
            </a:r>
            <a:r>
              <a:rPr lang="en-US" sz="2000" i="1" dirty="0"/>
              <a:t>– this is not a valid reject reason, the Losing CR should regain the ESI ID and execute the Current Occupant process</a:t>
            </a:r>
          </a:p>
        </p:txBody>
      </p:sp>
      <p:sp>
        <p:nvSpPr>
          <p:cNvPr id="6" name="Rectangle 5"/>
          <p:cNvSpPr/>
          <p:nvPr/>
        </p:nvSpPr>
        <p:spPr>
          <a:xfrm>
            <a:off x="1523999"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38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#2</a:t>
            </a:r>
            <a:endParaRPr lang="en-US" dirty="0"/>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a:t>
            </a:r>
            <a:r>
              <a:rPr lang="en-US" sz="2000" b="1" i="1" dirty="0" smtClean="0"/>
              <a:t>date:</a:t>
            </a:r>
          </a:p>
          <a:p>
            <a:pPr marL="1097280" lvl="1" indent="-457200">
              <a:spcBef>
                <a:spcPts val="3000"/>
              </a:spcBef>
              <a:buFont typeface="+mj-lt"/>
              <a:buAutoNum type="alphaLcParenR"/>
            </a:pPr>
            <a:r>
              <a:rPr lang="en-US" sz="2000" dirty="0" smtClean="0"/>
              <a:t>DOL </a:t>
            </a:r>
            <a:r>
              <a:rPr lang="en-US" sz="2000" dirty="0"/>
              <a:t>+ 1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b="1" i="1" dirty="0" smtClean="0"/>
              <a:t>Either</a:t>
            </a:r>
            <a:r>
              <a:rPr lang="en-US" sz="2000" i="1" dirty="0" smtClean="0"/>
              <a:t> is </a:t>
            </a:r>
            <a:r>
              <a:rPr lang="en-US" sz="2000" i="1" dirty="0"/>
              <a:t>applicable and is dependent upon the Losing CR’s business practices</a:t>
            </a:r>
          </a:p>
        </p:txBody>
      </p:sp>
      <p:sp>
        <p:nvSpPr>
          <p:cNvPr id="6" name="Rectangle 5"/>
          <p:cNvSpPr/>
          <p:nvPr/>
        </p:nvSpPr>
        <p:spPr>
          <a:xfrm>
            <a:off x="1523999"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00162"/>
            <a:ext cx="379677" cy="370371"/>
          </a:xfrm>
          <a:prstGeom prst="rect">
            <a:avLst/>
          </a:prstGeom>
        </p:spPr>
      </p:pic>
      <p:sp>
        <p:nvSpPr>
          <p:cNvPr id="8" name="Rectangle 7"/>
          <p:cNvSpPr/>
          <p:nvPr/>
        </p:nvSpPr>
        <p:spPr>
          <a:xfrm>
            <a:off x="301207" y="325309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45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#3</a:t>
            </a:r>
            <a:endParaRPr lang="en-US" dirty="0"/>
          </a:p>
        </p:txBody>
      </p:sp>
      <p:sp>
        <p:nvSpPr>
          <p:cNvPr id="3" name="Content Placeholder 2"/>
          <p:cNvSpPr>
            <a:spLocks noGrp="1"/>
          </p:cNvSpPr>
          <p:nvPr>
            <p:ph idx="1"/>
          </p:nvPr>
        </p:nvSpPr>
        <p:spPr>
          <a:xfrm>
            <a:off x="304800" y="1139033"/>
            <a:ext cx="8534400" cy="744476"/>
          </a:xfrm>
        </p:spPr>
        <p:txBody>
          <a:bodyPr/>
          <a:lstStyle/>
          <a:p>
            <a:pPr marL="0" indent="0">
              <a:spcBef>
                <a:spcPts val="1800"/>
              </a:spcBef>
              <a:buNone/>
            </a:pPr>
            <a:r>
              <a:rPr lang="en-US" sz="2000" b="1" i="1" dirty="0"/>
              <a:t>A back dated MVI (BDMVI) for an IAG must be submitted within _____ </a:t>
            </a:r>
            <a:r>
              <a:rPr lang="en-US" sz="2000" b="1" i="1" dirty="0" smtClean="0"/>
              <a:t>days.</a:t>
            </a:r>
          </a:p>
          <a:p>
            <a:pPr marL="1097280" lvl="1" indent="-457200">
              <a:spcBef>
                <a:spcPts val="3000"/>
              </a:spcBef>
              <a:buFont typeface="+mj-lt"/>
              <a:buAutoNum type="alphaLcParenR"/>
            </a:pPr>
            <a:r>
              <a:rPr lang="en-US" sz="2000" dirty="0" smtClean="0"/>
              <a:t>2 </a:t>
            </a:r>
            <a:r>
              <a:rPr lang="en-US" sz="2000" dirty="0"/>
              <a:t>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i="1" dirty="0" smtClean="0"/>
              <a:t>Per </a:t>
            </a:r>
            <a:r>
              <a:rPr lang="en-US" sz="2000" i="1" dirty="0"/>
              <a:t>the RMG 7.3.2.3.1 Reinstatement Date, the Losing REP shall submit the BDMVI no later than </a:t>
            </a:r>
            <a:r>
              <a:rPr lang="en-US" sz="2000" b="1" i="1" dirty="0"/>
              <a:t>12 days after submittal of the </a:t>
            </a:r>
            <a:r>
              <a:rPr lang="en-US" sz="2000" b="1" i="1" dirty="0" err="1"/>
              <a:t>MarkeTrak</a:t>
            </a:r>
            <a:r>
              <a:rPr lang="en-US" sz="2000" i="1" dirty="0"/>
              <a:t>.</a:t>
            </a:r>
          </a:p>
          <a:p>
            <a:pPr marL="0" indent="0" algn="ctr">
              <a:spcBef>
                <a:spcPts val="1800"/>
              </a:spcBef>
              <a:buNone/>
            </a:pPr>
            <a:endParaRPr lang="en-US" sz="2000" i="1" dirty="0"/>
          </a:p>
          <a:p>
            <a:pPr marL="0" indent="0" algn="ctr">
              <a:spcBef>
                <a:spcPts val="1800"/>
              </a:spcBef>
              <a:buNone/>
            </a:pPr>
            <a:endParaRPr lang="en-US" sz="2000" i="1" dirty="0"/>
          </a:p>
          <a:p>
            <a:pPr marL="0" indent="0" algn="ctr">
              <a:spcBef>
                <a:spcPts val="1800"/>
              </a:spcBef>
              <a:buNone/>
            </a:pPr>
            <a:endParaRPr lang="en-US" sz="2000" i="1" dirty="0"/>
          </a:p>
        </p:txBody>
      </p:sp>
      <p:sp>
        <p:nvSpPr>
          <p:cNvPr id="6" name="Rectangle 5"/>
          <p:cNvSpPr/>
          <p:nvPr/>
        </p:nvSpPr>
        <p:spPr>
          <a:xfrm>
            <a:off x="1284603" y="4206280"/>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1"/>
            <a:ext cx="379677" cy="370371"/>
          </a:xfrm>
          <a:prstGeom prst="rect">
            <a:avLst/>
          </a:prstGeom>
        </p:spPr>
      </p:pic>
      <p:sp>
        <p:nvSpPr>
          <p:cNvPr id="8" name="Rectangle 7"/>
          <p:cNvSpPr/>
          <p:nvPr/>
        </p:nvSpPr>
        <p:spPr>
          <a:xfrm>
            <a:off x="304800" y="296593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1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#4</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A </a:t>
            </a:r>
            <a:r>
              <a:rPr lang="en-US" sz="2000" b="1" i="1" dirty="0"/>
              <a:t>customer enrolled for service at the wrong apartment number.  Their REP of choice should issue a MVO on the incorrect address and issue a MVI on the correct address. </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i="1" dirty="0" smtClean="0"/>
              <a:t>Generally </a:t>
            </a:r>
            <a:r>
              <a:rPr lang="en-US" sz="2000" i="1" dirty="0"/>
              <a:t>speaking, </a:t>
            </a:r>
            <a:r>
              <a:rPr lang="en-US" sz="2000" b="1" i="1" dirty="0"/>
              <a:t>FALSE</a:t>
            </a:r>
            <a:r>
              <a:rPr lang="en-US" sz="2000" i="1" dirty="0"/>
              <a:t>, issuing a MVO on an active ESI will create a light out situation at the incorrect address.  An Inadvertent Gain MT should be submitted to resolve the incorrect address.</a:t>
            </a:r>
          </a:p>
        </p:txBody>
      </p:sp>
      <p:sp>
        <p:nvSpPr>
          <p:cNvPr id="6" name="Rectangle 5"/>
          <p:cNvSpPr/>
          <p:nvPr/>
        </p:nvSpPr>
        <p:spPr>
          <a:xfrm>
            <a:off x="1524000" y="3632999"/>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917522"/>
            <a:ext cx="379677" cy="370371"/>
          </a:xfrm>
          <a:prstGeom prst="rect">
            <a:avLst/>
          </a:prstGeom>
        </p:spPr>
      </p:pic>
      <p:sp>
        <p:nvSpPr>
          <p:cNvPr id="8" name="Rectangle 7"/>
          <p:cNvSpPr/>
          <p:nvPr/>
        </p:nvSpPr>
        <p:spPr>
          <a:xfrm>
            <a:off x="301207"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3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432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551837"/>
            <a:ext cx="5105400" cy="1754326"/>
          </a:xfrm>
          <a:prstGeom prst="rect">
            <a:avLst/>
          </a:prstGeom>
          <a:noFill/>
        </p:spPr>
        <p:txBody>
          <a:bodyPr wrap="square" rtlCol="0">
            <a:spAutoFit/>
          </a:bodyPr>
          <a:lstStyle/>
          <a:p>
            <a:pPr algn="ctr"/>
            <a:r>
              <a:rPr lang="en-US" sz="3600" b="1" dirty="0"/>
              <a:t>Common IGL </a:t>
            </a:r>
            <a:r>
              <a:rPr lang="en-US" sz="3600" b="1" dirty="0" smtClean="0"/>
              <a:t>Issues,</a:t>
            </a:r>
            <a:r>
              <a:rPr lang="en-US" sz="3600" b="1" dirty="0"/>
              <a:t/>
            </a:r>
            <a:br>
              <a:rPr lang="en-US" sz="3600" b="1" dirty="0"/>
            </a:br>
            <a:r>
              <a:rPr lang="en-US" sz="3600" b="1" dirty="0"/>
              <a:t>Best </a:t>
            </a:r>
            <a:r>
              <a:rPr lang="en-US" sz="3600" b="1" dirty="0" smtClean="0"/>
              <a:t>Practices, &amp; Quick </a:t>
            </a:r>
            <a:r>
              <a:rPr lang="en-US" sz="3600" b="1" dirty="0"/>
              <a:t>Tips</a:t>
            </a:r>
            <a:endParaRPr lang="en-US" sz="3600" dirty="0"/>
          </a:p>
        </p:txBody>
      </p:sp>
    </p:spTree>
    <p:extLst>
      <p:ext uri="{BB962C8B-B14F-4D97-AF65-F5344CB8AC3E}">
        <p14:creationId xmlns:p14="http://schemas.microsoft.com/office/powerpoint/2010/main" val="44014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IGL</a:t>
            </a:r>
          </a:p>
        </p:txBody>
      </p:sp>
      <p:sp>
        <p:nvSpPr>
          <p:cNvPr id="3" name="Content Placeholder 2"/>
          <p:cNvSpPr>
            <a:spLocks noGrp="1"/>
          </p:cNvSpPr>
          <p:nvPr>
            <p:ph idx="1"/>
          </p:nvPr>
        </p:nvSpPr>
        <p:spPr/>
        <p:txBody>
          <a:bodyPr/>
          <a:lstStyle/>
          <a:p>
            <a:pPr marL="0" indent="0">
              <a:buNone/>
            </a:pPr>
            <a:r>
              <a:rPr lang="en-US" b="1" u="sng" dirty="0"/>
              <a:t>Issue</a:t>
            </a:r>
            <a:r>
              <a:rPr lang="en-US" b="1" dirty="0"/>
              <a:t>:</a:t>
            </a:r>
          </a:p>
          <a:p>
            <a:pPr marL="0" indent="0">
              <a:spcBef>
                <a:spcPts val="800"/>
              </a:spcBef>
              <a:buNone/>
            </a:pPr>
            <a:r>
              <a:rPr lang="en-US" dirty="0"/>
              <a:t>MVO’s are incorrectly being submitted for IGL </a:t>
            </a:r>
            <a:r>
              <a:rPr lang="en-US" dirty="0" smtClean="0"/>
              <a:t>situations</a:t>
            </a:r>
            <a:endParaRPr lang="en-US" dirty="0"/>
          </a:p>
          <a:p>
            <a:pPr marL="0" indent="0">
              <a:spcBef>
                <a:spcPts val="2400"/>
              </a:spcBef>
              <a:buNone/>
            </a:pPr>
            <a:r>
              <a:rPr lang="en-US" b="1" u="sng" dirty="0"/>
              <a:t>Solution</a:t>
            </a:r>
            <a:r>
              <a:rPr lang="en-US" b="1" dirty="0"/>
              <a:t>:</a:t>
            </a:r>
          </a:p>
          <a:p>
            <a:pPr marL="0" indent="0">
              <a:spcBef>
                <a:spcPts val="800"/>
              </a:spcBef>
              <a:buNone/>
            </a:pPr>
            <a:r>
              <a:rPr lang="en-US" dirty="0"/>
              <a:t>CR’s </a:t>
            </a:r>
            <a:r>
              <a:rPr lang="en-US" b="1" i="1" u="sng" dirty="0">
                <a:solidFill>
                  <a:schemeClr val="accent5"/>
                </a:solidFill>
              </a:rPr>
              <a:t>SHOULD NOT</a:t>
            </a:r>
            <a:r>
              <a:rPr lang="en-US" b="1" i="1" dirty="0">
                <a:solidFill>
                  <a:schemeClr val="accent5"/>
                </a:solidFill>
              </a:rPr>
              <a:t> </a:t>
            </a:r>
            <a:r>
              <a:rPr lang="en-US" dirty="0"/>
              <a:t>issue MVOs for ESI IDs when IGL situations occur and/or while the </a:t>
            </a:r>
            <a:r>
              <a:rPr lang="en-US" dirty="0" err="1"/>
              <a:t>MarkeTrak</a:t>
            </a:r>
            <a:r>
              <a:rPr lang="en-US" dirty="0"/>
              <a:t> IAG/IAL process is in progress</a:t>
            </a:r>
            <a:r>
              <a:rPr lang="en-US" dirty="0" smtClean="0"/>
              <a:t>.</a:t>
            </a:r>
            <a:endParaRPr lang="en-US" dirty="0"/>
          </a:p>
          <a:p>
            <a:pPr marL="0" indent="0">
              <a:spcBef>
                <a:spcPts val="2400"/>
              </a:spcBef>
              <a:buNone/>
            </a:pPr>
            <a:r>
              <a:rPr lang="en-US" b="1" u="sng" dirty="0"/>
              <a:t>Best Practices</a:t>
            </a:r>
            <a:r>
              <a:rPr lang="en-US" b="1" dirty="0"/>
              <a:t>:</a:t>
            </a:r>
          </a:p>
          <a:p>
            <a:pPr marL="0" indent="0">
              <a:spcBef>
                <a:spcPts val="800"/>
              </a:spcBef>
              <a:buNone/>
            </a:pPr>
            <a:r>
              <a:rPr lang="en-US" dirty="0"/>
              <a:t>Ask probing questions to ensure proper customer action is taken. (i.e. “Do you currently live here?”; “Was the original address given incorrect?”</a:t>
            </a:r>
          </a:p>
        </p:txBody>
      </p:sp>
    </p:spTree>
    <p:extLst>
      <p:ext uri="{BB962C8B-B14F-4D97-AF65-F5344CB8AC3E}">
        <p14:creationId xmlns:p14="http://schemas.microsoft.com/office/powerpoint/2010/main" val="2896128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IGLs in progress for ESI IDs by:</a:t>
            </a:r>
          </a:p>
          <a:p>
            <a:pPr marL="640080">
              <a:spcBef>
                <a:spcPts val="600"/>
              </a:spcBef>
            </a:pPr>
            <a:r>
              <a:rPr lang="en-US" sz="1800" dirty="0"/>
              <a:t>Identifying IGLs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IGL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spTree>
    <p:extLst>
      <p:ext uri="{BB962C8B-B14F-4D97-AF65-F5344CB8AC3E}">
        <p14:creationId xmlns:p14="http://schemas.microsoft.com/office/powerpoint/2010/main" val="1512533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Non-timely resolution of IGL’s</a:t>
            </a:r>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update their “rolodex” with the appropriate escalation contacts</a:t>
            </a:r>
          </a:p>
          <a:p>
            <a:pPr marL="0" indent="0">
              <a:spcBef>
                <a:spcPts val="1800"/>
              </a:spcBef>
              <a:buNone/>
            </a:pPr>
            <a:r>
              <a:rPr lang="en-US" sz="2000" b="1" u="sng" dirty="0"/>
              <a:t>Best Practices</a:t>
            </a:r>
            <a:r>
              <a:rPr lang="en-US" sz="2000" b="1" dirty="0"/>
              <a:t>:</a:t>
            </a:r>
          </a:p>
          <a:p>
            <a:pPr marL="548640">
              <a:spcBef>
                <a:spcPts val="600"/>
              </a:spcBef>
            </a:pPr>
            <a:r>
              <a:rPr lang="en-US" sz="2000" dirty="0"/>
              <a:t>Designate one of the escalation contacts as a departmental mailbox instead of an individual</a:t>
            </a:r>
          </a:p>
          <a:p>
            <a:pPr marL="548640">
              <a:spcBef>
                <a:spcPts val="600"/>
              </a:spcBef>
            </a:pPr>
            <a:r>
              <a:rPr lang="en-US" sz="2000" dirty="0"/>
              <a:t>Audit the Rolodex list on Quarterly basis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59</a:t>
            </a:fld>
            <a:endParaRPr lang="en-US"/>
          </a:p>
        </p:txBody>
      </p:sp>
      <p:sp>
        <p:nvSpPr>
          <p:cNvPr id="5" name="TextBox 4"/>
          <p:cNvSpPr txBox="1"/>
          <p:nvPr/>
        </p:nvSpPr>
        <p:spPr>
          <a:xfrm>
            <a:off x="5417707" y="1077880"/>
            <a:ext cx="3383393" cy="4431983"/>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dirty="0">
                <a:solidFill>
                  <a:prstClr val="white"/>
                </a:solidFill>
              </a:rPr>
              <a:t>Expected level of performance:</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After </a:t>
            </a:r>
            <a:r>
              <a:rPr lang="en-US" altLang="en-US" sz="1600" dirty="0">
                <a:solidFill>
                  <a:schemeClr val="bg1"/>
                </a:solidFill>
              </a:rPr>
              <a:t>3 </a:t>
            </a:r>
            <a:r>
              <a:rPr lang="en-US" altLang="en-US" sz="1600" dirty="0">
                <a:solidFill>
                  <a:prstClr val="white"/>
                </a:solidFill>
              </a:rPr>
              <a:t>calendar days if a </a:t>
            </a:r>
            <a:r>
              <a:rPr lang="en-US" altLang="en-US" sz="1600" dirty="0" err="1">
                <a:solidFill>
                  <a:prstClr val="white"/>
                </a:solidFill>
              </a:rPr>
              <a:t>MarkeTrak</a:t>
            </a:r>
            <a:r>
              <a:rPr lang="en-US" altLang="en-US" sz="1600" dirty="0">
                <a:solidFill>
                  <a:prstClr val="white"/>
                </a:solidFill>
              </a:rPr>
              <a:t> issue remains in “New Status” an automatic escalation email is generated.</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Initial Response – 10 calendar days</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Updating the issue thereafter – 7 calendar days</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Per 7.3.2.3.1 “Reinstatement Date” - The Backdate MVI  must be sent No later than 12 days after the submittal of the Inadvertent </a:t>
            </a:r>
            <a:r>
              <a:rPr lang="en-US" altLang="en-US" sz="1600" dirty="0" err="1" smtClean="0">
                <a:solidFill>
                  <a:prstClr val="white"/>
                </a:solidFill>
              </a:rPr>
              <a:t>MarkeTrak</a:t>
            </a:r>
            <a:endParaRPr lang="en-US" sz="1600" dirty="0">
              <a:solidFill>
                <a:prstClr val="white"/>
              </a:solidFill>
            </a:endParaRPr>
          </a:p>
        </p:txBody>
      </p:sp>
    </p:spTree>
    <p:extLst>
      <p:ext uri="{BB962C8B-B14F-4D97-AF65-F5344CB8AC3E}">
        <p14:creationId xmlns:p14="http://schemas.microsoft.com/office/powerpoint/2010/main" val="2055833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551837"/>
            <a:ext cx="5105400" cy="1754326"/>
          </a:xfrm>
          <a:prstGeom prst="rect">
            <a:avLst/>
          </a:prstGeom>
          <a:noFill/>
        </p:spPr>
        <p:txBody>
          <a:bodyPr wrap="square" rtlCol="0">
            <a:spAutoFit/>
          </a:bodyPr>
          <a:lstStyle/>
          <a:p>
            <a:pPr algn="ctr"/>
            <a:r>
              <a:rPr lang="en-US" sz="3600" b="1" dirty="0" smtClean="0"/>
              <a:t>Inadvertent</a:t>
            </a:r>
          </a:p>
          <a:p>
            <a:pPr algn="ctr"/>
            <a:r>
              <a:rPr lang="en-US" sz="3600" b="1" dirty="0" smtClean="0"/>
              <a:t>Gain/Loss </a:t>
            </a:r>
            <a:r>
              <a:rPr lang="en-US" sz="3600" b="1" dirty="0"/>
              <a:t>(</a:t>
            </a:r>
            <a:r>
              <a:rPr lang="en-US" sz="3600" b="1" dirty="0" smtClean="0"/>
              <a:t>IGL)</a:t>
            </a:r>
          </a:p>
          <a:p>
            <a:pPr algn="ctr"/>
            <a:r>
              <a:rPr lang="en-US" sz="3600" b="1" dirty="0" smtClean="0"/>
              <a:t>Overview</a:t>
            </a:r>
            <a:endParaRPr lang="en-US" sz="3600" dirty="0"/>
          </a:p>
        </p:txBody>
      </p:sp>
    </p:spTree>
    <p:extLst>
      <p:ext uri="{BB962C8B-B14F-4D97-AF65-F5344CB8AC3E}">
        <p14:creationId xmlns:p14="http://schemas.microsoft.com/office/powerpoint/2010/main" val="81506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916861"/>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IGL indicating “their customer no longer occupies the premise” and attempts to ‘</a:t>
            </a:r>
            <a:r>
              <a:rPr lang="en-US" sz="2000" dirty="0" err="1"/>
              <a:t>unexecute</a:t>
            </a:r>
            <a:r>
              <a:rPr lang="en-US" sz="2000" dirty="0"/>
              <a:t>’ the IAG MT issue.</a:t>
            </a:r>
          </a:p>
          <a:p>
            <a:pPr marL="0" indent="0">
              <a:spcBef>
                <a:spcPts val="1800"/>
              </a:spcBef>
              <a:buNone/>
            </a:pPr>
            <a:r>
              <a:rPr lang="en-US" sz="2000" b="1" u="sng" dirty="0" smtClean="0"/>
              <a:t>Solution</a:t>
            </a:r>
            <a:r>
              <a:rPr lang="en-US" sz="2000" b="1" dirty="0"/>
              <a:t>:</a:t>
            </a:r>
          </a:p>
          <a:p>
            <a:pPr marL="0" indent="0">
              <a:spcBef>
                <a:spcPts val="600"/>
              </a:spcBef>
              <a:buNone/>
            </a:pPr>
            <a:r>
              <a:rPr lang="en-US" sz="2000" dirty="0"/>
              <a:t>“Customer no longer occupies the Premise” is NOT a valid reason 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smtClean="0"/>
              <a:t>Best </a:t>
            </a:r>
            <a:r>
              <a:rPr lang="en-US" sz="2000" b="1" u="sng" dirty="0"/>
              <a:t>Practice</a:t>
            </a:r>
            <a:r>
              <a:rPr lang="en-US" sz="2000" b="1" dirty="0"/>
              <a:t>:</a:t>
            </a:r>
          </a:p>
          <a:p>
            <a:pPr marL="0" indent="0">
              <a:spcBef>
                <a:spcPts val="600"/>
              </a:spcBef>
              <a:buNone/>
            </a:pPr>
            <a:r>
              <a:rPr lang="en-US" sz="2000" dirty="0"/>
              <a:t>Losing REP must regain ESI ID and initiate a “current occupant” process</a:t>
            </a:r>
          </a:p>
          <a:p>
            <a:pPr lvl="1">
              <a:buSzPct val="90000"/>
              <a:buFont typeface="Wingdings" panose="05000000000000000000" pitchFamily="2" charset="2"/>
              <a:buChar char="Ø"/>
            </a:pPr>
            <a:r>
              <a:rPr lang="en-US" sz="2000" b="1" dirty="0">
                <a:solidFill>
                  <a:schemeClr val="accent5"/>
                </a:solidFill>
              </a:rPr>
              <a:t>Reference: PUCT Subst. R. 25.489(</a:t>
            </a:r>
            <a:r>
              <a:rPr lang="en-US" sz="2000" b="1" dirty="0" err="1">
                <a:solidFill>
                  <a:schemeClr val="accent5"/>
                </a:solidFill>
              </a:rPr>
              <a:t>i</a:t>
            </a:r>
            <a:r>
              <a:rPr lang="en-US" sz="2000" b="1" dirty="0">
                <a:solidFill>
                  <a:schemeClr val="accent5"/>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60</a:t>
            </a:fld>
            <a:endParaRPr lang="en-US"/>
          </a:p>
        </p:txBody>
      </p:sp>
    </p:spTree>
    <p:extLst>
      <p:ext uri="{BB962C8B-B14F-4D97-AF65-F5344CB8AC3E}">
        <p14:creationId xmlns:p14="http://schemas.microsoft.com/office/powerpoint/2010/main" val="315440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IGL</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smtClean="0"/>
              <a:t>Issue</a:t>
            </a:r>
            <a:r>
              <a:rPr lang="en-US" sz="2000" b="1" dirty="0" smtClean="0"/>
              <a:t>:</a:t>
            </a:r>
          </a:p>
          <a:p>
            <a:pPr marL="0" indent="0">
              <a:spcBef>
                <a:spcPts val="600"/>
              </a:spcBef>
              <a:buNone/>
            </a:pPr>
            <a:r>
              <a:rPr lang="en-US" sz="2000" dirty="0" smtClean="0"/>
              <a:t>A switch hold is active on account which has been identified as having an IGL</a:t>
            </a:r>
          </a:p>
          <a:p>
            <a:pPr marL="0" indent="0">
              <a:spcBef>
                <a:spcPts val="1800"/>
              </a:spcBef>
              <a:buNone/>
            </a:pPr>
            <a:r>
              <a:rPr lang="en-US" sz="2000" b="1" u="sng" dirty="0" smtClean="0"/>
              <a:t>Solution</a:t>
            </a:r>
            <a:r>
              <a:rPr lang="en-US" sz="2000" b="1" dirty="0"/>
              <a:t>:</a:t>
            </a:r>
          </a:p>
          <a:p>
            <a:pPr marL="0" indent="0">
              <a:spcBef>
                <a:spcPts val="600"/>
              </a:spcBef>
              <a:buNone/>
            </a:pPr>
            <a:r>
              <a:rPr lang="en-US" sz="2000" dirty="0"/>
              <a:t>When IGL is submitted and accepted, the switch hold should be removed in order prevent BDMVI from being rejected and any delay in completing the </a:t>
            </a:r>
            <a:r>
              <a:rPr lang="en-US" sz="2000" dirty="0" err="1" smtClean="0"/>
              <a:t>MarkeTrak</a:t>
            </a:r>
            <a:endParaRPr lang="en-US" sz="2000" dirty="0"/>
          </a:p>
          <a:p>
            <a:pPr marL="0" indent="0">
              <a:spcBef>
                <a:spcPts val="1800"/>
              </a:spcBef>
              <a:buNone/>
            </a:pPr>
            <a:r>
              <a:rPr lang="en-US" sz="2000" b="1" u="sng" dirty="0"/>
              <a:t>Best Practice</a:t>
            </a:r>
            <a:r>
              <a:rPr lang="en-US" sz="2000" b="1" dirty="0"/>
              <a:t>:</a:t>
            </a:r>
          </a:p>
          <a:p>
            <a:pPr marL="0" indent="0">
              <a:spcBef>
                <a:spcPts val="600"/>
              </a:spcBef>
              <a:buNone/>
            </a:pPr>
            <a:r>
              <a:rPr lang="en-US" sz="2000" dirty="0"/>
              <a:t>When working IAL/IAG issues identify if your ESI ID currently has a Switch Hold active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61</a:t>
            </a:fld>
            <a:endParaRPr lang="en-US"/>
          </a:p>
        </p:txBody>
      </p:sp>
    </p:spTree>
    <p:extLst>
      <p:ext uri="{BB962C8B-B14F-4D97-AF65-F5344CB8AC3E}">
        <p14:creationId xmlns:p14="http://schemas.microsoft.com/office/powerpoint/2010/main" val="13805638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1046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105835"/>
            <a:ext cx="5105400" cy="646331"/>
          </a:xfrm>
          <a:prstGeom prst="rect">
            <a:avLst/>
          </a:prstGeom>
          <a:noFill/>
        </p:spPr>
        <p:txBody>
          <a:bodyPr wrap="square" rtlCol="0">
            <a:spAutoFit/>
          </a:bodyPr>
          <a:lstStyle/>
          <a:p>
            <a:pPr algn="ctr"/>
            <a:r>
              <a:rPr lang="en-US" sz="3600" b="1" dirty="0" smtClean="0"/>
              <a:t>Lunch</a:t>
            </a:r>
            <a:endParaRPr lang="en-US" sz="3600" dirty="0"/>
          </a:p>
        </p:txBody>
      </p:sp>
    </p:spTree>
    <p:extLst>
      <p:ext uri="{BB962C8B-B14F-4D97-AF65-F5344CB8AC3E}">
        <p14:creationId xmlns:p14="http://schemas.microsoft.com/office/powerpoint/2010/main" val="36468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28836"/>
            <a:ext cx="5105400" cy="1200329"/>
          </a:xfrm>
          <a:prstGeom prst="rect">
            <a:avLst/>
          </a:prstGeom>
          <a:noFill/>
        </p:spPr>
        <p:txBody>
          <a:bodyPr wrap="square" rtlCol="0">
            <a:spAutoFit/>
          </a:bodyPr>
          <a:lstStyle/>
          <a:p>
            <a:pPr algn="ctr"/>
            <a:r>
              <a:rPr lang="en-US" sz="3600" b="1" dirty="0"/>
              <a:t>Reconciliation &amp; Verification Process</a:t>
            </a:r>
            <a:endParaRPr lang="en-US" sz="3600" dirty="0"/>
          </a:p>
        </p:txBody>
      </p:sp>
    </p:spTree>
    <p:extLst>
      <p:ext uri="{BB962C8B-B14F-4D97-AF65-F5344CB8AC3E}">
        <p14:creationId xmlns:p14="http://schemas.microsoft.com/office/powerpoint/2010/main" val="1469567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Reconciliation &amp; Verification</a:t>
            </a:r>
          </a:p>
        </p:txBody>
      </p:sp>
      <p:sp>
        <p:nvSpPr>
          <p:cNvPr id="3" name="Content Placeholder 2"/>
          <p:cNvSpPr>
            <a:spLocks noGrp="1"/>
          </p:cNvSpPr>
          <p:nvPr>
            <p:ph idx="1"/>
          </p:nvPr>
        </p:nvSpPr>
        <p:spPr>
          <a:xfrm>
            <a:off x="381000" y="916860"/>
            <a:ext cx="8458200" cy="3678585"/>
          </a:xfrm>
        </p:spPr>
        <p:txBody>
          <a:bodyPr anchor="ctr"/>
          <a:lstStyle/>
          <a:p>
            <a:pPr marL="0" indent="0" algn="ctr">
              <a:buNone/>
            </a:pPr>
            <a:r>
              <a:rPr lang="en-US" sz="2800" dirty="0"/>
              <a:t>All parties involved in any </a:t>
            </a:r>
            <a:r>
              <a:rPr lang="en-US" sz="2800" dirty="0" smtClean="0"/>
              <a:t>Inadvertent Gain </a:t>
            </a:r>
            <a:r>
              <a:rPr lang="en-US" sz="2800" dirty="0"/>
              <a:t>related </a:t>
            </a:r>
            <a:r>
              <a:rPr lang="en-US" sz="2800" dirty="0" err="1"/>
              <a:t>MarkeTrak</a:t>
            </a:r>
            <a:r>
              <a:rPr lang="en-US" sz="2800" dirty="0"/>
              <a:t> issue </a:t>
            </a:r>
            <a:r>
              <a:rPr lang="en-US" sz="2800" b="1" i="1" dirty="0">
                <a:solidFill>
                  <a:schemeClr val="accent5"/>
                </a:solidFill>
              </a:rPr>
              <a:t>should build in some sort of Reconciliation and Verification process</a:t>
            </a:r>
            <a:r>
              <a:rPr lang="en-US" sz="28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65</a:t>
            </a:fld>
            <a:endParaRPr lang="en-US"/>
          </a:p>
        </p:txBody>
      </p:sp>
    </p:spTree>
    <p:extLst>
      <p:ext uri="{BB962C8B-B14F-4D97-AF65-F5344CB8AC3E}">
        <p14:creationId xmlns:p14="http://schemas.microsoft.com/office/powerpoint/2010/main" val="8899346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Reconciliation &amp; Verification</a:t>
            </a:r>
          </a:p>
        </p:txBody>
      </p:sp>
      <p:sp>
        <p:nvSpPr>
          <p:cNvPr id="3" name="Content Placeholder 2"/>
          <p:cNvSpPr>
            <a:spLocks noGrp="1"/>
          </p:cNvSpPr>
          <p:nvPr>
            <p:ph idx="1"/>
          </p:nvPr>
        </p:nvSpPr>
        <p:spPr/>
        <p:txBody>
          <a:bodyPr/>
          <a:lstStyle/>
          <a:p>
            <a:pPr marL="0" indent="0">
              <a:spcBef>
                <a:spcPts val="1800"/>
              </a:spcBef>
              <a:buNone/>
            </a:pPr>
            <a:r>
              <a:rPr lang="en-US" sz="2000" b="1" dirty="0"/>
              <a:t>In other </a:t>
            </a:r>
            <a:r>
              <a:rPr lang="en-US" sz="2000" b="1" dirty="0" smtClean="0"/>
              <a:t>words </a:t>
            </a:r>
            <a:r>
              <a:rPr lang="en-US" sz="2000" dirty="0" smtClean="0"/>
              <a:t>…</a:t>
            </a:r>
            <a:endParaRPr lang="en-US" sz="2000" dirty="0"/>
          </a:p>
          <a:p>
            <a:pPr>
              <a:spcBef>
                <a:spcPts val="1800"/>
              </a:spcBef>
            </a:pPr>
            <a:r>
              <a:rPr lang="en-US" sz="2000" dirty="0"/>
              <a:t>In addition to researching that an actual Inadvertent Gain has taken place, also verify the state/status of the actual issue and what action needs to take place from what party</a:t>
            </a:r>
            <a:r>
              <a:rPr lang="en-US" sz="2000" dirty="0" smtClean="0"/>
              <a:t>.</a:t>
            </a:r>
            <a:endParaRPr lang="en-US" sz="2000" dirty="0"/>
          </a:p>
          <a:p>
            <a:pPr>
              <a:spcBef>
                <a:spcPts val="1800"/>
              </a:spcBef>
            </a:pPr>
            <a:r>
              <a:rPr lang="en-US" sz="2000" dirty="0"/>
              <a:t>Verify the current status of the account and research the transactions that may impact the resolution of the issue</a:t>
            </a:r>
            <a:r>
              <a:rPr lang="en-US" sz="2000" dirty="0" smtClean="0"/>
              <a:t>.</a:t>
            </a:r>
            <a:endParaRPr lang="en-US" sz="2000" dirty="0"/>
          </a:p>
          <a:p>
            <a:pPr>
              <a:spcBef>
                <a:spcPts val="1800"/>
              </a:spcBef>
            </a:pPr>
            <a:r>
              <a:rPr lang="en-US" sz="2000" dirty="0"/>
              <a:t>Perform a reconciliation of the transactions sent to the Market to ensure that the transactions are being sent, received and processed successfully as agreed upon by all parties</a:t>
            </a:r>
            <a:r>
              <a:rPr lang="en-US" sz="2000" dirty="0" smtClean="0"/>
              <a:t>.</a:t>
            </a:r>
            <a:endParaRPr lang="en-US" sz="2000" dirty="0"/>
          </a:p>
          <a:p>
            <a:pPr>
              <a:spcBef>
                <a:spcPts val="1800"/>
              </a:spcBef>
            </a:pPr>
            <a:r>
              <a:rPr lang="en-US" sz="2000" dirty="0"/>
              <a:t>Ultimate goal is to return the Customer to their REP of choice </a:t>
            </a:r>
            <a:r>
              <a:rPr lang="en-US" sz="2000" b="1" i="1" dirty="0">
                <a:solidFill>
                  <a:schemeClr val="accent5"/>
                </a:solidFill>
              </a:rPr>
              <a:t>quickly and efficiently</a:t>
            </a:r>
            <a:r>
              <a:rPr lang="en-US" sz="2000" dirty="0"/>
              <a:t> </a:t>
            </a:r>
            <a:r>
              <a:rPr lang="en-US" sz="2000" dirty="0" smtClean="0"/>
              <a:t>with </a:t>
            </a:r>
            <a:r>
              <a:rPr lang="en-US" sz="2000" dirty="0"/>
              <a:t>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66</a:t>
            </a:fld>
            <a:endParaRPr lang="en-US"/>
          </a:p>
        </p:txBody>
      </p:sp>
    </p:spTree>
    <p:extLst>
      <p:ext uri="{BB962C8B-B14F-4D97-AF65-F5344CB8AC3E}">
        <p14:creationId xmlns:p14="http://schemas.microsoft.com/office/powerpoint/2010/main" val="11262700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Reconciliation &amp; Verification</a:t>
            </a:r>
          </a:p>
        </p:txBody>
      </p:sp>
      <p:sp>
        <p:nvSpPr>
          <p:cNvPr id="3" name="Content Placeholder 2"/>
          <p:cNvSpPr>
            <a:spLocks noGrp="1"/>
          </p:cNvSpPr>
          <p:nvPr>
            <p:ph idx="1"/>
          </p:nvPr>
        </p:nvSpPr>
        <p:spPr/>
        <p:txBody>
          <a:bodyPr/>
          <a:lstStyle/>
          <a:p>
            <a:pPr marL="0" indent="0">
              <a:spcBef>
                <a:spcPts val="600"/>
              </a:spcBef>
              <a:buNone/>
              <a:defRPr/>
            </a:pPr>
            <a:r>
              <a:rPr lang="en-US" sz="1800" dirty="0"/>
              <a:t>All parties have a role in researching the issues on their end, however for the Losing CR/Original, the following verification process can assist in making the resolution of an Inadvertent Gain </a:t>
            </a:r>
            <a:r>
              <a:rPr lang="en-US" sz="1800" dirty="0" err="1"/>
              <a:t>MarkeTrak</a:t>
            </a:r>
            <a:r>
              <a:rPr lang="en-US" sz="1800" dirty="0"/>
              <a:t> run smoothly when the following checks are performed:</a:t>
            </a:r>
          </a:p>
          <a:p>
            <a:pPr marL="0">
              <a:spcBef>
                <a:spcPts val="600"/>
              </a:spcBef>
              <a:defRPr/>
            </a:pPr>
            <a:endParaRPr lang="en-US" sz="100" dirty="0"/>
          </a:p>
          <a:p>
            <a:pPr marL="0">
              <a:spcBef>
                <a:spcPts val="1200"/>
              </a:spcBef>
              <a:buFont typeface="Wingdings" panose="05000000000000000000" pitchFamily="2" charset="2"/>
              <a:buChar char=""/>
              <a:defRPr/>
            </a:pPr>
            <a:r>
              <a:rPr lang="en-US" sz="1800" dirty="0"/>
              <a:t>Any Subsequent transactions in the Market? </a:t>
            </a:r>
          </a:p>
          <a:p>
            <a:pPr lvl="1">
              <a:buFont typeface="Courier New" panose="02070309020205020404" pitchFamily="49" charset="0"/>
              <a:buChar char="o"/>
              <a:defRPr/>
            </a:pPr>
            <a:r>
              <a:rPr lang="en-US" sz="1600" dirty="0"/>
              <a:t>Yes – STOP the transaction if possible by submitting an 814_08, Cancel Request (or “Cancel w/Approval” </a:t>
            </a:r>
            <a:r>
              <a:rPr lang="en-US" sz="1600" dirty="0" err="1"/>
              <a:t>MarkeTrak</a:t>
            </a:r>
            <a:r>
              <a:rPr lang="en-US" sz="1600" dirty="0"/>
              <a:t>).</a:t>
            </a:r>
          </a:p>
          <a:p>
            <a:pPr lvl="1">
              <a:buFont typeface="Courier New" panose="02070309020205020404" pitchFamily="49" charset="0"/>
              <a:buChar char="o"/>
              <a:defRPr/>
            </a:pPr>
            <a:r>
              <a:rPr lang="en-US" sz="1600" dirty="0"/>
              <a:t>No – Proceed to the next </a:t>
            </a:r>
            <a:r>
              <a:rPr lang="en-US" sz="1600" dirty="0" smtClean="0"/>
              <a:t>step</a:t>
            </a:r>
            <a:endParaRPr lang="en-US" sz="1800" dirty="0"/>
          </a:p>
          <a:p>
            <a:pPr>
              <a:spcBef>
                <a:spcPts val="1200"/>
              </a:spcBef>
              <a:buFont typeface="Wingdings" panose="05000000000000000000" pitchFamily="2" charset="2"/>
              <a:buChar char=""/>
              <a:defRPr/>
            </a:pPr>
            <a:r>
              <a:rPr lang="en-US" sz="1800" dirty="0"/>
              <a:t>Any Holds? </a:t>
            </a:r>
          </a:p>
          <a:p>
            <a:pPr lvl="1">
              <a:buFont typeface="Courier New" panose="02070309020205020404" pitchFamily="49" charset="0"/>
              <a:buChar char="o"/>
              <a:defRPr/>
            </a:pPr>
            <a:r>
              <a:rPr lang="en-US" sz="1600" dirty="0"/>
              <a:t>Yes – Submit 650_01 to remove any Holds</a:t>
            </a:r>
          </a:p>
          <a:p>
            <a:pPr lvl="1">
              <a:buFont typeface="Courier New" panose="02070309020205020404" pitchFamily="49" charset="0"/>
              <a:buChar char="o"/>
              <a:defRPr/>
            </a:pPr>
            <a:r>
              <a:rPr lang="en-US" sz="1600" dirty="0"/>
              <a:t>No – </a:t>
            </a:r>
            <a:r>
              <a:rPr lang="en-US" sz="1600" dirty="0" smtClean="0"/>
              <a:t>Proceed </a:t>
            </a:r>
            <a:r>
              <a:rPr lang="en-US" sz="1600" dirty="0"/>
              <a:t>to the next step </a:t>
            </a:r>
            <a:endParaRPr lang="en-US" sz="1800" dirty="0"/>
          </a:p>
          <a:p>
            <a:pPr>
              <a:spcBef>
                <a:spcPts val="1200"/>
              </a:spcBef>
              <a:buFont typeface="Wingdings" panose="05000000000000000000" pitchFamily="2" charset="2"/>
              <a:buChar char=""/>
              <a:defRPr/>
            </a:pPr>
            <a:r>
              <a:rPr lang="en-US" sz="1800" dirty="0"/>
              <a:t>Proposed Regain Date =&lt; Gaining CR Start Date? </a:t>
            </a:r>
            <a:br>
              <a:rPr lang="en-US" sz="1800" dirty="0"/>
            </a:br>
            <a:r>
              <a:rPr lang="en-US" sz="1200" dirty="0"/>
              <a:t>(Proposed Regain Date: no greater than 10 days from MT submittal date)</a:t>
            </a:r>
            <a:r>
              <a:rPr lang="en-US" sz="1800" dirty="0"/>
              <a:t> </a:t>
            </a:r>
          </a:p>
          <a:p>
            <a:pPr lvl="1">
              <a:buFont typeface="Courier New" panose="02070309020205020404" pitchFamily="49" charset="0"/>
              <a:buChar char="o"/>
              <a:defRPr/>
            </a:pPr>
            <a:r>
              <a:rPr lang="en-US" sz="1600" dirty="0"/>
              <a:t>Yes – Update “Proposed Regain Date”</a:t>
            </a:r>
          </a:p>
          <a:p>
            <a:pPr lvl="1">
              <a:buFont typeface="Courier New" panose="02070309020205020404" pitchFamily="49" charset="0"/>
              <a:buChar char="o"/>
              <a:defRPr/>
            </a:pPr>
            <a:r>
              <a:rPr lang="en-US" sz="1600" dirty="0"/>
              <a:t>No – Proceed by “Send to TDSP</a:t>
            </a:r>
            <a:r>
              <a:rPr lang="en-US" sz="1600" dirty="0" smtClean="0"/>
              <a:t>”</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67</a:t>
            </a:fld>
            <a:endParaRPr lang="en-US"/>
          </a:p>
        </p:txBody>
      </p:sp>
    </p:spTree>
    <p:extLst>
      <p:ext uri="{BB962C8B-B14F-4D97-AF65-F5344CB8AC3E}">
        <p14:creationId xmlns:p14="http://schemas.microsoft.com/office/powerpoint/2010/main" val="11626413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TDSP Reconciliation &amp; Verification</a:t>
            </a:r>
          </a:p>
        </p:txBody>
      </p:sp>
      <p:sp>
        <p:nvSpPr>
          <p:cNvPr id="3" name="Content Placeholder 2"/>
          <p:cNvSpPr>
            <a:spLocks noGrp="1"/>
          </p:cNvSpPr>
          <p:nvPr>
            <p:ph idx="1"/>
          </p:nvPr>
        </p:nvSpPr>
        <p:spPr/>
        <p:txBody>
          <a:bodyPr/>
          <a:lstStyle/>
          <a:p>
            <a:pPr marL="0" indent="0">
              <a:spcBef>
                <a:spcPts val="2400"/>
              </a:spcBef>
              <a:buFont typeface="Wingdings 3" panose="05040102010807070707" pitchFamily="18" charset="2"/>
              <a:buNone/>
              <a:defRPr/>
            </a:pPr>
            <a:r>
              <a:rPr lang="en-US" sz="2000" dirty="0"/>
              <a:t>When received by the TDSP, the issue goes through a verification process similar to the CR process. Once those preliminary checks are made, the TDSP will go on to perform the following steps</a:t>
            </a:r>
            <a:r>
              <a:rPr lang="en-US" sz="2000" dirty="0" smtClean="0"/>
              <a:t>:</a:t>
            </a:r>
            <a:endParaRPr lang="en-US" sz="2000" dirty="0"/>
          </a:p>
          <a:p>
            <a:pPr marL="320040" indent="-320040">
              <a:spcBef>
                <a:spcPts val="2400"/>
              </a:spcBef>
              <a:buFont typeface="Wingdings" panose="05000000000000000000" pitchFamily="2" charset="2"/>
              <a:buChar char="þ"/>
              <a:defRPr/>
            </a:pPr>
            <a:r>
              <a:rPr lang="en-US" sz="2000" dirty="0"/>
              <a:t>Check for Permit Requirements and override if any </a:t>
            </a:r>
            <a:r>
              <a:rPr lang="en-US" sz="2000" dirty="0" smtClean="0"/>
              <a:t>exist</a:t>
            </a:r>
            <a:endParaRPr lang="en-US" sz="2000" dirty="0"/>
          </a:p>
          <a:p>
            <a:pPr marL="320040" indent="-320040">
              <a:spcBef>
                <a:spcPts val="2400"/>
              </a:spcBef>
              <a:buFont typeface="Wingdings" panose="05000000000000000000" pitchFamily="2" charset="2"/>
              <a:buChar char="þ"/>
              <a:defRPr/>
            </a:pPr>
            <a:r>
              <a:rPr lang="en-US" sz="2000" dirty="0"/>
              <a:t>Add ESI ID, Original CR and Proposed Regain Date to the TDSP system to allow a backdated MVI and verify loaded </a:t>
            </a:r>
            <a:r>
              <a:rPr lang="en-US" sz="2000" dirty="0" smtClean="0"/>
              <a:t>correctly</a:t>
            </a:r>
            <a:endParaRPr lang="en-US" sz="2000" dirty="0"/>
          </a:p>
          <a:p>
            <a:pPr marL="320040" indent="-320040">
              <a:spcBef>
                <a:spcPts val="2400"/>
              </a:spcBef>
              <a:buFont typeface="Wingdings" panose="05000000000000000000" pitchFamily="2" charset="2"/>
              <a:buChar char="þ"/>
              <a:defRPr/>
            </a:pPr>
            <a:r>
              <a:rPr lang="en-US" sz="2000" dirty="0"/>
              <a:t>Update </a:t>
            </a:r>
            <a:r>
              <a:rPr lang="en-US" sz="2000" dirty="0" err="1"/>
              <a:t>MarkeTrak</a:t>
            </a:r>
            <a:r>
              <a:rPr lang="en-US" sz="2000" dirty="0"/>
              <a:t> issues with comments indicating </a:t>
            </a:r>
            <a:r>
              <a:rPr lang="en-US" sz="2000" dirty="0" smtClean="0"/>
              <a:t>readiness</a:t>
            </a:r>
            <a:endParaRPr lang="en-US" sz="2000" dirty="0"/>
          </a:p>
          <a:p>
            <a:pPr marL="320040" indent="-320040">
              <a:spcBef>
                <a:spcPts val="2400"/>
              </a:spcBef>
              <a:buFont typeface="Wingdings" panose="05000000000000000000" pitchFamily="2" charset="2"/>
              <a:buChar char="þ"/>
              <a:defRPr/>
            </a:pPr>
            <a:r>
              <a:rPr lang="en-US" sz="2000" dirty="0"/>
              <a:t>Press the “Ready to Receive” button </a:t>
            </a:r>
            <a:r>
              <a:rPr lang="en-US" sz="2000" dirty="0" smtClean="0"/>
              <a:t>which </a:t>
            </a:r>
            <a:r>
              <a:rPr lang="en-US" sz="2000" dirty="0"/>
              <a:t>will move the issue to a state of New Losing CR (Submit</a:t>
            </a:r>
            <a:r>
              <a:rPr lang="en-US" sz="2000" dirty="0" smtClean="0"/>
              <a:t>)</a:t>
            </a:r>
            <a:endParaRPr lang="en-US" sz="2000" dirty="0"/>
          </a:p>
          <a:p>
            <a:pPr marL="320040" indent="-320040">
              <a:spcBef>
                <a:spcPts val="2400"/>
              </a:spcBef>
              <a:buFont typeface="Wingdings" panose="05000000000000000000" pitchFamily="2" charset="2"/>
              <a:buChar char="þ"/>
              <a:defRPr/>
            </a:pPr>
            <a:r>
              <a:rPr lang="en-US" sz="2000" dirty="0"/>
              <a:t>Review the Critical Care status of the account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68</a:t>
            </a:fld>
            <a:endParaRPr lang="en-US"/>
          </a:p>
        </p:txBody>
      </p:sp>
    </p:spTree>
    <p:extLst>
      <p:ext uri="{BB962C8B-B14F-4D97-AF65-F5344CB8AC3E}">
        <p14:creationId xmlns:p14="http://schemas.microsoft.com/office/powerpoint/2010/main" val="32781655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Reconciliation &amp; Verification</a:t>
            </a:r>
          </a:p>
        </p:txBody>
      </p:sp>
      <p:sp>
        <p:nvSpPr>
          <p:cNvPr id="3" name="Content Placeholder 2"/>
          <p:cNvSpPr>
            <a:spLocks noGrp="1"/>
          </p:cNvSpPr>
          <p:nvPr>
            <p:ph idx="1"/>
          </p:nvPr>
        </p:nvSpPr>
        <p:spPr/>
        <p:txBody>
          <a:bodyPr/>
          <a:lstStyle/>
          <a:p>
            <a:pPr marL="0" indent="0">
              <a:spcBef>
                <a:spcPts val="1800"/>
              </a:spcBef>
              <a:buFont typeface="Wingdings 3" panose="05040102010807070707" pitchFamily="18" charset="2"/>
              <a:buNone/>
              <a:defRPr/>
            </a:pPr>
            <a:r>
              <a:rPr lang="en-US" sz="1800" dirty="0" smtClean="0"/>
              <a:t>Once </a:t>
            </a:r>
            <a:r>
              <a:rPr lang="en-US" sz="1800" dirty="0"/>
              <a:t>the TDSP completes their portion of the research, the issue is sent back to the Losing CR/Original who will send an EDI transaction (Backdated MVI) and thus more verification will need to take place</a:t>
            </a:r>
            <a:r>
              <a:rPr lang="en-US" sz="1800" dirty="0" smtClean="0"/>
              <a:t>:</a:t>
            </a:r>
            <a:endParaRPr lang="en-US" sz="1800" dirty="0"/>
          </a:p>
          <a:p>
            <a:pPr marL="320040" indent="-320040">
              <a:spcBef>
                <a:spcPts val="1800"/>
              </a:spcBef>
              <a:buFont typeface="Wingdings" panose="05000000000000000000" pitchFamily="2" charset="2"/>
              <a:buChar char=""/>
              <a:defRPr/>
            </a:pPr>
            <a:r>
              <a:rPr lang="en-US" sz="1800" dirty="0"/>
              <a:t>Ensure that the </a:t>
            </a:r>
            <a:r>
              <a:rPr lang="en-US" sz="1800" dirty="0" err="1"/>
              <a:t>MarkeTrak</a:t>
            </a:r>
            <a:r>
              <a:rPr lang="en-US" sz="1800" dirty="0"/>
              <a:t> issue is in a State of “New (Losing CR Submit</a:t>
            </a:r>
            <a:r>
              <a:rPr lang="en-US" sz="1800" dirty="0" smtClean="0"/>
              <a:t>)”</a:t>
            </a:r>
            <a:endParaRPr lang="en-US" sz="1800" dirty="0"/>
          </a:p>
          <a:p>
            <a:pPr marL="320040" indent="-320040">
              <a:spcBef>
                <a:spcPts val="1800"/>
              </a:spcBef>
              <a:buFont typeface="Wingdings" panose="05000000000000000000" pitchFamily="2" charset="2"/>
              <a:buChar char=""/>
              <a:defRPr/>
            </a:pPr>
            <a:r>
              <a:rPr lang="en-US" sz="1800" dirty="0"/>
              <a:t>Any Subsequent transactions in the Market? </a:t>
            </a:r>
          </a:p>
          <a:p>
            <a:pPr lvl="1">
              <a:spcBef>
                <a:spcPts val="1800"/>
              </a:spcBef>
              <a:buFont typeface="Courier New" panose="02070309020205020404" pitchFamily="49" charset="0"/>
              <a:buChar char="o"/>
              <a:defRPr/>
            </a:pPr>
            <a:r>
              <a:rPr lang="en-US" sz="1800" dirty="0"/>
              <a:t>Yes – Cancel W/Approval if possible</a:t>
            </a:r>
          </a:p>
          <a:p>
            <a:pPr lvl="1">
              <a:spcBef>
                <a:spcPts val="0"/>
              </a:spcBef>
              <a:buFont typeface="Courier New" panose="02070309020205020404" pitchFamily="49" charset="0"/>
              <a:buChar char="o"/>
              <a:defRPr/>
            </a:pPr>
            <a:r>
              <a:rPr lang="en-US" sz="1800" dirty="0"/>
              <a:t>No – </a:t>
            </a:r>
            <a:r>
              <a:rPr lang="en-US" sz="1800" dirty="0" smtClean="0"/>
              <a:t>Proceed</a:t>
            </a:r>
            <a:endParaRPr lang="en-US" sz="1800" dirty="0"/>
          </a:p>
          <a:p>
            <a:pPr marL="320040" indent="-320040">
              <a:spcBef>
                <a:spcPts val="1800"/>
              </a:spcBef>
              <a:buFont typeface="Wingdings" panose="05000000000000000000" pitchFamily="2" charset="2"/>
              <a:buChar char="þ"/>
              <a:defRPr/>
            </a:pPr>
            <a:r>
              <a:rPr lang="en-US" sz="1800" dirty="0"/>
              <a:t>Send EDI for the Proposed Regain Date that the Original CR entered within the </a:t>
            </a:r>
            <a:r>
              <a:rPr lang="en-US" sz="1800" dirty="0" smtClean="0"/>
              <a:t>issue</a:t>
            </a:r>
            <a:endParaRPr lang="en-US" sz="1800" dirty="0"/>
          </a:p>
          <a:p>
            <a:pPr marL="320040" indent="-320040">
              <a:spcBef>
                <a:spcPts val="1800"/>
              </a:spcBef>
              <a:buFont typeface="Wingdings" panose="05000000000000000000" pitchFamily="2" charset="2"/>
              <a:buChar char="þ"/>
              <a:defRPr/>
            </a:pPr>
            <a:r>
              <a:rPr lang="en-US" sz="1800" dirty="0"/>
              <a:t>Verify the EDI was processed successfully by consulting the ERCOT Market Information System (MIS)  as well as any internal systems used for verifying transactions</a:t>
            </a:r>
            <a:r>
              <a:rPr lang="en-US" sz="1800" dirty="0" smtClean="0"/>
              <a:t>.</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69</a:t>
            </a:fld>
            <a:endParaRPr lang="en-US"/>
          </a:p>
        </p:txBody>
      </p:sp>
    </p:spTree>
    <p:extLst>
      <p:ext uri="{BB962C8B-B14F-4D97-AF65-F5344CB8AC3E}">
        <p14:creationId xmlns:p14="http://schemas.microsoft.com/office/powerpoint/2010/main" val="131621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IGL?</a:t>
            </a:r>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(IGL) </a:t>
            </a:r>
            <a:r>
              <a:rPr lang="en-US" dirty="0"/>
              <a:t>is an </a:t>
            </a:r>
            <a:r>
              <a:rPr lang="en-US" dirty="0" smtClean="0"/>
              <a:t>unauthorized</a:t>
            </a:r>
          </a:p>
          <a:p>
            <a:pPr marL="0" indent="0" algn="ctr">
              <a:buNone/>
            </a:pPr>
            <a:r>
              <a:rPr lang="en-US" dirty="0" smtClean="0"/>
              <a:t>change </a:t>
            </a:r>
            <a:r>
              <a:rPr lang="en-US" dirty="0"/>
              <a:t>of a customer’s Retail Electric </a:t>
            </a:r>
            <a:r>
              <a:rPr lang="en-US" dirty="0" smtClean="0"/>
              <a:t>Provider</a:t>
            </a:r>
            <a:endParaRPr lang="en-US" dirty="0"/>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r>
              <a:rPr lang="en-US" sz="2400" dirty="0" smtClean="0"/>
              <a:t>.</a:t>
            </a:r>
            <a:endParaRPr lang="en-US" sz="2400" dirty="0"/>
          </a:p>
          <a:p>
            <a:pPr marL="0" indent="0">
              <a:spcBef>
                <a:spcPts val="2400"/>
              </a:spcBef>
              <a:buNone/>
            </a:pPr>
            <a:r>
              <a:rPr lang="en-US" sz="2400" dirty="0"/>
              <a:t>When resolving IGL 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r>
              <a:rPr lang="en-US" sz="2400" dirty="0" smtClean="0"/>
              <a:t>.</a:t>
            </a:r>
            <a:endParaRPr lang="en-US" sz="2400" dirty="0"/>
          </a:p>
        </p:txBody>
      </p:sp>
    </p:spTree>
    <p:extLst>
      <p:ext uri="{BB962C8B-B14F-4D97-AF65-F5344CB8AC3E}">
        <p14:creationId xmlns:p14="http://schemas.microsoft.com/office/powerpoint/2010/main" val="27609356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 Reconciliation &amp; Verification</a:t>
            </a:r>
          </a:p>
        </p:txBody>
      </p:sp>
      <p:sp>
        <p:nvSpPr>
          <p:cNvPr id="3" name="Content Placeholder 2"/>
          <p:cNvSpPr>
            <a:spLocks noGrp="1"/>
          </p:cNvSpPr>
          <p:nvPr>
            <p:ph idx="1"/>
          </p:nvPr>
        </p:nvSpPr>
        <p:spPr/>
        <p:txBody>
          <a:bodyPr/>
          <a:lstStyle/>
          <a:p>
            <a:pPr marL="365760" indent="-365760">
              <a:spcBef>
                <a:spcPts val="2400"/>
              </a:spcBef>
              <a:buFont typeface="Wingdings" panose="05000000000000000000" pitchFamily="2" charset="2"/>
              <a:buChar char="þ"/>
              <a:defRPr/>
            </a:pPr>
            <a:r>
              <a:rPr lang="en-US" sz="2200" dirty="0" smtClean="0"/>
              <a:t>The </a:t>
            </a:r>
            <a:r>
              <a:rPr lang="en-US" sz="2200" dirty="0"/>
              <a:t>backdated MVI can be verified as successful per the receipt of an 814_05 </a:t>
            </a:r>
            <a:r>
              <a:rPr lang="en-US" sz="2200" dirty="0" smtClean="0"/>
              <a:t>Accept</a:t>
            </a:r>
            <a:endParaRPr lang="en-US" sz="2200" dirty="0"/>
          </a:p>
          <a:p>
            <a:pPr marL="365760" indent="-365760">
              <a:spcBef>
                <a:spcPts val="2400"/>
              </a:spcBef>
              <a:buFont typeface="Wingdings" panose="05000000000000000000" pitchFamily="2" charset="2"/>
              <a:buChar char="þ"/>
              <a:defRPr/>
            </a:pPr>
            <a:r>
              <a:rPr lang="en-US" sz="2200" dirty="0"/>
              <a:t>Add the Regaining BGN information into the </a:t>
            </a:r>
            <a:r>
              <a:rPr lang="en-US" sz="2200" dirty="0" err="1"/>
              <a:t>MarkeTrak</a:t>
            </a:r>
            <a:r>
              <a:rPr lang="en-US" sz="2200" dirty="0"/>
              <a:t> issue </a:t>
            </a:r>
            <a:r>
              <a:rPr lang="en-US" sz="2200" u="sng" dirty="0"/>
              <a:t>only after</a:t>
            </a:r>
            <a:r>
              <a:rPr lang="en-US" sz="2200" dirty="0"/>
              <a:t> verifying that it was successfully </a:t>
            </a:r>
            <a:r>
              <a:rPr lang="en-US" sz="2200" dirty="0" smtClean="0"/>
              <a:t>received</a:t>
            </a:r>
            <a:endParaRPr lang="en-US" sz="2200" dirty="0"/>
          </a:p>
          <a:p>
            <a:pPr marL="365760" indent="-365760">
              <a:spcBef>
                <a:spcPts val="2400"/>
              </a:spcBef>
              <a:buFont typeface="Wingdings" panose="05000000000000000000" pitchFamily="2" charset="2"/>
              <a:buChar char="þ"/>
              <a:defRPr/>
            </a:pPr>
            <a:r>
              <a:rPr lang="en-US" sz="2200" b="1" u="sng" dirty="0"/>
              <a:t>DO NOT</a:t>
            </a:r>
            <a:r>
              <a:rPr lang="en-US" sz="2200" b="1" dirty="0"/>
              <a:t> </a:t>
            </a:r>
            <a:r>
              <a:rPr lang="en-US" sz="2200" dirty="0"/>
              <a:t>click the “Send to TDSP” transition as this will prevent the issue from </a:t>
            </a:r>
            <a:r>
              <a:rPr lang="en-US" sz="2200" dirty="0" smtClean="0"/>
              <a:t>Auto-completion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70</a:t>
            </a:fld>
            <a:endParaRPr lang="en-US"/>
          </a:p>
        </p:txBody>
      </p:sp>
    </p:spTree>
    <p:extLst>
      <p:ext uri="{BB962C8B-B14F-4D97-AF65-F5344CB8AC3E}">
        <p14:creationId xmlns:p14="http://schemas.microsoft.com/office/powerpoint/2010/main" val="3602341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2172786"/>
          </a:xfrm>
        </p:spPr>
        <p:txBody>
          <a:bodyPr/>
          <a:lstStyle/>
          <a:p>
            <a:pPr marL="0" indent="0">
              <a:spcBef>
                <a:spcPts val="1800"/>
              </a:spcBef>
              <a:buNone/>
            </a:pPr>
            <a:r>
              <a:rPr lang="en-US" sz="2000" b="1" i="1" dirty="0" smtClean="0"/>
              <a:t>Once </a:t>
            </a:r>
            <a:r>
              <a:rPr lang="en-US" sz="2000" b="1" i="1" dirty="0"/>
              <a:t>an IAG situation has been discovered it is the responsibility of both the Gaining and Losing CR to verify if there are any new MVI/Switch or MVO transactions pending for the impacted ESI ID? </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2" name="Title 1"/>
          <p:cNvSpPr>
            <a:spLocks noGrp="1"/>
          </p:cNvSpPr>
          <p:nvPr>
            <p:ph type="title"/>
          </p:nvPr>
        </p:nvSpPr>
        <p:spPr/>
        <p:txBody>
          <a:bodyPr/>
          <a:lstStyle/>
          <a:p>
            <a:r>
              <a:rPr lang="en-US" dirty="0" smtClean="0"/>
              <a:t>Checkpoint Question #1</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71</a:t>
            </a:fld>
            <a:endParaRPr lang="en-US">
              <a:solidFill>
                <a:srgbClr val="5B6770">
                  <a:tint val="75000"/>
                </a:srgbClr>
              </a:solidFill>
            </a:endParaRPr>
          </a:p>
        </p:txBody>
      </p:sp>
      <p:sp>
        <p:nvSpPr>
          <p:cNvPr id="5" name="Content Placeholder 2"/>
          <p:cNvSpPr txBox="1">
            <a:spLocks/>
          </p:cNvSpPr>
          <p:nvPr/>
        </p:nvSpPr>
        <p:spPr>
          <a:xfrm>
            <a:off x="991240" y="3483431"/>
            <a:ext cx="7161520" cy="16187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None/>
            </a:pPr>
            <a:r>
              <a:rPr lang="en-US" sz="2000" b="1" i="1" dirty="0" smtClean="0">
                <a:solidFill>
                  <a:srgbClr val="5B6770"/>
                </a:solidFill>
              </a:rPr>
              <a:t>TRUE</a:t>
            </a:r>
            <a:r>
              <a:rPr lang="en-US" sz="2000" i="1" dirty="0" smtClean="0">
                <a:solidFill>
                  <a:srgbClr val="5B6770"/>
                </a:solidFill>
              </a:rPr>
              <a:t> </a:t>
            </a:r>
            <a:r>
              <a:rPr lang="en-US" sz="2000" i="1" dirty="0">
                <a:solidFill>
                  <a:srgbClr val="5B6770"/>
                </a:solidFill>
              </a:rPr>
              <a:t>– </a:t>
            </a:r>
            <a:r>
              <a:rPr lang="en-US" sz="2000" i="1" dirty="0" smtClean="0">
                <a:solidFill>
                  <a:srgbClr val="5B6770"/>
                </a:solidFill>
              </a:rPr>
              <a:t>Any </a:t>
            </a:r>
            <a:r>
              <a:rPr lang="en-US" sz="2000" i="1" dirty="0">
                <a:solidFill>
                  <a:srgbClr val="5B6770"/>
                </a:solidFill>
              </a:rPr>
              <a:t>completed MVI/Switch or MVO transactions received after the initial transaction that caused the IAG will render the IAG regain process invalid</a:t>
            </a:r>
            <a:r>
              <a:rPr lang="en-US" sz="2000" i="1" dirty="0" smtClean="0">
                <a:solidFill>
                  <a:srgbClr val="5B6770"/>
                </a:solidFill>
              </a:rPr>
              <a:t>.</a:t>
            </a:r>
          </a:p>
          <a:p>
            <a:pPr marL="0" indent="0">
              <a:spcBef>
                <a:spcPts val="1800"/>
              </a:spcBef>
              <a:buNone/>
            </a:pPr>
            <a:r>
              <a:rPr lang="en-US" sz="1600" b="1" i="1" dirty="0" smtClean="0">
                <a:solidFill>
                  <a:srgbClr val="FF0000"/>
                </a:solidFill>
              </a:rPr>
              <a:t>Note</a:t>
            </a:r>
            <a:r>
              <a:rPr lang="en-US" sz="1600" i="1" dirty="0" smtClean="0">
                <a:solidFill>
                  <a:srgbClr val="FF0000"/>
                </a:solidFill>
              </a:rPr>
              <a:t> - </a:t>
            </a:r>
            <a:r>
              <a:rPr lang="en-US" sz="1600" i="1" dirty="0">
                <a:solidFill>
                  <a:srgbClr val="FF0000"/>
                </a:solidFill>
              </a:rPr>
              <a:t>If the new transaction is still pending and was sent by either the Gaining or Losing CR every effort should be made to cancel the transaction before it completes. </a:t>
            </a:r>
          </a:p>
        </p:txBody>
      </p:sp>
      <p:sp>
        <p:nvSpPr>
          <p:cNvPr id="6" name="Rectangle 5"/>
          <p:cNvSpPr/>
          <p:nvPr/>
        </p:nvSpPr>
        <p:spPr>
          <a:xfrm>
            <a:off x="693066" y="3313433"/>
            <a:ext cx="7757868" cy="278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27" y="2451221"/>
            <a:ext cx="379677" cy="370371"/>
          </a:xfrm>
          <a:prstGeom prst="rect">
            <a:avLst/>
          </a:prstGeom>
        </p:spPr>
      </p:pic>
      <p:sp>
        <p:nvSpPr>
          <p:cNvPr id="8" name="Rectangle 7"/>
          <p:cNvSpPr/>
          <p:nvPr/>
        </p:nvSpPr>
        <p:spPr>
          <a:xfrm>
            <a:off x="444422" y="236677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489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85462"/>
          </a:xfrm>
        </p:spPr>
        <p:txBody>
          <a:bodyPr/>
          <a:lstStyle/>
          <a:p>
            <a:pPr marL="0" indent="0">
              <a:spcBef>
                <a:spcPts val="1800"/>
              </a:spcBef>
              <a:buNone/>
            </a:pPr>
            <a:r>
              <a:rPr lang="en-US" sz="2000" b="1" i="1" dirty="0" smtClean="0"/>
              <a:t>Although </a:t>
            </a:r>
            <a:r>
              <a:rPr lang="en-US" sz="2000" b="1" i="1" dirty="0"/>
              <a:t>the RMG officially states a back dated MVI (BDMVI) for an IAG must be submitted within 12 days in order to lessen the possibility of a new transaction being sent to the market what is considered the best practice for Losing CR’s to submit their BDMVI?</a:t>
            </a:r>
            <a:endParaRPr lang="en-US" sz="2000" b="1" i="1" dirty="0" smtClean="0"/>
          </a:p>
          <a:p>
            <a:pPr marL="1097280" lvl="1" indent="-457200">
              <a:spcBef>
                <a:spcPts val="3000"/>
              </a:spcBef>
              <a:buFont typeface="+mj-lt"/>
              <a:buAutoNum type="alphaLcParenR"/>
            </a:pPr>
            <a:r>
              <a:rPr lang="en-US" sz="2000" dirty="0" smtClean="0"/>
              <a:t>As </a:t>
            </a:r>
            <a:r>
              <a:rPr lang="en-US" sz="2000" dirty="0"/>
              <a:t>soon as the TDSP updates the </a:t>
            </a:r>
            <a:r>
              <a:rPr lang="en-US" sz="2000" dirty="0" err="1"/>
              <a:t>MarkeTrak</a:t>
            </a:r>
            <a:r>
              <a:rPr lang="en-US" sz="2000" dirty="0"/>
              <a:t> giving the Losing CR the ok to send the BDMI</a:t>
            </a:r>
          </a:p>
          <a:p>
            <a:pPr marL="1097280" lvl="1" indent="-457200">
              <a:spcBef>
                <a:spcPts val="1200"/>
              </a:spcBef>
              <a:buFont typeface="+mj-lt"/>
              <a:buAutoNum type="alphaLcParenR"/>
            </a:pPr>
            <a:r>
              <a:rPr lang="en-US" sz="2000" dirty="0"/>
              <a:t>Whenever it becomes convenient to do so </a:t>
            </a:r>
          </a:p>
          <a:p>
            <a:pPr marL="1097280" lvl="1" indent="-457200">
              <a:spcBef>
                <a:spcPts val="1200"/>
              </a:spcBef>
              <a:buFont typeface="+mj-lt"/>
              <a:buAutoNum type="alphaLcParenR"/>
            </a:pPr>
            <a:r>
              <a:rPr lang="en-US" sz="2000" dirty="0"/>
              <a:t>12 days of MT submittal as the RMG states</a:t>
            </a:r>
          </a:p>
        </p:txBody>
      </p:sp>
      <p:sp>
        <p:nvSpPr>
          <p:cNvPr id="2" name="Title 1"/>
          <p:cNvSpPr>
            <a:spLocks noGrp="1"/>
          </p:cNvSpPr>
          <p:nvPr>
            <p:ph type="title"/>
          </p:nvPr>
        </p:nvSpPr>
        <p:spPr/>
        <p:txBody>
          <a:bodyPr/>
          <a:lstStyle/>
          <a:p>
            <a:r>
              <a:rPr lang="en-US" dirty="0" smtClean="0"/>
              <a:t>Checkpoint Question #2</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72</a:t>
            </a:fld>
            <a:endParaRPr lang="en-US">
              <a:solidFill>
                <a:srgbClr val="5B6770">
                  <a:tint val="75000"/>
                </a:srgbClr>
              </a:solidFill>
            </a:endParaRPr>
          </a:p>
        </p:txBody>
      </p:sp>
      <p:sp>
        <p:nvSpPr>
          <p:cNvPr id="5" name="Content Placeholder 2"/>
          <p:cNvSpPr txBox="1">
            <a:spLocks/>
          </p:cNvSpPr>
          <p:nvPr/>
        </p:nvSpPr>
        <p:spPr>
          <a:xfrm>
            <a:off x="647156" y="4556115"/>
            <a:ext cx="7849689" cy="15373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None/>
            </a:pPr>
            <a:r>
              <a:rPr lang="en-US" sz="1800" b="1" i="1" dirty="0" smtClean="0">
                <a:solidFill>
                  <a:srgbClr val="5B6770"/>
                </a:solidFill>
              </a:rPr>
              <a:t>a) </a:t>
            </a:r>
            <a:r>
              <a:rPr lang="en-US" sz="1800" i="1" dirty="0">
                <a:solidFill>
                  <a:srgbClr val="5B6770"/>
                </a:solidFill>
              </a:rPr>
              <a:t>The best practice is for Losing CR’ to send their BDMVI’s as soon as the TDSP gives the ok to send the BDMI. With each passing day there is an increased risk of new transactions being sent on the impacted ESI ID.</a:t>
            </a:r>
          </a:p>
        </p:txBody>
      </p:sp>
      <p:sp>
        <p:nvSpPr>
          <p:cNvPr id="6" name="Rectangle 5"/>
          <p:cNvSpPr/>
          <p:nvPr/>
        </p:nvSpPr>
        <p:spPr>
          <a:xfrm>
            <a:off x="491076" y="4548558"/>
            <a:ext cx="8161849" cy="161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781763"/>
            <a:ext cx="379677" cy="370371"/>
          </a:xfrm>
          <a:prstGeom prst="rect">
            <a:avLst/>
          </a:prstGeom>
        </p:spPr>
      </p:pic>
      <p:sp>
        <p:nvSpPr>
          <p:cNvPr id="8" name="Rectangle 7"/>
          <p:cNvSpPr/>
          <p:nvPr/>
        </p:nvSpPr>
        <p:spPr>
          <a:xfrm>
            <a:off x="334996" y="269731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168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smtClean="0"/>
              <a:t>If </a:t>
            </a:r>
            <a:r>
              <a:rPr lang="en-US" sz="2000" b="1" i="1" dirty="0"/>
              <a:t>either the Losing CR or the Gaining CR discovers they are unable to communicate with the other party to move the IAG regaining process forward, what resource is available to both CR’s to reengage communication with the other CR?</a:t>
            </a:r>
            <a:endParaRPr lang="en-US" sz="2000" b="1" i="1" dirty="0" smtClean="0"/>
          </a:p>
          <a:p>
            <a:pPr marL="1097280" lvl="1" indent="-457200">
              <a:spcBef>
                <a:spcPts val="3000"/>
              </a:spcBef>
              <a:buFont typeface="+mj-lt"/>
              <a:buAutoNum type="alphaLcParenR"/>
            </a:pPr>
            <a:r>
              <a:rPr lang="en-US" sz="2000" dirty="0" smtClean="0"/>
              <a:t>Contacting </a:t>
            </a:r>
            <a:r>
              <a:rPr lang="en-US" sz="2000" dirty="0"/>
              <a:t>ERCOT to intervene</a:t>
            </a:r>
          </a:p>
          <a:p>
            <a:pPr marL="1097280" lvl="1" indent="-457200">
              <a:spcBef>
                <a:spcPts val="1200"/>
              </a:spcBef>
              <a:buFont typeface="+mj-lt"/>
              <a:buAutoNum type="alphaLcParenR"/>
            </a:pPr>
            <a:r>
              <a:rPr lang="en-US" sz="2000" dirty="0"/>
              <a:t>Contacting the TDSP to intervene</a:t>
            </a:r>
          </a:p>
          <a:p>
            <a:pPr marL="1097280" lvl="1" indent="-457200">
              <a:spcBef>
                <a:spcPts val="1200"/>
              </a:spcBef>
              <a:buFont typeface="+mj-lt"/>
              <a:buAutoNum type="alphaLcParenR"/>
            </a:pPr>
            <a:r>
              <a:rPr lang="en-US" sz="2000" dirty="0"/>
              <a:t>Using the </a:t>
            </a:r>
            <a:r>
              <a:rPr lang="en-US" sz="2000" dirty="0" err="1"/>
              <a:t>MarkeTrak</a:t>
            </a:r>
            <a:r>
              <a:rPr lang="en-US" sz="2000" dirty="0"/>
              <a:t> Rolodex tool to identify escalation contacts within the non communicating CR’s organization</a:t>
            </a:r>
          </a:p>
        </p:txBody>
      </p:sp>
      <p:sp>
        <p:nvSpPr>
          <p:cNvPr id="2" name="Title 1"/>
          <p:cNvSpPr>
            <a:spLocks noGrp="1"/>
          </p:cNvSpPr>
          <p:nvPr>
            <p:ph type="title"/>
          </p:nvPr>
        </p:nvSpPr>
        <p:spPr/>
        <p:txBody>
          <a:bodyPr/>
          <a:lstStyle/>
          <a:p>
            <a:r>
              <a:rPr lang="en-US" dirty="0" smtClean="0"/>
              <a:t>Checkpoint Question #3</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73</a:t>
            </a:fld>
            <a:endParaRPr lang="en-US">
              <a:solidFill>
                <a:srgbClr val="5B6770">
                  <a:tint val="75000"/>
                </a:srgbClr>
              </a:solidFill>
            </a:endParaRPr>
          </a:p>
        </p:txBody>
      </p:sp>
      <p:sp>
        <p:nvSpPr>
          <p:cNvPr id="5" name="Content Placeholder 2"/>
          <p:cNvSpPr txBox="1">
            <a:spLocks/>
          </p:cNvSpPr>
          <p:nvPr/>
        </p:nvSpPr>
        <p:spPr>
          <a:xfrm>
            <a:off x="1659947" y="4517695"/>
            <a:ext cx="5824106" cy="15603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None/>
            </a:pPr>
            <a:r>
              <a:rPr lang="en-US" sz="2000" b="1" i="1" dirty="0" smtClean="0">
                <a:solidFill>
                  <a:srgbClr val="5B6770"/>
                </a:solidFill>
              </a:rPr>
              <a:t>c) </a:t>
            </a:r>
            <a:r>
              <a:rPr lang="en-US" sz="2000" i="1" dirty="0" smtClean="0">
                <a:solidFill>
                  <a:srgbClr val="5B6770"/>
                </a:solidFill>
              </a:rPr>
              <a:t>Using </a:t>
            </a:r>
            <a:r>
              <a:rPr lang="en-US" sz="2000" i="1" dirty="0">
                <a:solidFill>
                  <a:srgbClr val="5B6770"/>
                </a:solidFill>
              </a:rPr>
              <a:t>the </a:t>
            </a:r>
            <a:r>
              <a:rPr lang="en-US" sz="2000" i="1" dirty="0" err="1">
                <a:solidFill>
                  <a:srgbClr val="5B6770"/>
                </a:solidFill>
              </a:rPr>
              <a:t>MarkeTrak</a:t>
            </a:r>
            <a:r>
              <a:rPr lang="en-US" sz="2000" i="1" dirty="0">
                <a:solidFill>
                  <a:srgbClr val="5B6770"/>
                </a:solidFill>
              </a:rPr>
              <a:t> Rolodex tool to identify and reach out to escalation contacts within the non communicating CR’s organization.</a:t>
            </a:r>
          </a:p>
        </p:txBody>
      </p:sp>
      <p:sp>
        <p:nvSpPr>
          <p:cNvPr id="6" name="Rectangle 5"/>
          <p:cNvSpPr/>
          <p:nvPr/>
        </p:nvSpPr>
        <p:spPr>
          <a:xfrm>
            <a:off x="906068" y="4424493"/>
            <a:ext cx="7331865" cy="171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700046"/>
            <a:ext cx="379677" cy="370371"/>
          </a:xfrm>
          <a:prstGeom prst="rect">
            <a:avLst/>
          </a:prstGeom>
        </p:spPr>
      </p:pic>
      <p:sp>
        <p:nvSpPr>
          <p:cNvPr id="8" name="Rectangle 7"/>
          <p:cNvSpPr/>
          <p:nvPr/>
        </p:nvSpPr>
        <p:spPr>
          <a:xfrm>
            <a:off x="366807" y="361560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314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74</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074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105835"/>
            <a:ext cx="5105400" cy="646331"/>
          </a:xfrm>
          <a:prstGeom prst="rect">
            <a:avLst/>
          </a:prstGeom>
          <a:noFill/>
        </p:spPr>
        <p:txBody>
          <a:bodyPr wrap="square" rtlCol="0">
            <a:spAutoFit/>
          </a:bodyPr>
          <a:lstStyle/>
          <a:p>
            <a:pPr algn="ctr"/>
            <a:r>
              <a:rPr lang="en-US" sz="3600" b="1" dirty="0" smtClean="0"/>
              <a:t>Break</a:t>
            </a:r>
            <a:endParaRPr lang="en-US" sz="3600" dirty="0"/>
          </a:p>
        </p:txBody>
      </p:sp>
    </p:spTree>
    <p:extLst>
      <p:ext uri="{BB962C8B-B14F-4D97-AF65-F5344CB8AC3E}">
        <p14:creationId xmlns:p14="http://schemas.microsoft.com/office/powerpoint/2010/main" val="18349761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105835"/>
            <a:ext cx="5105400" cy="646331"/>
          </a:xfrm>
          <a:prstGeom prst="rect">
            <a:avLst/>
          </a:prstGeom>
          <a:noFill/>
        </p:spPr>
        <p:txBody>
          <a:bodyPr wrap="square" rtlCol="0">
            <a:spAutoFit/>
          </a:bodyPr>
          <a:lstStyle/>
          <a:p>
            <a:pPr algn="ctr"/>
            <a:r>
              <a:rPr lang="en-US" sz="3600" b="1" dirty="0" smtClean="0"/>
              <a:t>ERCOT Live Demo</a:t>
            </a:r>
            <a:endParaRPr lang="en-US" sz="3600" dirty="0"/>
          </a:p>
        </p:txBody>
      </p:sp>
    </p:spTree>
    <p:extLst>
      <p:ext uri="{BB962C8B-B14F-4D97-AF65-F5344CB8AC3E}">
        <p14:creationId xmlns:p14="http://schemas.microsoft.com/office/powerpoint/2010/main" val="194402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551837"/>
            <a:ext cx="5105400" cy="1754326"/>
          </a:xfrm>
          <a:prstGeom prst="rect">
            <a:avLst/>
          </a:prstGeom>
          <a:noFill/>
        </p:spPr>
        <p:txBody>
          <a:bodyPr wrap="square" rtlCol="0">
            <a:spAutoFit/>
          </a:bodyPr>
          <a:lstStyle/>
          <a:p>
            <a:pPr algn="ctr"/>
            <a:r>
              <a:rPr lang="en-US" sz="3600" b="1" dirty="0"/>
              <a:t>IGL </a:t>
            </a:r>
            <a:r>
              <a:rPr lang="en-US" sz="3600" b="1" dirty="0" smtClean="0"/>
              <a:t>Reduction</a:t>
            </a:r>
          </a:p>
          <a:p>
            <a:pPr algn="ctr"/>
            <a:r>
              <a:rPr lang="en-US" sz="3600" b="1" dirty="0" smtClean="0"/>
              <a:t>Market </a:t>
            </a:r>
            <a:r>
              <a:rPr lang="en-US" sz="3600" b="1" dirty="0"/>
              <a:t>Challenge 2015</a:t>
            </a:r>
            <a:endParaRPr lang="en-US" sz="3600" dirty="0"/>
          </a:p>
        </p:txBody>
      </p:sp>
    </p:spTree>
    <p:extLst>
      <p:ext uri="{BB962C8B-B14F-4D97-AF65-F5344CB8AC3E}">
        <p14:creationId xmlns:p14="http://schemas.microsoft.com/office/powerpoint/2010/main" val="2974294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 – Q2 2015</a:t>
            </a:r>
          </a:p>
        </p:txBody>
      </p:sp>
      <p:sp>
        <p:nvSpPr>
          <p:cNvPr id="3" name="Content Placeholder 2"/>
          <p:cNvSpPr>
            <a:spLocks noGrp="1"/>
          </p:cNvSpPr>
          <p:nvPr>
            <p:ph idx="1"/>
          </p:nvPr>
        </p:nvSpPr>
        <p:spPr>
          <a:xfrm>
            <a:off x="381000" y="1258277"/>
            <a:ext cx="8458200" cy="4710804"/>
          </a:xfrm>
        </p:spPr>
        <p:txBody>
          <a:bodyPr/>
          <a:lstStyle/>
          <a:p>
            <a:pPr marL="0" indent="0">
              <a:buNone/>
            </a:pPr>
            <a:r>
              <a:rPr lang="en-US" sz="3200" b="1" u="sng" dirty="0" smtClean="0"/>
              <a:t>Goals</a:t>
            </a:r>
          </a:p>
          <a:p>
            <a:pPr marL="0" indent="0">
              <a:buNone/>
            </a:pPr>
            <a:endParaRPr lang="en-US" dirty="0"/>
          </a:p>
          <a:p>
            <a:pPr marL="365760" indent="-365760">
              <a:buFont typeface="+mj-lt"/>
              <a:buAutoNum type="arabicPeriod"/>
            </a:pPr>
            <a:r>
              <a:rPr lang="en-US" dirty="0"/>
              <a:t>Collectively, by the end of 2015, reduce IGLs by at least 25% from today’s volume</a:t>
            </a:r>
          </a:p>
          <a:p>
            <a:pPr marL="365760" indent="-365760">
              <a:buFont typeface="+mj-lt"/>
              <a:buAutoNum type="arabicPeriod"/>
            </a:pPr>
            <a:endParaRPr lang="en-US" dirty="0"/>
          </a:p>
          <a:p>
            <a:pPr marL="365760" indent="-365760">
              <a:buFont typeface="+mj-lt"/>
              <a:buAutoNum type="arabicPeriod"/>
            </a:pPr>
            <a:r>
              <a:rPr lang="en-US" dirty="0"/>
              <a:t>Speed up the resolution cycle = minimize the customer impact as much as possible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78</a:t>
            </a:fld>
            <a:endParaRPr lang="en-US"/>
          </a:p>
        </p:txBody>
      </p:sp>
    </p:spTree>
    <p:extLst>
      <p:ext uri="{BB962C8B-B14F-4D97-AF65-F5344CB8AC3E}">
        <p14:creationId xmlns:p14="http://schemas.microsoft.com/office/powerpoint/2010/main" val="1754613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achieve our goal?</a:t>
            </a:r>
          </a:p>
        </p:txBody>
      </p:sp>
      <p:sp>
        <p:nvSpPr>
          <p:cNvPr id="4" name="Slide Number Placeholder 3"/>
          <p:cNvSpPr>
            <a:spLocks noGrp="1"/>
          </p:cNvSpPr>
          <p:nvPr>
            <p:ph type="sldNum" sz="quarter" idx="4"/>
          </p:nvPr>
        </p:nvSpPr>
        <p:spPr/>
        <p:txBody>
          <a:bodyPr/>
          <a:lstStyle/>
          <a:p>
            <a:fld id="{1D93BD3E-1E9A-4970-A6F7-E7AC52762E0C}" type="slidenum">
              <a:rPr lang="en-US" smtClean="0"/>
              <a:pPr/>
              <a:t>79</a:t>
            </a:fld>
            <a:endParaRPr lang="en-US"/>
          </a:p>
        </p:txBody>
      </p:sp>
      <p:graphicFrame>
        <p:nvGraphicFramePr>
          <p:cNvPr id="5" name="Content Placeholder 6">
            <a:extLst>
              <a:ext uri="{FF2B5EF4-FFF2-40B4-BE49-F238E27FC236}">
                <a16:creationId xmlns="" xmlns:a16="http://schemas.microsoft.com/office/drawing/2014/main" id="{B768BF6A-0961-45CC-B251-A73B4D409573}"/>
              </a:ext>
            </a:extLst>
          </p:cNvPr>
          <p:cNvGraphicFramePr>
            <a:graphicFrameLocks noGrp="1"/>
          </p:cNvGraphicFramePr>
          <p:nvPr>
            <p:ph idx="1"/>
            <p:extLst>
              <p:ext uri="{D42A27DB-BD31-4B8C-83A1-F6EECF244321}">
                <p14:modId xmlns:p14="http://schemas.microsoft.com/office/powerpoint/2010/main" val="1889743728"/>
              </p:ext>
            </p:extLst>
          </p:nvPr>
        </p:nvGraphicFramePr>
        <p:xfrm>
          <a:off x="495300" y="1075422"/>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09800" y="5601384"/>
            <a:ext cx="6324600" cy="646331"/>
          </a:xfrm>
          <a:prstGeom prst="rect">
            <a:avLst/>
          </a:prstGeom>
          <a:noFill/>
        </p:spPr>
        <p:txBody>
          <a:bodyPr wrap="square" rtlCol="0">
            <a:spAutoFit/>
          </a:bodyPr>
          <a:lstStyle/>
          <a:p>
            <a:r>
              <a:rPr lang="en-US" b="1" i="1" dirty="0">
                <a:latin typeface="OveraLucida Sans Unicode (Headings)"/>
              </a:rPr>
              <a:t>Volume of Enrollments =  0.5% increase</a:t>
            </a:r>
          </a:p>
          <a:p>
            <a:r>
              <a:rPr lang="en-US" b="1" i="1" dirty="0">
                <a:latin typeface="OveraLucida Sans Unicode (Headings)"/>
              </a:rPr>
              <a:t>Volume of IAG/IAL/RESC = 7.5% decrease</a:t>
            </a:r>
          </a:p>
        </p:txBody>
      </p:sp>
    </p:spTree>
    <p:extLst>
      <p:ext uri="{BB962C8B-B14F-4D97-AF65-F5344CB8AC3E}">
        <p14:creationId xmlns:p14="http://schemas.microsoft.com/office/powerpoint/2010/main" val="2520650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a:t>
            </a:r>
            <a:r>
              <a:rPr lang="en-US" sz="2800" dirty="0" smtClean="0"/>
              <a:t>2</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3004264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achieve our goal?</a:t>
            </a:r>
          </a:p>
        </p:txBody>
      </p:sp>
      <p:sp>
        <p:nvSpPr>
          <p:cNvPr id="4" name="Slide Number Placeholder 3"/>
          <p:cNvSpPr>
            <a:spLocks noGrp="1"/>
          </p:cNvSpPr>
          <p:nvPr>
            <p:ph type="sldNum" sz="quarter" idx="4"/>
          </p:nvPr>
        </p:nvSpPr>
        <p:spPr/>
        <p:txBody>
          <a:bodyPr/>
          <a:lstStyle/>
          <a:p>
            <a:fld id="{1D93BD3E-1E9A-4970-A6F7-E7AC52762E0C}" type="slidenum">
              <a:rPr lang="en-US" smtClean="0"/>
              <a:pPr/>
              <a:t>80</a:t>
            </a:fld>
            <a:endParaRPr lang="en-US"/>
          </a:p>
        </p:txBody>
      </p:sp>
      <p:graphicFrame>
        <p:nvGraphicFramePr>
          <p:cNvPr id="5" name="Chart 4">
            <a:extLst>
              <a:ext uri="{FF2B5EF4-FFF2-40B4-BE49-F238E27FC236}">
                <a16:creationId xmlns="" xmlns:a16="http://schemas.microsoft.com/office/drawing/2014/main" id="{8688FA32-EE5F-443B-BD88-F8C7E4DBA491}"/>
              </a:ext>
            </a:extLst>
          </p:cNvPr>
          <p:cNvGraphicFramePr>
            <a:graphicFrameLocks/>
          </p:cNvGraphicFramePr>
          <p:nvPr>
            <p:extLst>
              <p:ext uri="{D42A27DB-BD31-4B8C-83A1-F6EECF244321}">
                <p14:modId xmlns:p14="http://schemas.microsoft.com/office/powerpoint/2010/main" val="1926156539"/>
              </p:ext>
            </p:extLst>
          </p:nvPr>
        </p:nvGraphicFramePr>
        <p:xfrm>
          <a:off x="1045814" y="890956"/>
          <a:ext cx="7052372" cy="3766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37266289"/>
              </p:ext>
            </p:extLst>
          </p:nvPr>
        </p:nvGraphicFramePr>
        <p:xfrm>
          <a:off x="1246166" y="4647638"/>
          <a:ext cx="6651668" cy="1362389"/>
        </p:xfrm>
        <a:graphic>
          <a:graphicData uri="http://schemas.openxmlformats.org/drawingml/2006/table">
            <a:tbl>
              <a:tblPr/>
              <a:tblGrid>
                <a:gridCol w="730618">
                  <a:extLst>
                    <a:ext uri="{9D8B030D-6E8A-4147-A177-3AD203B41FA5}">
                      <a16:colId xmlns="" xmlns:a16="http://schemas.microsoft.com/office/drawing/2014/main" val="34204221"/>
                    </a:ext>
                  </a:extLst>
                </a:gridCol>
                <a:gridCol w="730618">
                  <a:extLst>
                    <a:ext uri="{9D8B030D-6E8A-4147-A177-3AD203B41FA5}">
                      <a16:colId xmlns="" xmlns:a16="http://schemas.microsoft.com/office/drawing/2014/main" val="829027350"/>
                    </a:ext>
                  </a:extLst>
                </a:gridCol>
                <a:gridCol w="730618">
                  <a:extLst>
                    <a:ext uri="{9D8B030D-6E8A-4147-A177-3AD203B41FA5}">
                      <a16:colId xmlns="" xmlns:a16="http://schemas.microsoft.com/office/drawing/2014/main" val="2912123014"/>
                    </a:ext>
                  </a:extLst>
                </a:gridCol>
                <a:gridCol w="730618">
                  <a:extLst>
                    <a:ext uri="{9D8B030D-6E8A-4147-A177-3AD203B41FA5}">
                      <a16:colId xmlns="" xmlns:a16="http://schemas.microsoft.com/office/drawing/2014/main" val="2722750499"/>
                    </a:ext>
                  </a:extLst>
                </a:gridCol>
                <a:gridCol w="730618">
                  <a:extLst>
                    <a:ext uri="{9D8B030D-6E8A-4147-A177-3AD203B41FA5}">
                      <a16:colId xmlns="" xmlns:a16="http://schemas.microsoft.com/office/drawing/2014/main" val="1572897442"/>
                    </a:ext>
                  </a:extLst>
                </a:gridCol>
                <a:gridCol w="730618">
                  <a:extLst>
                    <a:ext uri="{9D8B030D-6E8A-4147-A177-3AD203B41FA5}">
                      <a16:colId xmlns="" xmlns:a16="http://schemas.microsoft.com/office/drawing/2014/main" val="372645652"/>
                    </a:ext>
                  </a:extLst>
                </a:gridCol>
                <a:gridCol w="730618">
                  <a:extLst>
                    <a:ext uri="{9D8B030D-6E8A-4147-A177-3AD203B41FA5}">
                      <a16:colId xmlns="" xmlns:a16="http://schemas.microsoft.com/office/drawing/2014/main" val="95277983"/>
                    </a:ext>
                  </a:extLst>
                </a:gridCol>
                <a:gridCol w="806724">
                  <a:extLst>
                    <a:ext uri="{9D8B030D-6E8A-4147-A177-3AD203B41FA5}">
                      <a16:colId xmlns="" xmlns:a16="http://schemas.microsoft.com/office/drawing/2014/main" val="328524516"/>
                    </a:ext>
                  </a:extLst>
                </a:gridCol>
                <a:gridCol w="730618">
                  <a:extLst>
                    <a:ext uri="{9D8B030D-6E8A-4147-A177-3AD203B41FA5}">
                      <a16:colId xmlns="" xmlns:a16="http://schemas.microsoft.com/office/drawing/2014/main" val="828407549"/>
                    </a:ext>
                  </a:extLst>
                </a:gridCol>
              </a:tblGrid>
              <a:tr h="352133">
                <a:tc>
                  <a:txBody>
                    <a:bodyPr/>
                    <a:lstStyle/>
                    <a:p>
                      <a:pPr algn="ctr" rtl="0" fontAlgn="b"/>
                      <a:r>
                        <a:rPr lang="en-US" sz="800" b="0" i="0" u="none" strike="noStrike" dirty="0">
                          <a:solidFill>
                            <a:srgbClr val="000000"/>
                          </a:solidFill>
                          <a:effectLst/>
                          <a:latin typeface="Calibri" panose="020F0502020204030204" pitchFamily="34" charset="0"/>
                        </a:rPr>
                        <a:t> </a:t>
                      </a:r>
                    </a:p>
                  </a:txBody>
                  <a:tcPr marL="10018" marR="10018" marT="100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200" b="1" i="0" u="none" strike="noStrike">
                          <a:solidFill>
                            <a:srgbClr val="000000"/>
                          </a:solidFill>
                          <a:effectLst/>
                          <a:latin typeface="Calibri" panose="020F0502020204030204" pitchFamily="34" charset="0"/>
                        </a:rPr>
                        <a:t>Enrollments</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rtl="0" fontAlgn="ctr"/>
                      <a:r>
                        <a:rPr lang="en-US" sz="1200" b="1" i="0" u="none" strike="noStrike">
                          <a:solidFill>
                            <a:srgbClr val="000000"/>
                          </a:solidFill>
                          <a:effectLst/>
                          <a:latin typeface="Calibri" panose="020F0502020204030204" pitchFamily="34" charset="0"/>
                        </a:rPr>
                        <a:t>IAG, IAL, Rescission</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4281035"/>
                  </a:ext>
                </a:extLst>
              </a:tr>
              <a:tr h="466272">
                <a:tc>
                  <a:txBody>
                    <a:bodyPr/>
                    <a:lstStyle/>
                    <a:p>
                      <a:pPr algn="ctr" rtl="0" fontAlgn="ctr"/>
                      <a:r>
                        <a:rPr lang="en-US" sz="1100" b="0" i="0" u="none" strike="noStrike">
                          <a:solidFill>
                            <a:srgbClr val="000000"/>
                          </a:solidFill>
                          <a:effectLst/>
                          <a:latin typeface="Calibri" panose="020F0502020204030204" pitchFamily="34" charset="0"/>
                        </a:rPr>
                        <a:t>Year</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SWI</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MVI</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Total</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IAG</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IAL</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Rescission</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IAG,IAL,Res Total</a:t>
                      </a:r>
                    </a:p>
                  </a:txBody>
                  <a:tcPr marL="10018" marR="10018" marT="10018"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1" i="0" u="none" strike="noStrike">
                          <a:solidFill>
                            <a:srgbClr val="000000"/>
                          </a:solidFill>
                          <a:effectLst/>
                          <a:latin typeface="Calibri" panose="020F0502020204030204" pitchFamily="34" charset="0"/>
                        </a:rPr>
                        <a:t>Overall %</a:t>
                      </a:r>
                    </a:p>
                  </a:txBody>
                  <a:tcPr marL="10018" marR="10018" marT="100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609297813"/>
                  </a:ext>
                </a:extLst>
              </a:tr>
              <a:tr h="271992">
                <a:tc>
                  <a:txBody>
                    <a:bodyPr/>
                    <a:lstStyle/>
                    <a:p>
                      <a:pPr algn="ctr" fontAlgn="b"/>
                      <a:r>
                        <a:rPr lang="en-US" sz="1200" b="0" i="0" u="none" strike="noStrike">
                          <a:solidFill>
                            <a:srgbClr val="000000"/>
                          </a:solidFill>
                          <a:effectLst/>
                          <a:latin typeface="Calibri" panose="020F0502020204030204" pitchFamily="34" charset="0"/>
                        </a:rPr>
                        <a:t>2015</a:t>
                      </a:r>
                    </a:p>
                  </a:txBody>
                  <a:tcPr marL="10018" marR="10018" marT="100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901,409</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2,593,096</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3,494,505</a:t>
                      </a:r>
                    </a:p>
                  </a:txBody>
                  <a:tcPr marL="10018" marR="10018" marT="100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22,337</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18,861</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11,574</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52,772</a:t>
                      </a:r>
                    </a:p>
                  </a:txBody>
                  <a:tcPr marL="10018" marR="10018" marT="1001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1.51%</a:t>
                      </a:r>
                    </a:p>
                  </a:txBody>
                  <a:tcPr marL="10018" marR="10018" marT="1001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7595836"/>
                  </a:ext>
                </a:extLst>
              </a:tr>
              <a:tr h="271992">
                <a:tc>
                  <a:txBody>
                    <a:bodyPr/>
                    <a:lstStyle/>
                    <a:p>
                      <a:pPr algn="ctr" fontAlgn="b"/>
                      <a:r>
                        <a:rPr lang="en-US" sz="1200" b="0" i="0" u="none" strike="noStrike">
                          <a:solidFill>
                            <a:srgbClr val="000000"/>
                          </a:solidFill>
                          <a:effectLst/>
                          <a:latin typeface="Calibri" panose="020F0502020204030204" pitchFamily="34" charset="0"/>
                        </a:rPr>
                        <a:t>2016</a:t>
                      </a:r>
                    </a:p>
                  </a:txBody>
                  <a:tcPr marL="10018" marR="10018" marT="100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864,357</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2,647,635</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3,511,992</a:t>
                      </a:r>
                    </a:p>
                  </a:txBody>
                  <a:tcPr marL="10018" marR="10018" marT="100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22,397</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16,246</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10,182</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48,825</a:t>
                      </a:r>
                    </a:p>
                  </a:txBody>
                  <a:tcPr marL="10018" marR="10018" marT="1001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1.39%</a:t>
                      </a:r>
                    </a:p>
                  </a:txBody>
                  <a:tcPr marL="10018" marR="10018" marT="1001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463845506"/>
                  </a:ext>
                </a:extLst>
              </a:tr>
            </a:tbl>
          </a:graphicData>
        </a:graphic>
      </p:graphicFrame>
    </p:spTree>
    <p:extLst>
      <p:ext uri="{BB962C8B-B14F-4D97-AF65-F5344CB8AC3E}">
        <p14:creationId xmlns:p14="http://schemas.microsoft.com/office/powerpoint/2010/main" val="21014745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achieve our goal?</a:t>
            </a:r>
          </a:p>
        </p:txBody>
      </p:sp>
      <p:sp>
        <p:nvSpPr>
          <p:cNvPr id="4" name="Slide Number Placeholder 3"/>
          <p:cNvSpPr>
            <a:spLocks noGrp="1"/>
          </p:cNvSpPr>
          <p:nvPr>
            <p:ph type="sldNum" sz="quarter" idx="4"/>
          </p:nvPr>
        </p:nvSpPr>
        <p:spPr/>
        <p:txBody>
          <a:bodyPr/>
          <a:lstStyle/>
          <a:p>
            <a:fld id="{1D93BD3E-1E9A-4970-A6F7-E7AC52762E0C}" type="slidenum">
              <a:rPr lang="en-US" smtClean="0"/>
              <a:pPr/>
              <a:t>81</a:t>
            </a:fld>
            <a:endParaRPr lang="en-US"/>
          </a:p>
        </p:txBody>
      </p:sp>
      <p:graphicFrame>
        <p:nvGraphicFramePr>
          <p:cNvPr id="5" name="Chart 4">
            <a:extLst>
              <a:ext uri="{FF2B5EF4-FFF2-40B4-BE49-F238E27FC236}">
                <a16:creationId xmlns="" xmlns:a16="http://schemas.microsoft.com/office/drawing/2014/main" id="{7220C605-58E3-4299-89A3-606000876199}"/>
              </a:ext>
            </a:extLst>
          </p:cNvPr>
          <p:cNvGraphicFramePr>
            <a:graphicFrameLocks/>
          </p:cNvGraphicFramePr>
          <p:nvPr>
            <p:extLst>
              <p:ext uri="{D42A27DB-BD31-4B8C-83A1-F6EECF244321}">
                <p14:modId xmlns:p14="http://schemas.microsoft.com/office/powerpoint/2010/main" val="1972307395"/>
              </p:ext>
            </p:extLst>
          </p:nvPr>
        </p:nvGraphicFramePr>
        <p:xfrm>
          <a:off x="342900" y="849495"/>
          <a:ext cx="8458200" cy="3743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02724343"/>
              </p:ext>
            </p:extLst>
          </p:nvPr>
        </p:nvGraphicFramePr>
        <p:xfrm>
          <a:off x="1364310" y="4613702"/>
          <a:ext cx="6415380" cy="911775"/>
        </p:xfrm>
        <a:graphic>
          <a:graphicData uri="http://schemas.openxmlformats.org/drawingml/2006/table">
            <a:tbl>
              <a:tblPr/>
              <a:tblGrid>
                <a:gridCol w="1603845">
                  <a:extLst>
                    <a:ext uri="{9D8B030D-6E8A-4147-A177-3AD203B41FA5}">
                      <a16:colId xmlns="" xmlns:a16="http://schemas.microsoft.com/office/drawing/2014/main" val="3717133534"/>
                    </a:ext>
                  </a:extLst>
                </a:gridCol>
                <a:gridCol w="1603845">
                  <a:extLst>
                    <a:ext uri="{9D8B030D-6E8A-4147-A177-3AD203B41FA5}">
                      <a16:colId xmlns="" xmlns:a16="http://schemas.microsoft.com/office/drawing/2014/main" val="367521459"/>
                    </a:ext>
                  </a:extLst>
                </a:gridCol>
                <a:gridCol w="1603845">
                  <a:extLst>
                    <a:ext uri="{9D8B030D-6E8A-4147-A177-3AD203B41FA5}">
                      <a16:colId xmlns="" xmlns:a16="http://schemas.microsoft.com/office/drawing/2014/main" val="2332507832"/>
                    </a:ext>
                  </a:extLst>
                </a:gridCol>
                <a:gridCol w="1603845">
                  <a:extLst>
                    <a:ext uri="{9D8B030D-6E8A-4147-A177-3AD203B41FA5}">
                      <a16:colId xmlns="" xmlns:a16="http://schemas.microsoft.com/office/drawing/2014/main" val="502217397"/>
                    </a:ext>
                  </a:extLst>
                </a:gridCol>
              </a:tblGrid>
              <a:tr h="230690">
                <a:tc>
                  <a:txBody>
                    <a:bodyPr/>
                    <a:lstStyle/>
                    <a:p>
                      <a:pPr algn="ctr" rtl="0" fontAlgn="ctr"/>
                      <a:r>
                        <a:rPr lang="en-US" sz="900" b="0" i="0" u="none" strike="noStrike" dirty="0">
                          <a:solidFill>
                            <a:srgbClr val="000000"/>
                          </a:solidFill>
                          <a:effectLst/>
                          <a:latin typeface="Calibri" panose="020F0502020204030204" pitchFamily="34" charset="0"/>
                        </a:rPr>
                        <a:t> </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300" b="1" i="0" u="none" strike="noStrike" dirty="0">
                          <a:solidFill>
                            <a:srgbClr val="000000"/>
                          </a:solidFill>
                          <a:effectLst/>
                          <a:latin typeface="Calibri" panose="020F0502020204030204" pitchFamily="34" charset="0"/>
                        </a:rPr>
                        <a:t>Days to Resolution</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599020866"/>
                  </a:ext>
                </a:extLst>
              </a:tr>
              <a:tr h="230690">
                <a:tc>
                  <a:txBody>
                    <a:bodyPr/>
                    <a:lstStyle/>
                    <a:p>
                      <a:pPr algn="ctr" rtl="0" fontAlgn="ctr"/>
                      <a:r>
                        <a:rPr lang="en-US" sz="900" b="1" i="0" u="none" strike="noStrike">
                          <a:solidFill>
                            <a:srgbClr val="000000"/>
                          </a:solidFill>
                          <a:effectLst/>
                          <a:latin typeface="Calibri" panose="020F0502020204030204" pitchFamily="34" charset="0"/>
                        </a:rPr>
                        <a:t>Year</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solidFill>
                            <a:srgbClr val="000000"/>
                          </a:solidFill>
                          <a:effectLst/>
                          <a:latin typeface="Calibri" panose="020F0502020204030204" pitchFamily="34" charset="0"/>
                        </a:rPr>
                        <a:t>IAG</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solidFill>
                            <a:srgbClr val="000000"/>
                          </a:solidFill>
                          <a:effectLst/>
                          <a:latin typeface="Calibri" panose="020F0502020204030204" pitchFamily="34" charset="0"/>
                        </a:rPr>
                        <a:t>IAL</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solidFill>
                            <a:srgbClr val="000000"/>
                          </a:solidFill>
                          <a:effectLst/>
                          <a:latin typeface="Calibri" panose="020F0502020204030204" pitchFamily="34" charset="0"/>
                        </a:rPr>
                        <a:t>Rescission</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667868632"/>
                  </a:ext>
                </a:extLst>
              </a:tr>
              <a:tr h="219705">
                <a:tc>
                  <a:txBody>
                    <a:bodyPr/>
                    <a:lstStyle/>
                    <a:p>
                      <a:pPr algn="ctr" fontAlgn="ctr"/>
                      <a:r>
                        <a:rPr lang="en-US" sz="1300" b="0" i="0" u="none" strike="noStrike">
                          <a:solidFill>
                            <a:srgbClr val="000000"/>
                          </a:solidFill>
                          <a:effectLst/>
                          <a:latin typeface="Calibri" panose="020F0502020204030204" pitchFamily="34" charset="0"/>
                        </a:rPr>
                        <a:t>2015</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11</a:t>
                      </a:r>
                    </a:p>
                  </a:txBody>
                  <a:tcPr marL="10985" marR="10985" marT="109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16</a:t>
                      </a:r>
                    </a:p>
                  </a:txBody>
                  <a:tcPr marL="10985" marR="10985" marT="10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10</a:t>
                      </a:r>
                    </a:p>
                  </a:txBody>
                  <a:tcPr marL="10985" marR="10985" marT="109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2298647"/>
                  </a:ext>
                </a:extLst>
              </a:tr>
              <a:tr h="230690">
                <a:tc>
                  <a:txBody>
                    <a:bodyPr/>
                    <a:lstStyle/>
                    <a:p>
                      <a:pPr algn="ctr" fontAlgn="ctr"/>
                      <a:r>
                        <a:rPr lang="en-US" sz="1300" b="0" i="0" u="none" strike="noStrike">
                          <a:solidFill>
                            <a:srgbClr val="000000"/>
                          </a:solidFill>
                          <a:effectLst/>
                          <a:latin typeface="Calibri" panose="020F0502020204030204" pitchFamily="34" charset="0"/>
                        </a:rPr>
                        <a:t>2016</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9</a:t>
                      </a:r>
                    </a:p>
                  </a:txBody>
                  <a:tcPr marL="10985" marR="10985" marT="109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11</a:t>
                      </a:r>
                    </a:p>
                  </a:txBody>
                  <a:tcPr marL="10985" marR="10985" marT="10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7</a:t>
                      </a:r>
                    </a:p>
                  </a:txBody>
                  <a:tcPr marL="10985" marR="10985" marT="109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126129"/>
                  </a:ext>
                </a:extLst>
              </a:tr>
            </a:tbl>
          </a:graphicData>
        </a:graphic>
      </p:graphicFrame>
      <p:sp>
        <p:nvSpPr>
          <p:cNvPr id="7" name="TextBox 6"/>
          <p:cNvSpPr txBox="1"/>
          <p:nvPr/>
        </p:nvSpPr>
        <p:spPr>
          <a:xfrm>
            <a:off x="1104900" y="5664810"/>
            <a:ext cx="6934200" cy="400110"/>
          </a:xfrm>
          <a:prstGeom prst="rect">
            <a:avLst/>
          </a:prstGeom>
          <a:noFill/>
        </p:spPr>
        <p:txBody>
          <a:bodyPr wrap="square" rtlCol="0">
            <a:spAutoFit/>
          </a:bodyPr>
          <a:lstStyle/>
          <a:p>
            <a:pPr algn="ctr"/>
            <a:r>
              <a:rPr lang="en-US" sz="2000" b="1" i="1" dirty="0">
                <a:latin typeface="+mj-lt"/>
              </a:rPr>
              <a:t>Overall improvement in timeliness from 2015 to 2016</a:t>
            </a:r>
          </a:p>
        </p:txBody>
      </p:sp>
    </p:spTree>
    <p:extLst>
      <p:ext uri="{BB962C8B-B14F-4D97-AF65-F5344CB8AC3E}">
        <p14:creationId xmlns:p14="http://schemas.microsoft.com/office/powerpoint/2010/main" val="19403008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 </a:t>
            </a:r>
          </a:p>
        </p:txBody>
      </p:sp>
      <p:sp>
        <p:nvSpPr>
          <p:cNvPr id="3" name="Content Placeholder 2"/>
          <p:cNvSpPr>
            <a:spLocks noGrp="1"/>
          </p:cNvSpPr>
          <p:nvPr>
            <p:ph idx="1"/>
          </p:nvPr>
        </p:nvSpPr>
        <p:spPr>
          <a:xfrm>
            <a:off x="381000" y="916861"/>
            <a:ext cx="8458200" cy="730621"/>
          </a:xfrm>
        </p:spPr>
        <p:txBody>
          <a:bodyPr/>
          <a:lstStyle/>
          <a:p>
            <a:pPr marL="0" indent="0">
              <a:buNone/>
            </a:pPr>
            <a:r>
              <a:rPr lang="en-US" sz="2000" dirty="0"/>
              <a:t>The ERCOT market stakeholder process recommends changes to Market Rules and Operating Guides</a:t>
            </a:r>
            <a:r>
              <a:rPr lang="en-US" sz="2000" dirty="0" smtClean="0"/>
              <a: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58918481"/>
              </p:ext>
            </p:extLst>
          </p:nvPr>
        </p:nvGraphicFramePr>
        <p:xfrm>
          <a:off x="381000" y="1914769"/>
          <a:ext cx="8458199" cy="3922933"/>
        </p:xfrm>
        <a:graphic>
          <a:graphicData uri="http://schemas.openxmlformats.org/drawingml/2006/table">
            <a:tbl>
              <a:tblPr firstRow="1" firstCol="1" bandRow="1"/>
              <a:tblGrid>
                <a:gridCol w="1432437">
                  <a:extLst>
                    <a:ext uri="{9D8B030D-6E8A-4147-A177-3AD203B41FA5}">
                      <a16:colId xmlns="" xmlns:a16="http://schemas.microsoft.com/office/drawing/2014/main" val="222233672"/>
                    </a:ext>
                  </a:extLst>
                </a:gridCol>
                <a:gridCol w="1570625">
                  <a:extLst>
                    <a:ext uri="{9D8B030D-6E8A-4147-A177-3AD203B41FA5}">
                      <a16:colId xmlns="" xmlns:a16="http://schemas.microsoft.com/office/drawing/2014/main" val="1467653425"/>
                    </a:ext>
                  </a:extLst>
                </a:gridCol>
                <a:gridCol w="789353">
                  <a:extLst>
                    <a:ext uri="{9D8B030D-6E8A-4147-A177-3AD203B41FA5}">
                      <a16:colId xmlns="" xmlns:a16="http://schemas.microsoft.com/office/drawing/2014/main" val="3998778552"/>
                    </a:ext>
                  </a:extLst>
                </a:gridCol>
                <a:gridCol w="4665784">
                  <a:extLst>
                    <a:ext uri="{9D8B030D-6E8A-4147-A177-3AD203B41FA5}">
                      <a16:colId xmlns="" xmlns:a16="http://schemas.microsoft.com/office/drawing/2014/main" val="886366484"/>
                    </a:ext>
                  </a:extLst>
                </a:gridCol>
              </a:tblGrid>
              <a:tr h="334883">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Retail Market Guide Revision Request (RMGRR)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Approved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2688875759"/>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139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Date Change &amp; Evaluation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Window</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5/23/16</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Removal of the 1-day evaluation window for ERCOT and now allows for Date change (814_12) and cancel (814-08) transactions to be sent the day prior to a scheduled transaction</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868636195"/>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Clarification of IAG Valid Reject Reasons</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9/21/15</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Removed ‘customer intent’ from the valid reject reasons for a Losing REP and clarified ‘customer intent’ for the Gaining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CR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3651727319"/>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129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Customer Rescission Timeline</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2/2/15</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Revised the timeline for the processing of Customer Rescissions from the normal IGL processing timeline to 2 Business Days for the Losing CR to ‘Agree’ followed by another 2 Business Days to submit a BDMVI once the TDSP is ‘Ready to Receive’</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3794067091"/>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Reinstate Critical Care Status after IGL</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12/22/14</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TDSP will restore a critical care status to an ESI that may have been removed due to an IGL</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2367944411"/>
                  </a:ext>
                </a:extLst>
              </a:tr>
              <a:tr h="615853">
                <a:tc>
                  <a:txBody>
                    <a:bodyPr/>
                    <a:lstStyle/>
                    <a:p>
                      <a:pPr marL="0" marR="0" algn="ctr">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RMGRR 121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Clarification of IAG Process</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2/17/14</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Clarified the valid reject reasons for both the Gaining CR and the Losing CR</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863844126"/>
                  </a:ext>
                </a:extLst>
              </a:tr>
            </a:tbl>
          </a:graphicData>
        </a:graphic>
      </p:graphicFrame>
    </p:spTree>
    <p:extLst>
      <p:ext uri="{BB962C8B-B14F-4D97-AF65-F5344CB8AC3E}">
        <p14:creationId xmlns:p14="http://schemas.microsoft.com/office/powerpoint/2010/main" val="4729223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 to the market?</a:t>
            </a:r>
          </a:p>
        </p:txBody>
      </p:sp>
      <p:sp>
        <p:nvSpPr>
          <p:cNvPr id="3" name="Content Placeholder 2"/>
          <p:cNvSpPr>
            <a:spLocks noGrp="1"/>
          </p:cNvSpPr>
          <p:nvPr>
            <p:ph idx="1"/>
          </p:nvPr>
        </p:nvSpPr>
        <p:spPr>
          <a:xfrm>
            <a:off x="381000" y="916860"/>
            <a:ext cx="8458200" cy="2623509"/>
          </a:xfrm>
        </p:spPr>
        <p:txBody>
          <a:bodyPr/>
          <a:lstStyle/>
          <a:p>
            <a:pPr marL="0" indent="0">
              <a:spcBef>
                <a:spcPts val="2400"/>
              </a:spcBef>
              <a:buNone/>
            </a:pPr>
            <a:r>
              <a:rPr lang="en-US" dirty="0"/>
              <a:t>These recommendations are opportunities to </a:t>
            </a:r>
            <a:r>
              <a:rPr lang="en-US" b="1" i="1" dirty="0">
                <a:solidFill>
                  <a:schemeClr val="accent5"/>
                </a:solidFill>
              </a:rPr>
              <a:t>refine processes, seek efficiencies</a:t>
            </a:r>
            <a:r>
              <a:rPr lang="en-US" dirty="0"/>
              <a:t>, and ultimately </a:t>
            </a:r>
            <a:r>
              <a:rPr lang="en-US" b="1" i="1" dirty="0">
                <a:solidFill>
                  <a:schemeClr val="accent5"/>
                </a:solidFill>
              </a:rPr>
              <a:t>improve the customer experience</a:t>
            </a:r>
            <a:r>
              <a:rPr lang="en-US" dirty="0" smtClean="0"/>
              <a:t>.</a:t>
            </a:r>
            <a:endParaRPr lang="en-US" dirty="0"/>
          </a:p>
          <a:p>
            <a:pPr marL="0" indent="0">
              <a:spcBef>
                <a:spcPts val="2400"/>
              </a:spcBef>
              <a:buNone/>
            </a:pPr>
            <a:r>
              <a:rPr lang="en-US" dirty="0"/>
              <a:t>REPs should be willing to be accountable to each other regarding IGLs, working together to continue to drive solutions to the market.</a:t>
            </a:r>
          </a:p>
        </p:txBody>
      </p:sp>
      <p:sp>
        <p:nvSpPr>
          <p:cNvPr id="4" name="Slide Number Placeholder 3"/>
          <p:cNvSpPr>
            <a:spLocks noGrp="1"/>
          </p:cNvSpPr>
          <p:nvPr>
            <p:ph type="sldNum" sz="quarter" idx="4"/>
          </p:nvPr>
        </p:nvSpPr>
        <p:spPr/>
        <p:txBody>
          <a:bodyPr/>
          <a:lstStyle/>
          <a:p>
            <a:fld id="{1D93BD3E-1E9A-4970-A6F7-E7AC52762E0C}" type="slidenum">
              <a:rPr lang="en-US" smtClean="0"/>
              <a:pPr/>
              <a:t>83</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95229"/>
            <a:ext cx="40386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3832975"/>
            <a:ext cx="4419600" cy="1938992"/>
          </a:xfrm>
          <a:prstGeom prst="rect">
            <a:avLst/>
          </a:prstGeom>
          <a:noFill/>
        </p:spPr>
        <p:txBody>
          <a:bodyPr wrap="square">
            <a:spAutoFit/>
          </a:bodyPr>
          <a:lstStyle/>
          <a:p>
            <a:pPr marL="365760" indent="-365760" eaLnBrk="1" hangingPunct="1">
              <a:spcBef>
                <a:spcPts val="1200"/>
              </a:spcBef>
              <a:buFont typeface="Wingdings" panose="05000000000000000000" pitchFamily="2" charset="2"/>
              <a:buChar char="ü"/>
              <a:defRPr/>
            </a:pPr>
            <a:r>
              <a:rPr lang="en-US" sz="2000" dirty="0">
                <a:latin typeface="+mj-lt"/>
                <a:cs typeface="Arial" charset="0"/>
              </a:rPr>
              <a:t>Reduce customer complaints</a:t>
            </a:r>
          </a:p>
          <a:p>
            <a:pPr marL="365760" indent="-365760" eaLnBrk="1" hangingPunct="1">
              <a:spcBef>
                <a:spcPts val="1200"/>
              </a:spcBef>
              <a:buFont typeface="Wingdings" panose="05000000000000000000" pitchFamily="2" charset="2"/>
              <a:buChar char="ü"/>
              <a:defRPr/>
            </a:pPr>
            <a:r>
              <a:rPr lang="en-US" sz="2000" dirty="0">
                <a:latin typeface="+mj-lt"/>
                <a:cs typeface="Arial" charset="0"/>
              </a:rPr>
              <a:t>Address customer issues faster</a:t>
            </a:r>
          </a:p>
          <a:p>
            <a:pPr marL="365760" indent="-365760" eaLnBrk="1" hangingPunct="1">
              <a:spcBef>
                <a:spcPts val="1200"/>
              </a:spcBef>
              <a:buFont typeface="Wingdings" panose="05000000000000000000" pitchFamily="2" charset="2"/>
              <a:buChar char="ü"/>
              <a:defRPr/>
            </a:pPr>
            <a:r>
              <a:rPr lang="en-US" sz="2000" dirty="0">
                <a:latin typeface="+mj-lt"/>
                <a:cs typeface="Arial" charset="0"/>
              </a:rPr>
              <a:t>Consume fewer back-office resources for REPS, TDSPs, ERCOT, &amp; </a:t>
            </a:r>
            <a:r>
              <a:rPr lang="en-US" sz="2000" dirty="0" smtClean="0">
                <a:latin typeface="+mj-lt"/>
                <a:cs typeface="Arial" charset="0"/>
              </a:rPr>
              <a:t>PUCT</a:t>
            </a:r>
            <a:endParaRPr lang="en-US" sz="2000" dirty="0">
              <a:latin typeface="+mj-lt"/>
              <a:cs typeface="Arial" charset="0"/>
            </a:endParaRPr>
          </a:p>
        </p:txBody>
      </p:sp>
    </p:spTree>
    <p:extLst>
      <p:ext uri="{BB962C8B-B14F-4D97-AF65-F5344CB8AC3E}">
        <p14:creationId xmlns:p14="http://schemas.microsoft.com/office/powerpoint/2010/main" val="30581655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a:t>
            </a:r>
          </a:p>
        </p:txBody>
      </p:sp>
      <p:sp>
        <p:nvSpPr>
          <p:cNvPr id="3" name="Content Placeholder 2"/>
          <p:cNvSpPr>
            <a:spLocks noGrp="1"/>
          </p:cNvSpPr>
          <p:nvPr>
            <p:ph idx="1"/>
          </p:nvPr>
        </p:nvSpPr>
        <p:spPr/>
        <p:txBody>
          <a:bodyPr/>
          <a:lstStyle/>
          <a:p>
            <a:pPr marL="0" indent="0">
              <a:spcBef>
                <a:spcPts val="2400"/>
              </a:spcBef>
              <a:buNone/>
            </a:pPr>
            <a:r>
              <a:rPr lang="en-US" dirty="0"/>
              <a:t>What can we all do to </a:t>
            </a:r>
            <a:r>
              <a:rPr lang="en-US" b="1" u="sng" dirty="0"/>
              <a:t>reduce</a:t>
            </a:r>
            <a:r>
              <a:rPr lang="en-US" dirty="0"/>
              <a:t> the number of Inadvertent Gains/Losses in the market</a:t>
            </a:r>
            <a:r>
              <a:rPr lang="en-US" dirty="0" smtClean="0"/>
              <a:t>?</a:t>
            </a:r>
            <a:endParaRPr lang="en-US" dirty="0"/>
          </a:p>
          <a:p>
            <a:pPr marL="365760" indent="-365760">
              <a:spcBef>
                <a:spcPts val="2400"/>
              </a:spcBef>
              <a:buClr>
                <a:schemeClr val="tx1"/>
              </a:buClr>
              <a:buFont typeface="+mj-lt"/>
              <a:buAutoNum type="arabicPeriod"/>
            </a:pPr>
            <a:r>
              <a:rPr lang="en-US" b="1" dirty="0" smtClean="0">
                <a:solidFill>
                  <a:schemeClr val="accent5"/>
                </a:solidFill>
              </a:rPr>
              <a:t>Analyzing </a:t>
            </a:r>
            <a:r>
              <a:rPr lang="en-US" b="1" dirty="0">
                <a:solidFill>
                  <a:schemeClr val="accent5"/>
                </a:solidFill>
              </a:rPr>
              <a:t>why they occurred</a:t>
            </a:r>
            <a:r>
              <a:rPr lang="en-US" dirty="0"/>
              <a:t> – trending, categorizing, and root causing </a:t>
            </a:r>
          </a:p>
          <a:p>
            <a:pPr marL="365760" indent="-365760">
              <a:spcBef>
                <a:spcPts val="2400"/>
              </a:spcBef>
              <a:buClr>
                <a:schemeClr val="tx1"/>
              </a:buClr>
              <a:buFont typeface="+mj-lt"/>
              <a:buAutoNum type="arabicPeriod"/>
            </a:pPr>
            <a:r>
              <a:rPr lang="en-US" b="1" dirty="0">
                <a:solidFill>
                  <a:schemeClr val="accent5"/>
                </a:solidFill>
              </a:rPr>
              <a:t>Execute techniques for preventing </a:t>
            </a:r>
            <a:r>
              <a:rPr lang="en-US" dirty="0"/>
              <a:t>them going </a:t>
            </a:r>
            <a:r>
              <a:rPr lang="en-US" dirty="0" smtClean="0"/>
              <a:t>forward</a:t>
            </a:r>
            <a:endParaRPr lang="en-US" dirty="0"/>
          </a:p>
          <a:p>
            <a:pPr marL="365760" indent="-365760">
              <a:spcBef>
                <a:spcPts val="2400"/>
              </a:spcBef>
              <a:buClr>
                <a:schemeClr val="tx1"/>
              </a:buClr>
              <a:buFont typeface="+mj-lt"/>
              <a:buAutoNum type="arabicPeriod"/>
            </a:pPr>
            <a:r>
              <a:rPr lang="en-US" b="1" dirty="0">
                <a:solidFill>
                  <a:schemeClr val="accent5"/>
                </a:solidFill>
              </a:rPr>
              <a:t>Streamline management </a:t>
            </a:r>
            <a:r>
              <a:rPr lang="en-US" dirty="0"/>
              <a:t>of </a:t>
            </a:r>
            <a:r>
              <a:rPr lang="en-US" dirty="0" err="1" smtClean="0"/>
              <a:t>MarkeTraks</a:t>
            </a:r>
            <a:endParaRPr lang="en-US" dirty="0"/>
          </a:p>
          <a:p>
            <a:pPr marL="365760" indent="-365760">
              <a:spcBef>
                <a:spcPts val="2400"/>
              </a:spcBef>
              <a:buClr>
                <a:schemeClr val="tx1"/>
              </a:buClr>
              <a:buFont typeface="+mj-lt"/>
              <a:buAutoNum type="arabicPeriod"/>
            </a:pPr>
            <a:r>
              <a:rPr lang="en-US" b="1" dirty="0">
                <a:solidFill>
                  <a:schemeClr val="accent5"/>
                </a:solidFill>
              </a:rPr>
              <a:t>Reporting</a:t>
            </a:r>
            <a:r>
              <a:rPr lang="en-US" dirty="0"/>
              <a:t> to measure success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84</a:t>
            </a:fld>
            <a:endParaRPr lang="en-US"/>
          </a:p>
        </p:txBody>
      </p:sp>
    </p:spTree>
    <p:extLst>
      <p:ext uri="{BB962C8B-B14F-4D97-AF65-F5344CB8AC3E}">
        <p14:creationId xmlns:p14="http://schemas.microsoft.com/office/powerpoint/2010/main" val="21024279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Analyzing</a:t>
            </a:r>
          </a:p>
        </p:txBody>
      </p:sp>
      <p:sp>
        <p:nvSpPr>
          <p:cNvPr id="3" name="Content Placeholder 2"/>
          <p:cNvSpPr>
            <a:spLocks noGrp="1"/>
          </p:cNvSpPr>
          <p:nvPr>
            <p:ph idx="1"/>
          </p:nvPr>
        </p:nvSpPr>
        <p:spPr/>
        <p:txBody>
          <a:bodyPr/>
          <a:lstStyle/>
          <a:p>
            <a:pPr marL="0" indent="0">
              <a:spcBef>
                <a:spcPts val="600"/>
              </a:spcBef>
              <a:buNone/>
            </a:pPr>
            <a:r>
              <a:rPr lang="en-US" sz="1800" b="1" dirty="0"/>
              <a:t>Analyzing why IGLs </a:t>
            </a:r>
            <a:r>
              <a:rPr lang="en-US" sz="1800" b="1" dirty="0" smtClean="0"/>
              <a:t>occurred …</a:t>
            </a:r>
            <a:endParaRPr lang="en-US" sz="1800" b="1" dirty="0"/>
          </a:p>
          <a:p>
            <a:pPr marL="342900" indent="-342900">
              <a:spcBef>
                <a:spcPts val="1200"/>
              </a:spcBef>
              <a:buFont typeface="+mj-lt"/>
              <a:buAutoNum type="arabicPeriod"/>
            </a:pPr>
            <a:r>
              <a:rPr lang="en-US" sz="1800" dirty="0"/>
              <a:t>Review the data and categorize root causes of the issue, such as:</a:t>
            </a:r>
          </a:p>
          <a:p>
            <a:pPr marL="640080">
              <a:spcBef>
                <a:spcPts val="600"/>
              </a:spcBef>
            </a:pPr>
            <a:r>
              <a:rPr lang="en-US" sz="1800" dirty="0"/>
              <a:t>Customer issue/error (wrong address- mailing vs service address)</a:t>
            </a:r>
          </a:p>
          <a:p>
            <a:pPr marL="640080">
              <a:spcBef>
                <a:spcPts val="600"/>
              </a:spcBef>
            </a:pPr>
            <a:r>
              <a:rPr lang="en-US" sz="1800" dirty="0"/>
              <a:t>Agent issue/error (wrong address- mailing vs service address)</a:t>
            </a:r>
          </a:p>
          <a:p>
            <a:pPr marL="640080">
              <a:spcBef>
                <a:spcPts val="600"/>
              </a:spcBef>
            </a:pPr>
            <a:r>
              <a:rPr lang="en-US" sz="1800" dirty="0"/>
              <a:t>System issue (order not processing)</a:t>
            </a:r>
          </a:p>
          <a:p>
            <a:pPr marL="640080">
              <a:spcBef>
                <a:spcPts val="600"/>
              </a:spcBef>
            </a:pPr>
            <a:r>
              <a:rPr lang="en-US" sz="1800" dirty="0"/>
              <a:t>Error by other REP (losses)</a:t>
            </a:r>
          </a:p>
          <a:p>
            <a:pPr marL="640080">
              <a:spcBef>
                <a:spcPts val="600"/>
              </a:spcBef>
            </a:pPr>
            <a:r>
              <a:rPr lang="en-US" sz="1800" dirty="0"/>
              <a:t>Back office error</a:t>
            </a:r>
          </a:p>
          <a:p>
            <a:pPr marL="640080">
              <a:spcBef>
                <a:spcPts val="600"/>
              </a:spcBef>
            </a:pPr>
            <a:r>
              <a:rPr lang="en-US" sz="1800" dirty="0"/>
              <a:t>Web portal error ( house meter/building service ESI ID vs apartment)</a:t>
            </a:r>
          </a:p>
          <a:p>
            <a:pPr marL="342900" indent="-342900">
              <a:spcBef>
                <a:spcPts val="1200"/>
              </a:spcBef>
              <a:buFont typeface="+mj-lt"/>
              <a:buAutoNum type="arabicPeriod" startAt="2"/>
            </a:pPr>
            <a:r>
              <a:rPr lang="en-US" sz="1800" dirty="0"/>
              <a:t>Each of these root causes may be further broken down and addressed accordingly:</a:t>
            </a:r>
          </a:p>
          <a:p>
            <a:pPr marL="640080" lvl="1">
              <a:buFont typeface="Arial" panose="020B0604020202020204" pitchFamily="34" charset="0"/>
              <a:buChar char="•"/>
            </a:pPr>
            <a:r>
              <a:rPr lang="en-US" sz="1800" u="sng" dirty="0"/>
              <a:t>Coaching, coaching, coaching</a:t>
            </a:r>
            <a:r>
              <a:rPr lang="en-US" sz="1800" dirty="0"/>
              <a:t> for agents who fail to comply with approved processes (issuance of MVOs to correct errors)</a:t>
            </a:r>
          </a:p>
          <a:p>
            <a:pPr marL="640080" lvl="1">
              <a:buFont typeface="Arial" panose="020B0604020202020204" pitchFamily="34" charset="0"/>
              <a:buChar char="•"/>
            </a:pPr>
            <a:r>
              <a:rPr lang="en-US" sz="1800" dirty="0"/>
              <a:t>Internal reporting </a:t>
            </a:r>
            <a:r>
              <a:rPr lang="en-US" sz="1800" u="sng" dirty="0"/>
              <a:t>identifying offending REPs</a:t>
            </a:r>
            <a:r>
              <a:rPr lang="en-US" sz="1800" dirty="0"/>
              <a:t> and reaching out with opportunities to solution gaps in processes</a:t>
            </a:r>
          </a:p>
          <a:p>
            <a:pPr marL="640080" lvl="1">
              <a:buFont typeface="Arial" panose="020B0604020202020204" pitchFamily="34" charset="0"/>
              <a:buChar char="•"/>
            </a:pPr>
            <a:r>
              <a:rPr lang="en-US" sz="1800" u="sng" dirty="0"/>
              <a:t>Education</a:t>
            </a:r>
            <a:r>
              <a:rPr lang="en-US" sz="1800" dirty="0"/>
              <a:t> of agents on proper transactions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85</a:t>
            </a:fld>
            <a:endParaRPr lang="en-US"/>
          </a:p>
        </p:txBody>
      </p:sp>
    </p:spTree>
    <p:extLst>
      <p:ext uri="{BB962C8B-B14F-4D97-AF65-F5344CB8AC3E}">
        <p14:creationId xmlns:p14="http://schemas.microsoft.com/office/powerpoint/2010/main" val="22448765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Execution</a:t>
            </a:r>
          </a:p>
        </p:txBody>
      </p:sp>
      <p:sp>
        <p:nvSpPr>
          <p:cNvPr id="3" name="Content Placeholder 2"/>
          <p:cNvSpPr>
            <a:spLocks noGrp="1"/>
          </p:cNvSpPr>
          <p:nvPr>
            <p:ph idx="1"/>
          </p:nvPr>
        </p:nvSpPr>
        <p:spPr/>
        <p:txBody>
          <a:bodyPr/>
          <a:lstStyle/>
          <a:p>
            <a:pPr marL="0" indent="0">
              <a:spcBef>
                <a:spcPts val="1200"/>
              </a:spcBef>
              <a:buNone/>
            </a:pPr>
            <a:r>
              <a:rPr lang="en-US" sz="2100" b="1" dirty="0"/>
              <a:t>Execute techniques for preventing IGLs going </a:t>
            </a:r>
            <a:r>
              <a:rPr lang="en-US" sz="2100" b="1" dirty="0" smtClean="0"/>
              <a:t>forward …</a:t>
            </a:r>
            <a:endParaRPr lang="en-US" sz="2100" b="1" dirty="0"/>
          </a:p>
          <a:p>
            <a:pPr>
              <a:spcBef>
                <a:spcPts val="1200"/>
              </a:spcBef>
              <a:buSzPct val="80000"/>
              <a:buFont typeface="Wingdings 3" panose="05040102010807070707" pitchFamily="18" charset="2"/>
              <a:buChar char=""/>
            </a:pPr>
            <a:r>
              <a:rPr lang="en-US" sz="2100" u="sng" dirty="0"/>
              <a:t>Confirm service address</a:t>
            </a:r>
            <a:r>
              <a:rPr lang="en-US" sz="2100" dirty="0"/>
              <a:t> via ERCOT, meter number, etc.</a:t>
            </a:r>
          </a:p>
          <a:p>
            <a:pPr lvl="1">
              <a:spcBef>
                <a:spcPts val="1200"/>
              </a:spcBef>
              <a:buFont typeface="Arial" panose="020B0604020202020204" pitchFamily="34" charset="0"/>
              <a:buChar char="•"/>
            </a:pPr>
            <a:r>
              <a:rPr lang="en-US" sz="2100" i="1" dirty="0"/>
              <a:t>Mailing address vs Service address vs 911 address</a:t>
            </a:r>
            <a:r>
              <a:rPr lang="en-US" sz="2100" dirty="0"/>
              <a:t> confusion</a:t>
            </a:r>
          </a:p>
          <a:p>
            <a:pPr lvl="1">
              <a:spcBef>
                <a:spcPts val="1200"/>
              </a:spcBef>
              <a:buFont typeface="Arial" panose="020B0604020202020204" pitchFamily="34" charset="0"/>
              <a:buChar char="•"/>
            </a:pPr>
            <a:r>
              <a:rPr lang="en-US" sz="2100" dirty="0"/>
              <a:t>simply restating address prior to authorization of enrollment (Third Party Verification)</a:t>
            </a:r>
          </a:p>
          <a:p>
            <a:pPr lvl="1">
              <a:spcBef>
                <a:spcPts val="1200"/>
              </a:spcBef>
              <a:buFont typeface="Arial" panose="020B0604020202020204" pitchFamily="34" charset="0"/>
              <a:buChar char="•"/>
            </a:pPr>
            <a:r>
              <a:rPr lang="en-US" sz="2100" dirty="0"/>
              <a:t>ensure self-service web portals have proper validations (an apartment unit that may inadvertently enroll the house/building services meter</a:t>
            </a:r>
            <a:r>
              <a:rPr lang="en-US" sz="2100" dirty="0" smtClean="0"/>
              <a:t>)</a:t>
            </a:r>
            <a:endParaRPr lang="en-US" sz="2100" dirty="0"/>
          </a:p>
          <a:p>
            <a:pPr>
              <a:spcBef>
                <a:spcPts val="1200"/>
              </a:spcBef>
              <a:buSzPct val="80000"/>
              <a:buFont typeface="Wingdings 3" panose="05040102010807070707" pitchFamily="18" charset="2"/>
              <a:buChar char=""/>
            </a:pPr>
            <a:r>
              <a:rPr lang="en-US" sz="2100" u="sng" dirty="0"/>
              <a:t>Alerts on ESI IDs</a:t>
            </a:r>
            <a:r>
              <a:rPr lang="en-US" sz="2100" dirty="0"/>
              <a:t> for which an IGL is in progress to ensure improper transactions do not occur to break IGL or create a lights out </a:t>
            </a:r>
            <a:r>
              <a:rPr lang="en-US" sz="2100" dirty="0" smtClean="0"/>
              <a:t>situation</a:t>
            </a:r>
            <a:endParaRPr lang="en-US" sz="2100" dirty="0"/>
          </a:p>
          <a:p>
            <a:pPr>
              <a:spcBef>
                <a:spcPts val="1200"/>
              </a:spcBef>
              <a:buSzPct val="80000"/>
              <a:buFont typeface="Wingdings 3" panose="05040102010807070707" pitchFamily="18" charset="2"/>
              <a:buChar char=""/>
            </a:pPr>
            <a:r>
              <a:rPr lang="en-US" sz="2100" u="sng" dirty="0"/>
              <a:t>Issuance of proper transaction</a:t>
            </a:r>
            <a:r>
              <a:rPr lang="en-US" sz="2100" dirty="0"/>
              <a:t> – utilize a Cancel w/Approval MT, if applicable, in lieu of an IGL situation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86</a:t>
            </a:fld>
            <a:endParaRPr lang="en-US"/>
          </a:p>
        </p:txBody>
      </p:sp>
    </p:spTree>
    <p:extLst>
      <p:ext uri="{BB962C8B-B14F-4D97-AF65-F5344CB8AC3E}">
        <p14:creationId xmlns:p14="http://schemas.microsoft.com/office/powerpoint/2010/main" val="7932501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Streamline</a:t>
            </a:r>
          </a:p>
        </p:txBody>
      </p:sp>
      <p:sp>
        <p:nvSpPr>
          <p:cNvPr id="3" name="Content Placeholder 2"/>
          <p:cNvSpPr>
            <a:spLocks noGrp="1"/>
          </p:cNvSpPr>
          <p:nvPr>
            <p:ph idx="1"/>
          </p:nvPr>
        </p:nvSpPr>
        <p:spPr/>
        <p:txBody>
          <a:bodyPr/>
          <a:lstStyle/>
          <a:p>
            <a:pPr marL="0" indent="0">
              <a:spcBef>
                <a:spcPts val="1200"/>
              </a:spcBef>
              <a:buNone/>
            </a:pPr>
            <a:r>
              <a:rPr lang="en-US" sz="2000" b="1" dirty="0"/>
              <a:t>Streamline management of </a:t>
            </a:r>
            <a:r>
              <a:rPr lang="en-US" sz="2000" b="1" dirty="0" err="1" smtClean="0"/>
              <a:t>MarkeTraks</a:t>
            </a:r>
            <a:r>
              <a:rPr lang="en-US" sz="2000" b="1" dirty="0" smtClean="0"/>
              <a:t> …</a:t>
            </a:r>
            <a:endParaRPr lang="en-US" sz="2000" b="1" dirty="0"/>
          </a:p>
          <a:p>
            <a:pPr>
              <a:spcBef>
                <a:spcPts val="1800"/>
              </a:spcBef>
              <a:buSzPct val="80000"/>
              <a:buFont typeface="Wingdings 3" panose="05040102010807070707" pitchFamily="18" charset="2"/>
              <a:buChar char=""/>
            </a:pPr>
            <a:r>
              <a:rPr lang="en-US" sz="2000" dirty="0"/>
              <a:t>Utilize customized </a:t>
            </a:r>
            <a:r>
              <a:rPr lang="en-US" sz="2000" dirty="0" err="1"/>
              <a:t>MarkeTrak</a:t>
            </a:r>
            <a:r>
              <a:rPr lang="en-US" sz="2000" dirty="0"/>
              <a:t> reporting features to organize “your buckets” into the following categories to allow for prioritization of your daily work such as:</a:t>
            </a:r>
          </a:p>
          <a:p>
            <a:pPr marL="640080" lvl="1">
              <a:spcBef>
                <a:spcPts val="1800"/>
              </a:spcBef>
              <a:buFont typeface="Arial" panose="020B0604020202020204" pitchFamily="34" charset="0"/>
              <a:buChar char="•"/>
            </a:pPr>
            <a:r>
              <a:rPr lang="en-US" sz="2000" dirty="0"/>
              <a:t>“ready to receive” – will display any MTs requiring BDMVIs</a:t>
            </a:r>
          </a:p>
          <a:p>
            <a:pPr marL="640080" lvl="1">
              <a:spcBef>
                <a:spcPts val="1200"/>
              </a:spcBef>
              <a:buFont typeface="Arial" panose="020B0604020202020204" pitchFamily="34" charset="0"/>
              <a:buChar char="•"/>
            </a:pPr>
            <a:r>
              <a:rPr lang="en-US" sz="2000" dirty="0"/>
              <a:t>“unexecuted” – gains – requiring closure</a:t>
            </a:r>
          </a:p>
          <a:p>
            <a:pPr marL="640080" lvl="1">
              <a:spcBef>
                <a:spcPts val="1200"/>
              </a:spcBef>
              <a:buFont typeface="Arial" panose="020B0604020202020204" pitchFamily="34" charset="0"/>
              <a:buChar char="•"/>
            </a:pPr>
            <a:r>
              <a:rPr lang="en-US" sz="2000" dirty="0"/>
              <a:t>“unexecuted” – losses – requiring closure</a:t>
            </a:r>
          </a:p>
          <a:p>
            <a:pPr marL="640080" lvl="1">
              <a:spcBef>
                <a:spcPts val="1200"/>
              </a:spcBef>
              <a:buFont typeface="Arial" panose="020B0604020202020204" pitchFamily="34" charset="0"/>
              <a:buChar char="•"/>
            </a:pPr>
            <a:r>
              <a:rPr lang="en-US" sz="2000" dirty="0"/>
              <a:t>“begin working” – gains</a:t>
            </a:r>
          </a:p>
          <a:p>
            <a:pPr marL="640080" lvl="1">
              <a:spcBef>
                <a:spcPts val="1200"/>
              </a:spcBef>
              <a:buFont typeface="Arial" panose="020B0604020202020204" pitchFamily="34" charset="0"/>
              <a:buChar char="•"/>
            </a:pPr>
            <a:r>
              <a:rPr lang="en-US" sz="2000" dirty="0"/>
              <a:t>“begin working” – losses</a:t>
            </a:r>
          </a:p>
          <a:p>
            <a:pPr marL="640080" lvl="1">
              <a:spcBef>
                <a:spcPts val="1200"/>
              </a:spcBef>
              <a:buFont typeface="Arial" panose="020B0604020202020204" pitchFamily="34" charset="0"/>
              <a:buChar char="•"/>
            </a:pPr>
            <a:r>
              <a:rPr lang="en-US" sz="2000" dirty="0"/>
              <a:t>Setting up personalized dashboard for multi-views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87</a:t>
            </a:fld>
            <a:endParaRPr lang="en-US"/>
          </a:p>
        </p:txBody>
      </p:sp>
    </p:spTree>
    <p:extLst>
      <p:ext uri="{BB962C8B-B14F-4D97-AF65-F5344CB8AC3E}">
        <p14:creationId xmlns:p14="http://schemas.microsoft.com/office/powerpoint/2010/main" val="19078151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a:t>
            </a:r>
            <a:r>
              <a:rPr lang="en-US" sz="1800" b="1" dirty="0" smtClean="0"/>
              <a:t>success … </a:t>
            </a:r>
            <a:r>
              <a:rPr lang="en-US" sz="1800" b="1" dirty="0" smtClean="0">
                <a:solidFill>
                  <a:srgbClr val="FF0000"/>
                </a:solidFill>
              </a:rPr>
              <a:t>New </a:t>
            </a:r>
            <a:r>
              <a:rPr lang="en-US" sz="1800" b="1" dirty="0">
                <a:solidFill>
                  <a:srgbClr val="FF0000"/>
                </a:solidFill>
              </a:rPr>
              <a:t>format!!</a:t>
            </a:r>
          </a:p>
          <a:p>
            <a:pPr marL="0" indent="0">
              <a:spcBef>
                <a:spcPts val="800"/>
              </a:spcBef>
              <a:buNone/>
            </a:pPr>
            <a:r>
              <a:rPr lang="en-US" sz="1800" b="1" dirty="0">
                <a:solidFill>
                  <a:schemeClr val="accent5"/>
                </a:solidFill>
              </a:rPr>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dirty="0"/>
              <a:t>Each REP is assigned a REP # -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acknowledged Inadvertent Gaining REP only for both IAG &amp; IAL issues.</a:t>
            </a:r>
          </a:p>
          <a:p>
            <a:pPr marL="640080">
              <a:spcBef>
                <a:spcPts val="800"/>
              </a:spcBef>
            </a:pPr>
            <a:r>
              <a:rPr lang="en-US" sz="1800" dirty="0"/>
              <a:t>If the Gaining REP in a submitted IAL issue does not agree they are the Gaining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88</a:t>
            </a:fld>
            <a:endParaRPr lang="en-US"/>
          </a:p>
        </p:txBody>
      </p:sp>
    </p:spTree>
    <p:extLst>
      <p:ext uri="{BB962C8B-B14F-4D97-AF65-F5344CB8AC3E}">
        <p14:creationId xmlns:p14="http://schemas.microsoft.com/office/powerpoint/2010/main" val="41992486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105835"/>
            <a:ext cx="5105400" cy="646331"/>
          </a:xfrm>
          <a:prstGeom prst="rect">
            <a:avLst/>
          </a:prstGeom>
          <a:noFill/>
        </p:spPr>
        <p:txBody>
          <a:bodyPr wrap="square" rtlCol="0">
            <a:spAutoFit/>
          </a:bodyPr>
          <a:lstStyle/>
          <a:p>
            <a:pPr algn="ctr"/>
            <a:r>
              <a:rPr lang="en-US" sz="3600" b="1" dirty="0"/>
              <a:t>IGL Reporting</a:t>
            </a:r>
            <a:endParaRPr lang="en-US" sz="3600" dirty="0"/>
          </a:p>
        </p:txBody>
      </p:sp>
    </p:spTree>
    <p:extLst>
      <p:ext uri="{BB962C8B-B14F-4D97-AF65-F5344CB8AC3E}">
        <p14:creationId xmlns:p14="http://schemas.microsoft.com/office/powerpoint/2010/main" val="1173780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IGL 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address or ESI ID</a:t>
            </a:r>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19780682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90</a:t>
            </a:fld>
            <a:endParaRPr lang="en-US"/>
          </a:p>
        </p:txBody>
      </p:sp>
    </p:spTree>
    <p:extLst>
      <p:ext uri="{BB962C8B-B14F-4D97-AF65-F5344CB8AC3E}">
        <p14:creationId xmlns:p14="http://schemas.microsoft.com/office/powerpoint/2010/main" val="32767605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December 2016 </a:t>
            </a:r>
            <a:r>
              <a:rPr lang="en-US" dirty="0" smtClean="0"/>
              <a:t>– IAG / IAL </a:t>
            </a:r>
            <a:r>
              <a:rPr lang="en-US" dirty="0"/>
              <a:t>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29538197"/>
              </p:ext>
            </p:extLst>
          </p:nvPr>
        </p:nvGraphicFramePr>
        <p:xfrm>
          <a:off x="1817077" y="1011782"/>
          <a:ext cx="5509846" cy="3341370"/>
        </p:xfrm>
        <a:graphic>
          <a:graphicData uri="http://schemas.openxmlformats.org/drawingml/2006/table">
            <a:tbl>
              <a:tblPr/>
              <a:tblGrid>
                <a:gridCol w="1291370">
                  <a:extLst>
                    <a:ext uri="{9D8B030D-6E8A-4147-A177-3AD203B41FA5}">
                      <a16:colId xmlns="" xmlns:a16="http://schemas.microsoft.com/office/drawing/2014/main" val="20000"/>
                    </a:ext>
                  </a:extLst>
                </a:gridCol>
                <a:gridCol w="1054619">
                  <a:extLst>
                    <a:ext uri="{9D8B030D-6E8A-4147-A177-3AD203B41FA5}">
                      <a16:colId xmlns="" xmlns:a16="http://schemas.microsoft.com/office/drawing/2014/main" val="20001"/>
                    </a:ext>
                  </a:extLst>
                </a:gridCol>
                <a:gridCol w="1054619">
                  <a:extLst>
                    <a:ext uri="{9D8B030D-6E8A-4147-A177-3AD203B41FA5}">
                      <a16:colId xmlns="" xmlns:a16="http://schemas.microsoft.com/office/drawing/2014/main" val="20002"/>
                    </a:ext>
                  </a:extLst>
                </a:gridCol>
                <a:gridCol w="1054619">
                  <a:extLst>
                    <a:ext uri="{9D8B030D-6E8A-4147-A177-3AD203B41FA5}">
                      <a16:colId xmlns="" xmlns:a16="http://schemas.microsoft.com/office/drawing/2014/main" val="20003"/>
                    </a:ext>
                  </a:extLst>
                </a:gridCol>
                <a:gridCol w="1054619">
                  <a:extLst>
                    <a:ext uri="{9D8B030D-6E8A-4147-A177-3AD203B41FA5}">
                      <a16:colId xmlns="" xmlns:a16="http://schemas.microsoft.com/office/drawing/2014/main" val="20004"/>
                    </a:ext>
                  </a:extLst>
                </a:gridCol>
              </a:tblGrid>
              <a:tr h="304800">
                <a:tc gridSpan="5">
                  <a:txBody>
                    <a:bodyPr/>
                    <a:lstStyle/>
                    <a:p>
                      <a:pPr algn="ctr" fontAlgn="b"/>
                      <a:r>
                        <a:rPr lang="en-US" sz="1800" b="1" i="0" u="none" strike="noStrike" dirty="0">
                          <a:solidFill>
                            <a:schemeClr val="tx1"/>
                          </a:solidFill>
                          <a:effectLst/>
                          <a:latin typeface="Arial" panose="020B0604020202020204" pitchFamily="34" charset="0"/>
                        </a:rPr>
                        <a:t>Total IAG+IAL % of Total Enrollments: 1.11%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2"/>
                  </a:ext>
                </a:extLst>
              </a:tr>
              <a:tr h="295275">
                <a:tc gridSpan="5">
                  <a:txBody>
                    <a:bodyPr/>
                    <a:lstStyle/>
                    <a:p>
                      <a:pPr algn="ctr" fontAlgn="b"/>
                      <a:r>
                        <a:rPr lang="en-US" sz="1800" b="1" i="0" u="none" strike="noStrike" dirty="0">
                          <a:solidFill>
                            <a:schemeClr val="tx1"/>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76225">
                <a:tc gridSpan="5">
                  <a:txBody>
                    <a:bodyPr/>
                    <a:lstStyle/>
                    <a:p>
                      <a:pPr algn="ctr" fontAlgn="b"/>
                      <a:r>
                        <a:rPr lang="en-US" sz="1800" b="1" i="0" u="none" strike="noStrike" dirty="0">
                          <a:solidFill>
                            <a:schemeClr val="tx1"/>
                          </a:solidFill>
                          <a:effectLst/>
                          <a:latin typeface="Arial" panose="020B0604020202020204" pitchFamily="34" charset="0"/>
                        </a:rPr>
                        <a:t>Total IAG+IAL Count: 1,530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190500">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6"/>
                  </a:ext>
                </a:extLst>
              </a:tr>
              <a:tr h="295275">
                <a:tc gridSpan="5">
                  <a:txBody>
                    <a:bodyPr/>
                    <a:lstStyle/>
                    <a:p>
                      <a:pPr algn="ctr" fontAlgn="b"/>
                      <a:r>
                        <a:rPr lang="en-US" sz="1800" b="1" i="0" u="none" strike="noStrike" dirty="0">
                          <a:solidFill>
                            <a:schemeClr val="tx1"/>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295275">
                <a:tc gridSpan="5">
                  <a:txBody>
                    <a:bodyPr/>
                    <a:lstStyle/>
                    <a:p>
                      <a:pPr algn="ctr" fontAlgn="b"/>
                      <a:r>
                        <a:rPr lang="en-US" sz="1800" b="1" i="0" u="none" strike="noStrike" dirty="0">
                          <a:solidFill>
                            <a:schemeClr val="tx1"/>
                          </a:solidFill>
                          <a:effectLst/>
                          <a:latin typeface="Arial" panose="020B0604020202020204" pitchFamily="34" charset="0"/>
                        </a:rPr>
                        <a:t>Total IAG+IAL Count: 1,404</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90500">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10"/>
                  </a:ext>
                </a:extLst>
              </a:tr>
              <a:tr h="295275">
                <a:tc gridSpan="5">
                  <a:txBody>
                    <a:bodyPr/>
                    <a:lstStyle/>
                    <a:p>
                      <a:pPr algn="ctr" fontAlgn="b"/>
                      <a:r>
                        <a:rPr lang="en-US" sz="1800" b="1" i="0" u="none" strike="noStrike" dirty="0">
                          <a:solidFill>
                            <a:schemeClr val="tx1"/>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1"/>
                  </a:ext>
                </a:extLst>
              </a:tr>
              <a:tr h="238125">
                <a:tc>
                  <a:txBody>
                    <a:bodyPr/>
                    <a:lstStyle/>
                    <a:p>
                      <a:pPr algn="ctr" fontAlgn="b"/>
                      <a:r>
                        <a:rPr lang="en-US" sz="1100" b="1" i="0" u="none" strike="noStrike">
                          <a:solidFill>
                            <a:schemeClr val="tx1">
                              <a:lumMod val="50000"/>
                            </a:schemeClr>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dirty="0">
                          <a:solidFill>
                            <a:schemeClr val="tx1">
                              <a:lumMod val="50000"/>
                            </a:schemeClr>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2"/>
                  </a:ext>
                </a:extLst>
              </a:tr>
              <a:tr h="190500">
                <a:tc>
                  <a:txBody>
                    <a:bodyPr/>
                    <a:lstStyle/>
                    <a:p>
                      <a:pPr algn="ctr" fontAlgn="b"/>
                      <a:r>
                        <a:rPr lang="en-US" sz="1100" b="1" i="0" u="none" strike="noStrike">
                          <a:solidFill>
                            <a:schemeClr val="tx1">
                              <a:lumMod val="50000"/>
                            </a:schemeClr>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chemeClr val="tx1">
                              <a:lumMod val="50000"/>
                            </a:schemeClr>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chemeClr val="tx1">
                              <a:lumMod val="50000"/>
                            </a:schemeClr>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chemeClr val="tx1">
                              <a:lumMod val="50000"/>
                            </a:schemeClr>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chemeClr val="tx1">
                              <a:lumMod val="50000"/>
                            </a:schemeClr>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13"/>
                  </a:ext>
                </a:extLst>
              </a:tr>
              <a:tr h="190500">
                <a:tc>
                  <a:txBody>
                    <a:bodyPr/>
                    <a:lstStyle/>
                    <a:p>
                      <a:pPr algn="ctr" fontAlgn="b"/>
                      <a:r>
                        <a:rPr lang="en-US" sz="1100" b="1" i="0" u="none" strike="noStrike">
                          <a:solidFill>
                            <a:schemeClr val="tx1">
                              <a:lumMod val="50000"/>
                            </a:schemeClr>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chemeClr val="tx1">
                              <a:lumMod val="50000"/>
                            </a:schemeClr>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dirty="0">
                          <a:solidFill>
                            <a:schemeClr val="tx1">
                              <a:lumMod val="50000"/>
                            </a:schemeClr>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chemeClr val="tx1">
                              <a:lumMod val="50000"/>
                            </a:schemeClr>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chemeClr val="tx1">
                              <a:lumMod val="50000"/>
                            </a:schemeClr>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 xmlns:a16="http://schemas.microsoft.com/office/drawing/2014/main" val="10014"/>
                  </a:ext>
                </a:extLst>
              </a:tr>
              <a:tr h="190500">
                <a:tc>
                  <a:txBody>
                    <a:bodyPr/>
                    <a:lstStyle/>
                    <a:p>
                      <a:pPr algn="ctr" fontAlgn="b"/>
                      <a:r>
                        <a:rPr lang="en-US" sz="1100" b="1" i="0" u="none" strike="noStrike">
                          <a:solidFill>
                            <a:schemeClr val="tx1">
                              <a:lumMod val="50000"/>
                            </a:schemeClr>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chemeClr val="tx1">
                              <a:lumMod val="50000"/>
                            </a:schemeClr>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dirty="0">
                          <a:solidFill>
                            <a:schemeClr val="tx1">
                              <a:lumMod val="50000"/>
                            </a:schemeClr>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chemeClr val="tx1">
                              <a:lumMod val="50000"/>
                            </a:schemeClr>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chemeClr val="tx1">
                              <a:lumMod val="50000"/>
                            </a:schemeClr>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 xmlns:a16="http://schemas.microsoft.com/office/drawing/2014/main" val="10015"/>
                  </a:ext>
                </a:extLst>
              </a:tr>
              <a:tr h="190500">
                <a:tc>
                  <a:txBody>
                    <a:bodyPr/>
                    <a:lstStyle/>
                    <a:p>
                      <a:pPr algn="ctr" fontAlgn="b"/>
                      <a:r>
                        <a:rPr lang="en-US" sz="1100" b="1" i="0" u="none" strike="noStrike" dirty="0">
                          <a:solidFill>
                            <a:schemeClr val="tx1">
                              <a:lumMod val="50000"/>
                            </a:schemeClr>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chemeClr val="tx1">
                              <a:lumMod val="50000"/>
                            </a:schemeClr>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chemeClr val="tx1">
                              <a:lumMod val="50000"/>
                            </a:schemeClr>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chemeClr val="tx1">
                              <a:lumMod val="50000"/>
                            </a:schemeClr>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chemeClr val="tx1">
                              <a:lumMod val="50000"/>
                            </a:schemeClr>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 xmlns:a16="http://schemas.microsoft.com/office/drawing/2014/main" val="10016"/>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77042258"/>
              </p:ext>
            </p:extLst>
          </p:nvPr>
        </p:nvGraphicFramePr>
        <p:xfrm>
          <a:off x="646723" y="1867959"/>
          <a:ext cx="914400" cy="771525"/>
        </p:xfrm>
        <a:graphic>
          <a:graphicData uri="http://schemas.openxmlformats.org/presentationml/2006/ole">
            <mc:AlternateContent xmlns:mc="http://schemas.openxmlformats.org/markup-compatibility/2006">
              <mc:Choice xmlns:v="urn:schemas-microsoft-com:vml" Requires="v">
                <p:oleObj spid="_x0000_s1044"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646723" y="1867959"/>
                        <a:ext cx="914400" cy="771525"/>
                      </a:xfrm>
                      <a:prstGeom prst="rect">
                        <a:avLst/>
                      </a:prstGeom>
                    </p:spPr>
                  </p:pic>
                </p:oleObj>
              </mc:Fallback>
            </mc:AlternateContent>
          </a:graphicData>
        </a:graphic>
      </p:graphicFrame>
      <p:sp>
        <p:nvSpPr>
          <p:cNvPr id="7" name="TextBox 6"/>
          <p:cNvSpPr txBox="1"/>
          <p:nvPr/>
        </p:nvSpPr>
        <p:spPr>
          <a:xfrm>
            <a:off x="188546" y="4516969"/>
            <a:ext cx="8766908" cy="1600438"/>
          </a:xfrm>
          <a:prstGeom prst="rect">
            <a:avLst/>
          </a:prstGeom>
          <a:noFill/>
        </p:spPr>
        <p:txBody>
          <a:bodyPr wrap="square" rtlCol="0">
            <a:spAutoFit/>
          </a:bodyPr>
          <a:lstStyle/>
          <a:p>
            <a:pPr>
              <a:spcBef>
                <a:spcPts val="600"/>
              </a:spcBef>
            </a:pPr>
            <a:r>
              <a:rPr lang="en-US" altLang="en-US" b="1" dirty="0">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latin typeface="+mj-lt"/>
              </a:rPr>
              <a:t>Purple row shows counts of REPs that have greater than 2500 total enrollments by their % </a:t>
            </a:r>
            <a:r>
              <a:rPr lang="en-US" altLang="en-US" sz="1400" dirty="0" smtClean="0">
                <a:latin typeface="+mj-lt"/>
              </a:rPr>
              <a:t>ranges</a:t>
            </a:r>
            <a:endParaRPr lang="en-US" sz="1400" dirty="0"/>
          </a:p>
        </p:txBody>
      </p:sp>
    </p:spTree>
    <p:extLst>
      <p:ext uri="{BB962C8B-B14F-4D97-AF65-F5344CB8AC3E}">
        <p14:creationId xmlns:p14="http://schemas.microsoft.com/office/powerpoint/2010/main" val="5271602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a:t>
            </a:r>
            <a:r>
              <a:rPr lang="en-US" dirty="0" smtClean="0"/>
              <a:t>– IAG / IAL </a:t>
            </a:r>
            <a:r>
              <a:rPr lang="en-US" dirty="0"/>
              <a:t>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92</a:t>
            </a:fld>
            <a:endParaRPr lang="en-US"/>
          </a:p>
        </p:txBody>
      </p:sp>
      <p:sp>
        <p:nvSpPr>
          <p:cNvPr id="5" name="Content Placeholder 6"/>
          <p:cNvSpPr>
            <a:spLocks noGrp="1"/>
          </p:cNvSpPr>
          <p:nvPr>
            <p:ph idx="1"/>
          </p:nvPr>
        </p:nvSpPr>
        <p:spPr>
          <a:xfrm>
            <a:off x="381000" y="916861"/>
            <a:ext cx="8458200" cy="677477"/>
          </a:xfrm>
        </p:spPr>
        <p:txBody>
          <a:bodyPr/>
          <a:lstStyle/>
          <a:p>
            <a:pPr marL="0" indent="0">
              <a:buNone/>
            </a:pPr>
            <a:r>
              <a:rPr lang="en-US" sz="1800" dirty="0"/>
              <a:t>Top 10 - </a:t>
            </a:r>
            <a:r>
              <a:rPr lang="en-US" sz="1800" u="sng" dirty="0"/>
              <a:t>December 2016</a:t>
            </a:r>
            <a:r>
              <a:rPr lang="en-US" sz="1800" dirty="0"/>
              <a:t> </a:t>
            </a:r>
            <a:r>
              <a:rPr lang="en-US" sz="1800" dirty="0" smtClean="0"/>
              <a:t>– IAG / IAL </a:t>
            </a:r>
            <a:r>
              <a:rPr lang="en-US" sz="1800" dirty="0"/>
              <a:t>% Greater Than 1% of Enrollments With number of months Greater Than 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09680"/>
            <a:ext cx="9144000" cy="152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1226"/>
            <a:ext cx="9144000" cy="1524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75453"/>
            <a:ext cx="9144000" cy="1524000"/>
          </a:xfrm>
          <a:prstGeom prst="rect">
            <a:avLst/>
          </a:prstGeom>
        </p:spPr>
      </p:pic>
    </p:spTree>
    <p:extLst>
      <p:ext uri="{BB962C8B-B14F-4D97-AF65-F5344CB8AC3E}">
        <p14:creationId xmlns:p14="http://schemas.microsoft.com/office/powerpoint/2010/main" val="15182574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a:t>
            </a:r>
            <a:r>
              <a:rPr lang="en-US" dirty="0" smtClean="0"/>
              <a:t>– IAG / IAL </a:t>
            </a:r>
            <a:r>
              <a:rPr lang="en-US" dirty="0"/>
              <a:t>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93</a:t>
            </a:fld>
            <a:endParaRPr lang="en-US"/>
          </a:p>
        </p:txBody>
      </p:sp>
      <p:sp>
        <p:nvSpPr>
          <p:cNvPr id="5" name="Content Placeholder 6"/>
          <p:cNvSpPr>
            <a:spLocks noGrp="1"/>
          </p:cNvSpPr>
          <p:nvPr>
            <p:ph idx="1"/>
          </p:nvPr>
        </p:nvSpPr>
        <p:spPr>
          <a:xfrm>
            <a:off x="381000" y="916861"/>
            <a:ext cx="8458200" cy="677477"/>
          </a:xfrm>
        </p:spPr>
        <p:txBody>
          <a:bodyPr/>
          <a:lstStyle/>
          <a:p>
            <a:pPr marL="0" indent="0">
              <a:buNone/>
            </a:pPr>
            <a:r>
              <a:rPr lang="en-US" sz="1800" dirty="0"/>
              <a:t>Top 10 - </a:t>
            </a:r>
            <a:r>
              <a:rPr lang="en-US" sz="1800" u="sng" dirty="0"/>
              <a:t>12 Month Average</a:t>
            </a:r>
            <a:r>
              <a:rPr lang="en-US" sz="1800" dirty="0"/>
              <a:t> </a:t>
            </a:r>
            <a:r>
              <a:rPr lang="en-US" sz="1800" dirty="0" smtClean="0"/>
              <a:t>IAG / IAL </a:t>
            </a:r>
            <a:r>
              <a:rPr lang="en-US" sz="1800" dirty="0"/>
              <a:t>% </a:t>
            </a:r>
            <a:r>
              <a:rPr lang="en-US" sz="1800" u="sng" dirty="0"/>
              <a:t>Greater</a:t>
            </a:r>
            <a:r>
              <a:rPr lang="en-US" sz="1800" dirty="0"/>
              <a:t> Than 1% of Enrollments thru December 2016 With number of months Greater Than 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4338"/>
            <a:ext cx="9144000" cy="152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739"/>
            <a:ext cx="9144000" cy="1524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93139"/>
            <a:ext cx="9144000" cy="1524000"/>
          </a:xfrm>
          <a:prstGeom prst="rect">
            <a:avLst/>
          </a:prstGeom>
        </p:spPr>
      </p:pic>
    </p:spTree>
    <p:extLst>
      <p:ext uri="{BB962C8B-B14F-4D97-AF65-F5344CB8AC3E}">
        <p14:creationId xmlns:p14="http://schemas.microsoft.com/office/powerpoint/2010/main" val="20722731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a:t>
            </a:r>
            <a:r>
              <a:rPr lang="en-US" dirty="0" smtClean="0"/>
              <a:t>IAG / IAL </a:t>
            </a:r>
            <a:r>
              <a:rPr lang="en-US" dirty="0"/>
              <a:t>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88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a:t>
            </a:r>
            <a:r>
              <a:rPr lang="en-US" sz="1450" dirty="0" smtClean="0"/>
              <a:t>right</a:t>
            </a:r>
            <a:endParaRPr lang="en-US" sz="1450" dirty="0"/>
          </a:p>
          <a:p>
            <a:pPr>
              <a:spcBef>
                <a:spcPts val="1800"/>
              </a:spcBef>
              <a:buClr>
                <a:schemeClr val="tx1"/>
              </a:buClr>
              <a:buFont typeface="Wingdings 3" panose="05040102010807070707" pitchFamily="18" charset="2"/>
              <a:buChar char=""/>
            </a:pPr>
            <a:r>
              <a:rPr lang="en-US" sz="1600" b="1" dirty="0"/>
              <a:t>Slide 89 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94</a:t>
            </a:fld>
            <a:endParaRPr lang="en-US"/>
          </a:p>
        </p:txBody>
      </p:sp>
    </p:spTree>
    <p:extLst>
      <p:ext uri="{BB962C8B-B14F-4D97-AF65-F5344CB8AC3E}">
        <p14:creationId xmlns:p14="http://schemas.microsoft.com/office/powerpoint/2010/main" val="40740393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2016 – Rescission Statistics</a:t>
            </a:r>
          </a:p>
        </p:txBody>
      </p:sp>
      <p:sp>
        <p:nvSpPr>
          <p:cNvPr id="7" name="Content Placeholder 6"/>
          <p:cNvSpPr>
            <a:spLocks noGrp="1"/>
          </p:cNvSpPr>
          <p:nvPr>
            <p:ph idx="1"/>
          </p:nvPr>
        </p:nvSpPr>
        <p:spPr>
          <a:xfrm>
            <a:off x="381000" y="916861"/>
            <a:ext cx="8458200" cy="677477"/>
          </a:xfrm>
        </p:spPr>
        <p:txBody>
          <a:bodyPr/>
          <a:lstStyle/>
          <a:p>
            <a:pPr marL="0" indent="0">
              <a:buNone/>
            </a:pPr>
            <a:r>
              <a:rPr lang="en-US" sz="1800" dirty="0"/>
              <a:t>Top - </a:t>
            </a:r>
            <a:r>
              <a:rPr lang="en-US" sz="1800" u="sng" dirty="0"/>
              <a:t>12 Month Average Rescission</a:t>
            </a:r>
            <a:r>
              <a:rPr lang="en-US" sz="1800" dirty="0"/>
              <a:t> % </a:t>
            </a:r>
            <a:r>
              <a:rPr lang="en-US" sz="1800" u="sng" dirty="0"/>
              <a:t>Greater</a:t>
            </a:r>
            <a:r>
              <a:rPr lang="en-US" sz="1800" dirty="0"/>
              <a:t> Than 1% of Switches thru December 2016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95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01800"/>
            <a:ext cx="8839200" cy="4419600"/>
          </a:xfrm>
          <a:prstGeom prst="rect">
            <a:avLst/>
          </a:prstGeom>
        </p:spPr>
      </p:pic>
    </p:spTree>
    <p:extLst>
      <p:ext uri="{BB962C8B-B14F-4D97-AF65-F5344CB8AC3E}">
        <p14:creationId xmlns:p14="http://schemas.microsoft.com/office/powerpoint/2010/main" val="11414830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rgbClr val="FF0000"/>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r>
              <a:rPr lang="en-US" sz="1800" b="1" dirty="0" err="1" smtClean="0"/>
              <a:t>.</a:t>
            </a:r>
            <a:endParaRPr lang="en-US" sz="1800" b="1" dirty="0"/>
          </a:p>
          <a:p>
            <a:pPr>
              <a:spcBef>
                <a:spcPts val="1800"/>
              </a:spcBef>
              <a:buClr>
                <a:schemeClr val="tx1"/>
              </a:buClr>
              <a:buFont typeface="Wingdings 3" panose="05040102010807070707" pitchFamily="18" charset="2"/>
              <a:buChar char=""/>
            </a:pPr>
            <a:r>
              <a:rPr lang="en-US" sz="1800" b="1" dirty="0"/>
              <a:t>Slide 91 charts show the top REPs whose 12 month average Rescission percentage of their total Switches is above 1</a:t>
            </a:r>
            <a:r>
              <a:rPr lang="en-US" sz="1800" b="1" dirty="0" smtClean="0"/>
              <a:t>%.</a:t>
            </a:r>
            <a:endParaRPr lang="en-US" sz="1800" b="1" dirty="0"/>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96</a:t>
            </a:fld>
            <a:endParaRPr lang="en-US"/>
          </a:p>
        </p:txBody>
      </p:sp>
    </p:spTree>
    <p:extLst>
      <p:ext uri="{BB962C8B-B14F-4D97-AF65-F5344CB8AC3E}">
        <p14:creationId xmlns:p14="http://schemas.microsoft.com/office/powerpoint/2010/main" val="15423182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16409565"/>
              </p:ext>
            </p:extLst>
          </p:nvPr>
        </p:nvGraphicFramePr>
        <p:xfrm>
          <a:off x="228600" y="1480067"/>
          <a:ext cx="8724900" cy="3657600"/>
        </p:xfrm>
        <a:graphic>
          <a:graphicData uri="http://schemas.openxmlformats.org/drawingml/2006/table">
            <a:tbl>
              <a:tblPr/>
              <a:tblGrid>
                <a:gridCol w="727075">
                  <a:extLst>
                    <a:ext uri="{9D8B030D-6E8A-4147-A177-3AD203B41FA5}">
                      <a16:colId xmlns="" xmlns:a16="http://schemas.microsoft.com/office/drawing/2014/main" val="20000"/>
                    </a:ext>
                  </a:extLst>
                </a:gridCol>
                <a:gridCol w="727075">
                  <a:extLst>
                    <a:ext uri="{9D8B030D-6E8A-4147-A177-3AD203B41FA5}">
                      <a16:colId xmlns="" xmlns:a16="http://schemas.microsoft.com/office/drawing/2014/main" val="20001"/>
                    </a:ext>
                  </a:extLst>
                </a:gridCol>
                <a:gridCol w="727075">
                  <a:extLst>
                    <a:ext uri="{9D8B030D-6E8A-4147-A177-3AD203B41FA5}">
                      <a16:colId xmlns="" xmlns:a16="http://schemas.microsoft.com/office/drawing/2014/main" val="20002"/>
                    </a:ext>
                  </a:extLst>
                </a:gridCol>
                <a:gridCol w="727075">
                  <a:extLst>
                    <a:ext uri="{9D8B030D-6E8A-4147-A177-3AD203B41FA5}">
                      <a16:colId xmlns="" xmlns:a16="http://schemas.microsoft.com/office/drawing/2014/main" val="20003"/>
                    </a:ext>
                  </a:extLst>
                </a:gridCol>
                <a:gridCol w="727075">
                  <a:extLst>
                    <a:ext uri="{9D8B030D-6E8A-4147-A177-3AD203B41FA5}">
                      <a16:colId xmlns="" xmlns:a16="http://schemas.microsoft.com/office/drawing/2014/main" val="20004"/>
                    </a:ext>
                  </a:extLst>
                </a:gridCol>
                <a:gridCol w="727075">
                  <a:extLst>
                    <a:ext uri="{9D8B030D-6E8A-4147-A177-3AD203B41FA5}">
                      <a16:colId xmlns="" xmlns:a16="http://schemas.microsoft.com/office/drawing/2014/main" val="20005"/>
                    </a:ext>
                  </a:extLst>
                </a:gridCol>
                <a:gridCol w="727075">
                  <a:extLst>
                    <a:ext uri="{9D8B030D-6E8A-4147-A177-3AD203B41FA5}">
                      <a16:colId xmlns="" xmlns:a16="http://schemas.microsoft.com/office/drawing/2014/main" val="20006"/>
                    </a:ext>
                  </a:extLst>
                </a:gridCol>
                <a:gridCol w="727075">
                  <a:extLst>
                    <a:ext uri="{9D8B030D-6E8A-4147-A177-3AD203B41FA5}">
                      <a16:colId xmlns="" xmlns:a16="http://schemas.microsoft.com/office/drawing/2014/main" val="20007"/>
                    </a:ext>
                  </a:extLst>
                </a:gridCol>
                <a:gridCol w="727075">
                  <a:extLst>
                    <a:ext uri="{9D8B030D-6E8A-4147-A177-3AD203B41FA5}">
                      <a16:colId xmlns="" xmlns:a16="http://schemas.microsoft.com/office/drawing/2014/main" val="20008"/>
                    </a:ext>
                  </a:extLst>
                </a:gridCol>
                <a:gridCol w="727075">
                  <a:extLst>
                    <a:ext uri="{9D8B030D-6E8A-4147-A177-3AD203B41FA5}">
                      <a16:colId xmlns="" xmlns:a16="http://schemas.microsoft.com/office/drawing/2014/main" val="20009"/>
                    </a:ext>
                  </a:extLst>
                </a:gridCol>
                <a:gridCol w="727075">
                  <a:extLst>
                    <a:ext uri="{9D8B030D-6E8A-4147-A177-3AD203B41FA5}">
                      <a16:colId xmlns="" xmlns:a16="http://schemas.microsoft.com/office/drawing/2014/main" val="20010"/>
                    </a:ext>
                  </a:extLst>
                </a:gridCol>
                <a:gridCol w="727075">
                  <a:extLst>
                    <a:ext uri="{9D8B030D-6E8A-4147-A177-3AD203B41FA5}">
                      <a16:colId xmlns="" xmlns:a16="http://schemas.microsoft.com/office/drawing/2014/main" val="20011"/>
                    </a:ext>
                  </a:extLst>
                </a:gridCol>
              </a:tblGrid>
              <a:tr h="173685">
                <a:tc>
                  <a:txBody>
                    <a:bodyPr/>
                    <a:lstStyle/>
                    <a:p>
                      <a:pPr algn="ctr" fontAlgn="b"/>
                      <a:r>
                        <a:rPr lang="en-US" sz="800" b="0" i="0" u="none" strike="noStrike" dirty="0">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1000" b="1" i="0" u="none" strike="noStrike" dirty="0">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00" b="1" i="0" u="none" strike="noStrike" dirty="0">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dirty="0">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57585">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3685">
                <a:tc>
                  <a:txBody>
                    <a:bodyPr/>
                    <a:lstStyle/>
                    <a:p>
                      <a:pPr algn="ctr" fontAlgn="b"/>
                      <a:r>
                        <a:rPr lang="en-US" sz="800" b="0" i="0" u="none" strike="noStrike">
                          <a:solidFill>
                            <a:srgbClr val="000000"/>
                          </a:solidFill>
                          <a:effectLst/>
                          <a:latin typeface="Calibri" panose="020F0502020204030204" pitchFamily="34" charset="0"/>
                        </a:rPr>
                        <a:t>2015-07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91,211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263,233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354,444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2,220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73685">
                <a:tc>
                  <a:txBody>
                    <a:bodyPr/>
                    <a:lstStyle/>
                    <a:p>
                      <a:pPr algn="ctr" fontAlgn="b"/>
                      <a:r>
                        <a:rPr lang="en-US" sz="800" b="0" i="0" u="none" strike="noStrike">
                          <a:solidFill>
                            <a:srgbClr val="000000"/>
                          </a:solidFill>
                          <a:effectLst/>
                          <a:latin typeface="Calibri" panose="020F0502020204030204" pitchFamily="34" charset="0"/>
                        </a:rPr>
                        <a:t>2015-08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81,674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248,124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329,798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820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73685">
                <a:tc>
                  <a:txBody>
                    <a:bodyPr/>
                    <a:lstStyle/>
                    <a:p>
                      <a:pPr algn="ctr" fontAlgn="b"/>
                      <a:r>
                        <a:rPr lang="en-US" sz="800" b="0" i="0" u="none" strike="noStrike">
                          <a:solidFill>
                            <a:srgbClr val="000000"/>
                          </a:solidFill>
                          <a:effectLst/>
                          <a:latin typeface="Calibri" panose="020F0502020204030204" pitchFamily="34" charset="0"/>
                        </a:rPr>
                        <a:t>2015-09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70,342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229,405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299,747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73685">
                <a:tc>
                  <a:txBody>
                    <a:bodyPr/>
                    <a:lstStyle/>
                    <a:p>
                      <a:pPr algn="ctr" fontAlgn="b"/>
                      <a:r>
                        <a:rPr lang="en-US" sz="800" b="0" i="0" u="none" strike="noStrike">
                          <a:solidFill>
                            <a:srgbClr val="000000"/>
                          </a:solidFill>
                          <a:effectLst/>
                          <a:latin typeface="Calibri" panose="020F0502020204030204" pitchFamily="34" charset="0"/>
                        </a:rPr>
                        <a:t>2015-10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65,276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215,908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281,184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1,761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3685">
                <a:tc>
                  <a:txBody>
                    <a:bodyPr/>
                    <a:lstStyle/>
                    <a:p>
                      <a:pPr algn="ctr" fontAlgn="b"/>
                      <a:r>
                        <a:rPr lang="en-US" sz="800" b="0" i="0" u="none" strike="noStrike">
                          <a:solidFill>
                            <a:srgbClr val="000000"/>
                          </a:solidFill>
                          <a:effectLst/>
                          <a:latin typeface="Calibri" panose="020F0502020204030204" pitchFamily="34" charset="0"/>
                        </a:rPr>
                        <a:t>2015-11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52,887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181,098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233,985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1,591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785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3,690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73685">
                <a:tc>
                  <a:txBody>
                    <a:bodyPr/>
                    <a:lstStyle/>
                    <a:p>
                      <a:pPr algn="ctr" fontAlgn="b"/>
                      <a:r>
                        <a:rPr lang="en-US" sz="800" b="0" i="0" u="none" strike="noStrike">
                          <a:solidFill>
                            <a:srgbClr val="000000"/>
                          </a:solidFill>
                          <a:effectLst/>
                          <a:latin typeface="Calibri" panose="020F0502020204030204" pitchFamily="34" charset="0"/>
                        </a:rPr>
                        <a:t>2015-12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61,486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189,862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251,348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1,702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755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3,978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73685">
                <a:tc>
                  <a:txBody>
                    <a:bodyPr/>
                    <a:lstStyle/>
                    <a:p>
                      <a:pPr algn="ctr" fontAlgn="b"/>
                      <a:r>
                        <a:rPr lang="en-US" sz="800" b="0" i="0" u="none" strike="noStrike">
                          <a:solidFill>
                            <a:srgbClr val="000000"/>
                          </a:solidFill>
                          <a:effectLst/>
                          <a:latin typeface="Calibri" panose="020F0502020204030204" pitchFamily="34" charset="0"/>
                        </a:rPr>
                        <a:t>2016-01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63,954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193,716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257,670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1,536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73685">
                <a:tc>
                  <a:txBody>
                    <a:bodyPr/>
                    <a:lstStyle/>
                    <a:p>
                      <a:pPr algn="ctr" fontAlgn="b"/>
                      <a:r>
                        <a:rPr lang="en-US" sz="800" b="0" i="0" u="none" strike="noStrike">
                          <a:solidFill>
                            <a:srgbClr val="000000"/>
                          </a:solidFill>
                          <a:effectLst/>
                          <a:latin typeface="Calibri" panose="020F0502020204030204" pitchFamily="34" charset="0"/>
                        </a:rPr>
                        <a:t>2016-02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68,057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212,474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280,531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1,672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1,509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73685">
                <a:tc>
                  <a:txBody>
                    <a:bodyPr/>
                    <a:lstStyle/>
                    <a:p>
                      <a:pPr algn="ctr" fontAlgn="b"/>
                      <a:r>
                        <a:rPr lang="en-US" sz="800" b="0" i="0" u="none" strike="noStrike">
                          <a:solidFill>
                            <a:srgbClr val="000000"/>
                          </a:solidFill>
                          <a:effectLst/>
                          <a:latin typeface="Calibri" panose="020F0502020204030204" pitchFamily="34" charset="0"/>
                        </a:rPr>
                        <a:t>2016-03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76,235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218,245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294,480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1,784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73685">
                <a:tc>
                  <a:txBody>
                    <a:bodyPr/>
                    <a:lstStyle/>
                    <a:p>
                      <a:pPr algn="ctr" fontAlgn="b"/>
                      <a:r>
                        <a:rPr lang="en-US" sz="800" b="0" i="0" u="none" strike="noStrike">
                          <a:solidFill>
                            <a:srgbClr val="000000"/>
                          </a:solidFill>
                          <a:effectLst/>
                          <a:latin typeface="Calibri" panose="020F0502020204030204" pitchFamily="34" charset="0"/>
                        </a:rPr>
                        <a:t>2016-04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70,300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199,804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270,104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1,784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855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73685">
                <a:tc>
                  <a:txBody>
                    <a:bodyPr/>
                    <a:lstStyle/>
                    <a:p>
                      <a:pPr algn="ctr" fontAlgn="b"/>
                      <a:r>
                        <a:rPr lang="en-US" sz="800" b="0" i="0" u="none" strike="noStrike">
                          <a:solidFill>
                            <a:srgbClr val="000000"/>
                          </a:solidFill>
                          <a:effectLst/>
                          <a:latin typeface="Calibri" panose="020F0502020204030204" pitchFamily="34" charset="0"/>
                        </a:rPr>
                        <a:t>2016-05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75,323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214,383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289,706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1,845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912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73685">
                <a:tc>
                  <a:txBody>
                    <a:bodyPr/>
                    <a:lstStyle/>
                    <a:p>
                      <a:pPr algn="ctr" fontAlgn="b"/>
                      <a:r>
                        <a:rPr lang="en-US" sz="800" b="0" i="0" u="none" strike="noStrike">
                          <a:solidFill>
                            <a:srgbClr val="000000"/>
                          </a:solidFill>
                          <a:effectLst/>
                          <a:latin typeface="Calibri" panose="020F0502020204030204" pitchFamily="34" charset="0"/>
                        </a:rPr>
                        <a:t>2016-06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86,376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247,481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333,857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2,332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1,026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5,019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73685">
                <a:tc>
                  <a:txBody>
                    <a:bodyPr/>
                    <a:lstStyle/>
                    <a:p>
                      <a:pPr algn="ctr" fontAlgn="b"/>
                      <a:r>
                        <a:rPr lang="en-US" sz="800" b="0" i="0" u="none" strike="noStrike">
                          <a:solidFill>
                            <a:srgbClr val="000000"/>
                          </a:solidFill>
                          <a:effectLst/>
                          <a:latin typeface="Calibri" panose="020F0502020204030204" pitchFamily="34" charset="0"/>
                        </a:rPr>
                        <a:t>2016-07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82,923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241,844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324,767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904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4,377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73685">
                <a:tc>
                  <a:txBody>
                    <a:bodyPr/>
                    <a:lstStyle/>
                    <a:p>
                      <a:pPr algn="ctr" fontAlgn="b"/>
                      <a:r>
                        <a:rPr lang="en-US" sz="800" b="0" i="0" u="none" strike="noStrike">
                          <a:solidFill>
                            <a:srgbClr val="000000"/>
                          </a:solidFill>
                          <a:effectLst/>
                          <a:latin typeface="Calibri" panose="020F0502020204030204" pitchFamily="34" charset="0"/>
                        </a:rPr>
                        <a:t>2016-08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86,656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268,781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355,437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4,390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173685">
                <a:tc>
                  <a:txBody>
                    <a:bodyPr/>
                    <a:lstStyle/>
                    <a:p>
                      <a:pPr algn="ctr" fontAlgn="b"/>
                      <a:r>
                        <a:rPr lang="en-US" sz="800" b="0" i="0" u="none" strike="noStrike">
                          <a:solidFill>
                            <a:srgbClr val="000000"/>
                          </a:solidFill>
                          <a:effectLst/>
                          <a:latin typeface="Calibri" panose="020F0502020204030204" pitchFamily="34" charset="0"/>
                        </a:rPr>
                        <a:t>2016-09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67,323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231,999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299,322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1,846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3,802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73685">
                <a:tc>
                  <a:txBody>
                    <a:bodyPr/>
                    <a:lstStyle/>
                    <a:p>
                      <a:pPr algn="ctr" fontAlgn="b"/>
                      <a:r>
                        <a:rPr lang="en-US" sz="800" b="0" i="0" u="none" strike="noStrike">
                          <a:solidFill>
                            <a:srgbClr val="000000"/>
                          </a:solidFill>
                          <a:effectLst/>
                          <a:latin typeface="Calibri" panose="020F0502020204030204" pitchFamily="34" charset="0"/>
                        </a:rPr>
                        <a:t>2016-10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64,452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220,958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285,410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1,150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726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3,694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173685">
                <a:tc>
                  <a:txBody>
                    <a:bodyPr/>
                    <a:lstStyle/>
                    <a:p>
                      <a:pPr algn="ctr" fontAlgn="b"/>
                      <a:r>
                        <a:rPr lang="en-US" sz="800" b="0" i="0" u="none" strike="noStrike">
                          <a:solidFill>
                            <a:srgbClr val="000000"/>
                          </a:solidFill>
                          <a:effectLst/>
                          <a:latin typeface="Calibri" panose="020F0502020204030204" pitchFamily="34" charset="0"/>
                        </a:rPr>
                        <a:t>2016-11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56,202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201,714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257,916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1,132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3,787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173685">
                <a:tc>
                  <a:txBody>
                    <a:bodyPr/>
                    <a:lstStyle/>
                    <a:p>
                      <a:pPr algn="ctr" fontAlgn="b"/>
                      <a:r>
                        <a:rPr lang="en-US" sz="800" b="0" i="0" u="none" strike="noStrike">
                          <a:solidFill>
                            <a:srgbClr val="000000"/>
                          </a:solidFill>
                          <a:effectLst/>
                          <a:latin typeface="Calibri" panose="020F0502020204030204" pitchFamily="34" charset="0"/>
                        </a:rPr>
                        <a:t>2016-12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66,556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196,236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262,792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1,792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1,142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21105521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98</a:t>
            </a:fld>
            <a:endParaRPr lang="en-US"/>
          </a:p>
        </p:txBody>
      </p:sp>
      <p:sp>
        <p:nvSpPr>
          <p:cNvPr id="5" name="Content Placeholder 5"/>
          <p:cNvSpPr txBox="1">
            <a:spLocks noGrp="1"/>
          </p:cNvSpPr>
          <p:nvPr/>
        </p:nvSpPr>
        <p:spPr>
          <a:xfrm>
            <a:off x="2036886" y="5190918"/>
            <a:ext cx="5070229" cy="101361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7" indent="0" algn="ctr">
              <a:buNone/>
            </a:pPr>
            <a:r>
              <a:rPr lang="en-US" sz="1600" b="1" i="1" u="sng" dirty="0">
                <a:solidFill>
                  <a:srgbClr val="FF0000"/>
                </a:solidFill>
                <a:latin typeface="+mj-lt"/>
              </a:rPr>
              <a:t>CHALLENGE</a:t>
            </a:r>
            <a:r>
              <a:rPr lang="en-US" sz="1600" b="1" i="1" dirty="0">
                <a:solidFill>
                  <a:srgbClr val="FF0000"/>
                </a:solidFill>
                <a:latin typeface="+mj-lt"/>
              </a:rPr>
              <a:t>:</a:t>
            </a:r>
          </a:p>
          <a:p>
            <a:pPr>
              <a:buClr>
                <a:srgbClr val="FF0000"/>
              </a:buClr>
              <a:buFont typeface="Wingdings" panose="05000000000000000000" pitchFamily="2" charset="2"/>
              <a:buChar char="ü"/>
            </a:pPr>
            <a:r>
              <a:rPr lang="en-US" sz="1600" b="1" i="1" dirty="0">
                <a:latin typeface="+mj-lt"/>
              </a:rPr>
              <a:t>Reduce the total volume by another 10%!!</a:t>
            </a:r>
          </a:p>
          <a:p>
            <a:pPr>
              <a:buClr>
                <a:srgbClr val="FF0000"/>
              </a:buClr>
              <a:buFont typeface="Wingdings" panose="05000000000000000000" pitchFamily="2" charset="2"/>
              <a:buChar char="ü"/>
            </a:pPr>
            <a:r>
              <a:rPr lang="en-US" sz="1600" b="1" i="1" dirty="0">
                <a:latin typeface="+mj-lt"/>
              </a:rPr>
              <a:t>Drive % volume to below 1.5% !! </a:t>
            </a:r>
          </a:p>
        </p:txBody>
      </p:sp>
      <p:graphicFrame>
        <p:nvGraphicFramePr>
          <p:cNvPr id="6" name="Chart 5">
            <a:extLst>
              <a:ext uri="{FF2B5EF4-FFF2-40B4-BE49-F238E27FC236}">
                <a16:creationId xmlns:lc="http://schemas.openxmlformats.org/drawingml/2006/lockedCanvas" xmlns:a16="http://schemas.microsoft.com/office/drawing/2014/main" xmlns="" id="{E93B61D5-49C0-4ED6-9050-836A79AB686A}"/>
              </a:ext>
            </a:extLst>
          </p:cNvPr>
          <p:cNvGraphicFramePr>
            <a:graphicFrameLocks/>
          </p:cNvGraphicFramePr>
          <p:nvPr>
            <p:extLst>
              <p:ext uri="{D42A27DB-BD31-4B8C-83A1-F6EECF244321}">
                <p14:modId xmlns:p14="http://schemas.microsoft.com/office/powerpoint/2010/main" val="3164094066"/>
              </p:ext>
            </p:extLst>
          </p:nvPr>
        </p:nvGraphicFramePr>
        <p:xfrm>
          <a:off x="401638" y="868680"/>
          <a:ext cx="8340725" cy="4251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74275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86154"/>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99</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921487"/>
            <a:ext cx="46513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42900" y="4411785"/>
            <a:ext cx="8458200" cy="134033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solidFill>
                  <a:srgbClr val="FF0000"/>
                </a:solidFill>
              </a:rPr>
              <a:t>“is there a better graphic? this one is pretty low res and looks bad” ~ </a:t>
            </a:r>
            <a:r>
              <a:rPr lang="en-US" sz="3600" b="1" i="1" dirty="0" smtClean="0">
                <a:solidFill>
                  <a:srgbClr val="FF0000"/>
                </a:solidFill>
              </a:rPr>
              <a:t>Matt</a:t>
            </a:r>
            <a:endParaRPr lang="en-US" sz="3600" b="1" i="1" dirty="0">
              <a:solidFill>
                <a:srgbClr val="FF0000"/>
              </a:solidFill>
            </a:endParaRPr>
          </a:p>
        </p:txBody>
      </p:sp>
    </p:spTree>
    <p:extLst>
      <p:ext uri="{BB962C8B-B14F-4D97-AF65-F5344CB8AC3E}">
        <p14:creationId xmlns:p14="http://schemas.microsoft.com/office/powerpoint/2010/main" val="30061115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http://purl.org/dc/terms/"/>
    <ds:schemaRef ds:uri="http://purl.org/dc/dcmitype/"/>
    <ds:schemaRef ds:uri="c34af464-7aa1-4edd-9be4-83dffc1cb926"/>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4268</TotalTime>
  <Words>9127</Words>
  <Application>Microsoft Office PowerPoint</Application>
  <PresentationFormat>On-screen Show (4:3)</PresentationFormat>
  <Paragraphs>1292</Paragraphs>
  <Slides>125</Slides>
  <Notes>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125</vt:i4>
      </vt:variant>
    </vt:vector>
  </HeadingPairs>
  <TitlesOfParts>
    <vt:vector size="135" baseType="lpstr">
      <vt:lpstr>Arial</vt:lpstr>
      <vt:lpstr>Calibri</vt:lpstr>
      <vt:lpstr>Courier New</vt:lpstr>
      <vt:lpstr>OveraLucida Sans Unicode (Headings)</vt:lpstr>
      <vt:lpstr>Times New Roman</vt:lpstr>
      <vt:lpstr>Wingdings</vt:lpstr>
      <vt:lpstr>Wingdings 3</vt:lpstr>
      <vt:lpstr>1_Custom Design</vt:lpstr>
      <vt:lpstr>Office Theme</vt:lpstr>
      <vt:lpstr>Worksheet</vt:lpstr>
      <vt:lpstr>PowerPoint Presentation</vt:lpstr>
      <vt:lpstr>Antitrust Admonition</vt:lpstr>
      <vt:lpstr>Housekeeping</vt:lpstr>
      <vt:lpstr>Agenda</vt:lpstr>
      <vt:lpstr>Future Training Information</vt:lpstr>
      <vt:lpstr>PowerPoint Presentation</vt:lpstr>
      <vt:lpstr>What is an IGL?</vt:lpstr>
      <vt:lpstr>Reference Documents </vt:lpstr>
      <vt:lpstr>How does an IGL occur?</vt:lpstr>
      <vt:lpstr>Who does an IGL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PowerPoint Presentation</vt:lpstr>
      <vt:lpstr>Inadvertent Gain</vt:lpstr>
      <vt:lpstr>Inadvertent Gain</vt:lpstr>
      <vt:lpstr>Inadvertent Gain</vt:lpstr>
      <vt:lpstr>Inadvertent Gain</vt:lpstr>
      <vt:lpstr>Inadvertent Gain</vt:lpstr>
      <vt:lpstr>Inadvertent Gain</vt:lpstr>
      <vt:lpstr>Inadvertent Gain</vt:lpstr>
      <vt:lpstr>Inadvertent Gain</vt:lpstr>
      <vt:lpstr>Inadvertent Gain</vt:lpstr>
      <vt:lpstr>Inadvertent Gain</vt:lpstr>
      <vt:lpstr>Key Points to Remember</vt:lpstr>
      <vt:lpstr>Valid Reject / Unexecutable Reasons</vt:lpstr>
      <vt:lpstr>Valid Reject / Unexecutable Reasons</vt:lpstr>
      <vt:lpstr>Key Points to Remember: Invalid Reject Reasons</vt:lpstr>
      <vt:lpstr>Checkpoint Question #1</vt:lpstr>
      <vt:lpstr>Checkpoint Question #2</vt:lpstr>
      <vt:lpstr>Checkpoint Question #3</vt:lpstr>
      <vt:lpstr>Checkpoint Question #4</vt:lpstr>
      <vt:lpstr>Questions</vt:lpstr>
      <vt:lpstr>PowerPoint Presentation</vt:lpstr>
      <vt:lpstr>MVO vs IGL</vt:lpstr>
      <vt:lpstr>3rd Party Transactions</vt:lpstr>
      <vt:lpstr>Non-timely resolution of IGL’s</vt:lpstr>
      <vt:lpstr>No Current Occupant</vt:lpstr>
      <vt:lpstr>Switch Hold on IGL</vt:lpstr>
      <vt:lpstr>Questions</vt:lpstr>
      <vt:lpstr>PowerPoint Presentation</vt:lpstr>
      <vt:lpstr>PowerPoint Presentation</vt:lpstr>
      <vt:lpstr>Reconciliation &amp; Verification</vt:lpstr>
      <vt:lpstr>Reconciliation &amp; Verification</vt:lpstr>
      <vt:lpstr>CR Reconciliation &amp; Verification</vt:lpstr>
      <vt:lpstr>TDSP Reconciliation &amp; Verification</vt:lpstr>
      <vt:lpstr>CR Reconciliation &amp; Verification</vt:lpstr>
      <vt:lpstr>Final CR Reconciliation &amp; Verification</vt:lpstr>
      <vt:lpstr>Checkpoint Question #1</vt:lpstr>
      <vt:lpstr>Checkpoint Question #2</vt:lpstr>
      <vt:lpstr>Checkpoint Question #3</vt:lpstr>
      <vt:lpstr>Questions</vt:lpstr>
      <vt:lpstr>PowerPoint Presentation</vt:lpstr>
      <vt:lpstr>PowerPoint Presentation</vt:lpstr>
      <vt:lpstr>PowerPoint Presentation</vt:lpstr>
      <vt:lpstr>Market Challenge – Q2 2015</vt:lpstr>
      <vt:lpstr>Did we achieve our goal?</vt:lpstr>
      <vt:lpstr>Did we achieve our goal?</vt:lpstr>
      <vt:lpstr>Did we achieve our goal?</vt:lpstr>
      <vt:lpstr>What has changed? </vt:lpstr>
      <vt:lpstr>Why is this important to the market?</vt:lpstr>
      <vt:lpstr>How can we drive efficiency?</vt:lpstr>
      <vt:lpstr>How can we drive efficiency? Analyzing</vt:lpstr>
      <vt:lpstr>How can we drive efficiency? Execution</vt:lpstr>
      <vt:lpstr>How can we drive efficiency? Streamline</vt:lpstr>
      <vt:lpstr>How can we drive efficiency? Reporting</vt:lpstr>
      <vt:lpstr>PowerPoint Presentation</vt:lpstr>
      <vt:lpstr>Monthly IAG/IAL Reporting</vt:lpstr>
      <vt:lpstr>December 2016 – IAG / IAL Statistics</vt:lpstr>
      <vt:lpstr>2016 – IAG / IAL Statistics</vt:lpstr>
      <vt:lpstr>2016 – IAG / IAL Statistics</vt:lpstr>
      <vt:lpstr>Explanation of IAG / IAL Slides Data</vt:lpstr>
      <vt:lpstr>2016 – Rescission Statistics</vt:lpstr>
      <vt:lpstr>Explanation of Rescission Slide Data</vt:lpstr>
      <vt:lpstr>18 Month Running Market Totals</vt:lpstr>
      <vt:lpstr>Market Challenge</vt:lpstr>
      <vt:lpstr>Market Challenge</vt:lpstr>
      <vt:lpstr>Checkpoint Question #1</vt:lpstr>
      <vt:lpstr>Checkpoint Question #3</vt:lpstr>
      <vt:lpstr>Checkpoint Question #4</vt:lpstr>
      <vt:lpstr>Questions</vt:lpstr>
      <vt:lpstr>PowerPoint Presentation</vt:lpstr>
      <vt:lpstr>Appendix</vt:lpstr>
      <vt:lpstr>Process Flow: IAL (Losing)</vt:lpstr>
      <vt:lpstr>Process Flow: IAL (Losing)</vt:lpstr>
      <vt:lpstr>Process Flow: IAL (Losing)</vt:lpstr>
      <vt:lpstr>Process Flow: IAL (Gaining)</vt:lpstr>
      <vt:lpstr>Process Flow: IAL (Gaining)</vt:lpstr>
      <vt:lpstr>Process Flow: IAL (Gaining)</vt:lpstr>
      <vt:lpstr>Customer Rescission – Exceptions</vt:lpstr>
      <vt:lpstr>Customer Rescission – Re-submit</vt:lpstr>
      <vt:lpstr>Customer Rescission – Re-submit</vt:lpstr>
      <vt:lpstr>Reference Documents</vt:lpstr>
      <vt:lpstr>Reference Documents</vt:lpstr>
      <vt:lpstr>Reference Documents</vt:lpstr>
      <vt:lpstr>Reference Documents</vt:lpstr>
      <vt:lpstr>Reference Documents</vt:lpstr>
      <vt:lpstr>Reference Documents</vt:lpstr>
      <vt:lpstr>Reference Documents</vt:lpstr>
      <vt:lpstr>Reference Documents</vt:lpstr>
      <vt:lpstr>Got Feedback?</vt:lpstr>
      <vt:lpstr>Checkpoint Answers</vt:lpstr>
      <vt:lpstr>Checkpoint Answers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Tschetter, Matthew</cp:lastModifiedBy>
  <cp:revision>293</cp:revision>
  <cp:lastPrinted>2016-01-21T20:53:15Z</cp:lastPrinted>
  <dcterms:created xsi:type="dcterms:W3CDTF">2016-01-21T15:20:31Z</dcterms:created>
  <dcterms:modified xsi:type="dcterms:W3CDTF">2017-04-05T18:59:50Z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