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62" r:id="rId3"/>
    <p:sldId id="258" r:id="rId4"/>
    <p:sldId id="259" r:id="rId5"/>
    <p:sldId id="261" r:id="rId6"/>
    <p:sldId id="265" r:id="rId7"/>
    <p:sldId id="263" r:id="rId8"/>
    <p:sldId id="264"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p:scale>
          <a:sx n="75" d="100"/>
          <a:sy n="75" d="100"/>
        </p:scale>
        <p:origin x="356"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819399C-0AE1-434E-955F-80ABAAFD71C9}" type="datetimeFigureOut">
              <a:rPr lang="en-US" smtClean="0"/>
              <a:t>4/3/2017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4ACCF98-2580-4CE3-AE3A-9A143708E252}" type="slidenum">
              <a:rPr lang="en-US" smtClean="0"/>
              <a:t>‹#›</a:t>
            </a:fld>
            <a:endParaRPr lang="en-US"/>
          </a:p>
        </p:txBody>
      </p:sp>
    </p:spTree>
    <p:extLst>
      <p:ext uri="{BB962C8B-B14F-4D97-AF65-F5344CB8AC3E}">
        <p14:creationId xmlns:p14="http://schemas.microsoft.com/office/powerpoint/2010/main" val="35152414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819CE5-7D5A-43F6-B9F5-5E391D2AF710}"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04D3B-6842-4773-B010-12F0E020ED88}" type="slidenum">
              <a:rPr lang="en-US" smtClean="0"/>
              <a:t>‹#›</a:t>
            </a:fld>
            <a:endParaRPr lang="en-US"/>
          </a:p>
        </p:txBody>
      </p:sp>
    </p:spTree>
    <p:extLst>
      <p:ext uri="{BB962C8B-B14F-4D97-AF65-F5344CB8AC3E}">
        <p14:creationId xmlns:p14="http://schemas.microsoft.com/office/powerpoint/2010/main" val="3886288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819CE5-7D5A-43F6-B9F5-5E391D2AF710}"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04D3B-6842-4773-B010-12F0E020ED88}" type="slidenum">
              <a:rPr lang="en-US" smtClean="0"/>
              <a:t>‹#›</a:t>
            </a:fld>
            <a:endParaRPr lang="en-US"/>
          </a:p>
        </p:txBody>
      </p:sp>
    </p:spTree>
    <p:extLst>
      <p:ext uri="{BB962C8B-B14F-4D97-AF65-F5344CB8AC3E}">
        <p14:creationId xmlns:p14="http://schemas.microsoft.com/office/powerpoint/2010/main" val="3802820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819CE5-7D5A-43F6-B9F5-5E391D2AF710}"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04D3B-6842-4773-B010-12F0E020ED88}" type="slidenum">
              <a:rPr lang="en-US" smtClean="0"/>
              <a:t>‹#›</a:t>
            </a:fld>
            <a:endParaRPr lang="en-US"/>
          </a:p>
        </p:txBody>
      </p:sp>
    </p:spTree>
    <p:extLst>
      <p:ext uri="{BB962C8B-B14F-4D97-AF65-F5344CB8AC3E}">
        <p14:creationId xmlns:p14="http://schemas.microsoft.com/office/powerpoint/2010/main" val="3068283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819CE5-7D5A-43F6-B9F5-5E391D2AF710}"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04D3B-6842-4773-B010-12F0E020ED88}" type="slidenum">
              <a:rPr lang="en-US" smtClean="0"/>
              <a:t>‹#›</a:t>
            </a:fld>
            <a:endParaRPr lang="en-US"/>
          </a:p>
        </p:txBody>
      </p:sp>
    </p:spTree>
    <p:extLst>
      <p:ext uri="{BB962C8B-B14F-4D97-AF65-F5344CB8AC3E}">
        <p14:creationId xmlns:p14="http://schemas.microsoft.com/office/powerpoint/2010/main" val="311857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819CE5-7D5A-43F6-B9F5-5E391D2AF710}"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04D3B-6842-4773-B010-12F0E020ED88}" type="slidenum">
              <a:rPr lang="en-US" smtClean="0"/>
              <a:t>‹#›</a:t>
            </a:fld>
            <a:endParaRPr lang="en-US"/>
          </a:p>
        </p:txBody>
      </p:sp>
    </p:spTree>
    <p:extLst>
      <p:ext uri="{BB962C8B-B14F-4D97-AF65-F5344CB8AC3E}">
        <p14:creationId xmlns:p14="http://schemas.microsoft.com/office/powerpoint/2010/main" val="378519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819CE5-7D5A-43F6-B9F5-5E391D2AF710}" type="datetimeFigureOut">
              <a:rPr lang="en-US" smtClean="0"/>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04D3B-6842-4773-B010-12F0E020ED88}" type="slidenum">
              <a:rPr lang="en-US" smtClean="0"/>
              <a:t>‹#›</a:t>
            </a:fld>
            <a:endParaRPr lang="en-US"/>
          </a:p>
        </p:txBody>
      </p:sp>
    </p:spTree>
    <p:extLst>
      <p:ext uri="{BB962C8B-B14F-4D97-AF65-F5344CB8AC3E}">
        <p14:creationId xmlns:p14="http://schemas.microsoft.com/office/powerpoint/2010/main" val="2364990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819CE5-7D5A-43F6-B9F5-5E391D2AF710}" type="datetimeFigureOut">
              <a:rPr lang="en-US" smtClean="0"/>
              <a:t>4/3/2017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B04D3B-6842-4773-B010-12F0E020ED88}" type="slidenum">
              <a:rPr lang="en-US" smtClean="0"/>
              <a:t>‹#›</a:t>
            </a:fld>
            <a:endParaRPr lang="en-US"/>
          </a:p>
        </p:txBody>
      </p:sp>
    </p:spTree>
    <p:extLst>
      <p:ext uri="{BB962C8B-B14F-4D97-AF65-F5344CB8AC3E}">
        <p14:creationId xmlns:p14="http://schemas.microsoft.com/office/powerpoint/2010/main" val="849975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819CE5-7D5A-43F6-B9F5-5E391D2AF710}" type="datetimeFigureOut">
              <a:rPr lang="en-US" smtClean="0"/>
              <a:t>4/3/2017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B04D3B-6842-4773-B010-12F0E020ED88}" type="slidenum">
              <a:rPr lang="en-US" smtClean="0"/>
              <a:t>‹#›</a:t>
            </a:fld>
            <a:endParaRPr lang="en-US"/>
          </a:p>
        </p:txBody>
      </p:sp>
    </p:spTree>
    <p:extLst>
      <p:ext uri="{BB962C8B-B14F-4D97-AF65-F5344CB8AC3E}">
        <p14:creationId xmlns:p14="http://schemas.microsoft.com/office/powerpoint/2010/main" val="682831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819CE5-7D5A-43F6-B9F5-5E391D2AF710}" type="datetimeFigureOut">
              <a:rPr lang="en-US" smtClean="0"/>
              <a:t>4/3/2017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B04D3B-6842-4773-B010-12F0E020ED88}" type="slidenum">
              <a:rPr lang="en-US" smtClean="0"/>
              <a:t>‹#›</a:t>
            </a:fld>
            <a:endParaRPr lang="en-US"/>
          </a:p>
        </p:txBody>
      </p:sp>
    </p:spTree>
    <p:extLst>
      <p:ext uri="{BB962C8B-B14F-4D97-AF65-F5344CB8AC3E}">
        <p14:creationId xmlns:p14="http://schemas.microsoft.com/office/powerpoint/2010/main" val="2164378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819CE5-7D5A-43F6-B9F5-5E391D2AF710}" type="datetimeFigureOut">
              <a:rPr lang="en-US" smtClean="0"/>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04D3B-6842-4773-B010-12F0E020ED88}" type="slidenum">
              <a:rPr lang="en-US" smtClean="0"/>
              <a:t>‹#›</a:t>
            </a:fld>
            <a:endParaRPr lang="en-US"/>
          </a:p>
        </p:txBody>
      </p:sp>
    </p:spTree>
    <p:extLst>
      <p:ext uri="{BB962C8B-B14F-4D97-AF65-F5344CB8AC3E}">
        <p14:creationId xmlns:p14="http://schemas.microsoft.com/office/powerpoint/2010/main" val="1569134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819CE5-7D5A-43F6-B9F5-5E391D2AF710}" type="datetimeFigureOut">
              <a:rPr lang="en-US" smtClean="0"/>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04D3B-6842-4773-B010-12F0E020ED88}" type="slidenum">
              <a:rPr lang="en-US" smtClean="0"/>
              <a:t>‹#›</a:t>
            </a:fld>
            <a:endParaRPr lang="en-US"/>
          </a:p>
        </p:txBody>
      </p:sp>
    </p:spTree>
    <p:extLst>
      <p:ext uri="{BB962C8B-B14F-4D97-AF65-F5344CB8AC3E}">
        <p14:creationId xmlns:p14="http://schemas.microsoft.com/office/powerpoint/2010/main" val="1572008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819CE5-7D5A-43F6-B9F5-5E391D2AF710}" type="datetimeFigureOut">
              <a:rPr lang="en-US" smtClean="0"/>
              <a:t>4/3/2017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B04D3B-6842-4773-B010-12F0E020ED88}" type="slidenum">
              <a:rPr lang="en-US" smtClean="0"/>
              <a:t>‹#›</a:t>
            </a:fld>
            <a:endParaRPr lang="en-US"/>
          </a:p>
        </p:txBody>
      </p:sp>
    </p:spTree>
    <p:extLst>
      <p:ext uri="{BB962C8B-B14F-4D97-AF65-F5344CB8AC3E}">
        <p14:creationId xmlns:p14="http://schemas.microsoft.com/office/powerpoint/2010/main" val="813106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Inefficient Market Outcome Related to PUN Congestion</a:t>
            </a:r>
            <a:endParaRPr lang="en-US" dirty="0"/>
          </a:p>
        </p:txBody>
      </p:sp>
      <p:sp>
        <p:nvSpPr>
          <p:cNvPr id="3" name="Subtitle 2"/>
          <p:cNvSpPr>
            <a:spLocks noGrp="1"/>
          </p:cNvSpPr>
          <p:nvPr>
            <p:ph type="subTitle" idx="1"/>
          </p:nvPr>
        </p:nvSpPr>
        <p:spPr/>
        <p:txBody>
          <a:bodyPr/>
          <a:lstStyle/>
          <a:p>
            <a:endParaRPr lang="en-US" dirty="0" smtClean="0"/>
          </a:p>
          <a:p>
            <a:r>
              <a:rPr lang="en-US" dirty="0" smtClean="0"/>
              <a:t>Wholesale Market Subcommittee </a:t>
            </a:r>
          </a:p>
          <a:p>
            <a:r>
              <a:rPr lang="en-US" dirty="0" smtClean="0"/>
              <a:t>April 5, 2017</a:t>
            </a:r>
            <a:endParaRPr lang="en-US" dirty="0"/>
          </a:p>
        </p:txBody>
      </p:sp>
    </p:spTree>
    <p:extLst>
      <p:ext uri="{BB962C8B-B14F-4D97-AF65-F5344CB8AC3E}">
        <p14:creationId xmlns:p14="http://schemas.microsoft.com/office/powerpoint/2010/main" val="4035119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17449"/>
            <a:ext cx="10515600" cy="2423102"/>
          </a:xfrm>
        </p:spPr>
        <p:txBody>
          <a:bodyPr>
            <a:normAutofit/>
          </a:bodyPr>
          <a:lstStyle/>
          <a:p>
            <a:r>
              <a:rPr lang="en-US" dirty="0"/>
              <a:t>Per PUCT rule </a:t>
            </a:r>
            <a:r>
              <a:rPr lang="en-US" dirty="0" smtClean="0"/>
              <a:t>§25.503(f</a:t>
            </a:r>
            <a:r>
              <a:rPr lang="en-US" dirty="0"/>
              <a:t>)(12), </a:t>
            </a:r>
            <a:r>
              <a:rPr lang="en-US" dirty="0"/>
              <a:t>A market participant operating in the ERCOT markets or a member of the ERCOT staff who </a:t>
            </a:r>
            <a:r>
              <a:rPr lang="en-US" dirty="0" smtClean="0"/>
              <a:t>identifies </a:t>
            </a:r>
            <a:r>
              <a:rPr lang="en-US" dirty="0"/>
              <a:t>a provision in the ERCOT procedures </a:t>
            </a:r>
            <a:r>
              <a:rPr lang="en-US" dirty="0" smtClean="0"/>
              <a:t>that </a:t>
            </a:r>
            <a:r>
              <a:rPr lang="en-US" dirty="0"/>
              <a:t>produces an outcome inconsistent with </a:t>
            </a:r>
            <a:r>
              <a:rPr lang="en-US" dirty="0" smtClean="0"/>
              <a:t>the </a:t>
            </a:r>
            <a:r>
              <a:rPr lang="en-US" dirty="0"/>
              <a:t>efficient and reliable operation of the </a:t>
            </a:r>
            <a:r>
              <a:rPr lang="en-US" dirty="0" smtClean="0"/>
              <a:t>ERCOT-administered </a:t>
            </a:r>
            <a:r>
              <a:rPr lang="en-US" dirty="0"/>
              <a:t>markets shall call the </a:t>
            </a:r>
            <a:r>
              <a:rPr lang="en-US" dirty="0" smtClean="0"/>
              <a:t>provision </a:t>
            </a:r>
            <a:r>
              <a:rPr lang="en-US" dirty="0"/>
              <a:t>to the attention of ERCOT staff and the appropriate ERCOT subcommittee. </a:t>
            </a:r>
            <a:endParaRPr lang="en-US" dirty="0"/>
          </a:p>
        </p:txBody>
      </p:sp>
    </p:spTree>
    <p:extLst>
      <p:ext uri="{BB962C8B-B14F-4D97-AF65-F5344CB8AC3E}">
        <p14:creationId xmlns:p14="http://schemas.microsoft.com/office/powerpoint/2010/main" val="1055116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Aggregate Settlement </a:t>
            </a:r>
            <a:r>
              <a:rPr lang="en-US" dirty="0" smtClean="0"/>
              <a:t>Points	</a:t>
            </a:r>
            <a:endParaRPr lang="en-US" dirty="0"/>
          </a:p>
        </p:txBody>
      </p:sp>
      <p:sp>
        <p:nvSpPr>
          <p:cNvPr id="7" name="Content Placeholder 6"/>
          <p:cNvSpPr>
            <a:spLocks noGrp="1"/>
          </p:cNvSpPr>
          <p:nvPr>
            <p:ph idx="1"/>
          </p:nvPr>
        </p:nvSpPr>
        <p:spPr/>
        <p:txBody>
          <a:bodyPr/>
          <a:lstStyle/>
          <a:p>
            <a:r>
              <a:rPr lang="en-US" dirty="0" smtClean="0"/>
              <a:t>DAM</a:t>
            </a:r>
          </a:p>
          <a:p>
            <a:pPr lvl="1"/>
            <a:r>
              <a:rPr lang="en-US" dirty="0" smtClean="0"/>
              <a:t>Load </a:t>
            </a:r>
            <a:r>
              <a:rPr lang="en-US" dirty="0"/>
              <a:t>Distribution Factors (LDFs) are used in the DAM to:</a:t>
            </a:r>
          </a:p>
          <a:p>
            <a:pPr marL="1257300" lvl="2" indent="-342900">
              <a:buFont typeface="+mj-lt"/>
              <a:buAutoNum type="arabicPeriod"/>
            </a:pPr>
            <a:r>
              <a:rPr lang="en-US" dirty="0"/>
              <a:t>Model transactions (Buy, Sell, Source &amp; Sink) at the Load Zones</a:t>
            </a:r>
          </a:p>
          <a:p>
            <a:pPr marL="1257300" lvl="2" indent="-342900">
              <a:buFont typeface="+mj-lt"/>
              <a:buAutoNum type="arabicPeriod"/>
            </a:pPr>
            <a:r>
              <a:rPr lang="en-US" dirty="0"/>
              <a:t>Calculate Load Zone prices, which is LDF weighted average</a:t>
            </a:r>
          </a:p>
          <a:p>
            <a:pPr marL="742950" lvl="1" indent="-285750"/>
            <a:r>
              <a:rPr lang="en-US" b="1" dirty="0"/>
              <a:t>PUNs have their LDF in the DAM </a:t>
            </a:r>
            <a:r>
              <a:rPr lang="en-US" b="1" dirty="0" smtClean="0"/>
              <a:t>zeroed </a:t>
            </a:r>
            <a:r>
              <a:rPr lang="en-US" b="1" dirty="0"/>
              <a:t>out</a:t>
            </a:r>
          </a:p>
          <a:p>
            <a:pPr marL="742950" lvl="1" indent="-285750"/>
            <a:endParaRPr lang="en-US" dirty="0"/>
          </a:p>
          <a:p>
            <a:r>
              <a:rPr lang="en-US" dirty="0" smtClean="0"/>
              <a:t>Real Time</a:t>
            </a:r>
          </a:p>
          <a:p>
            <a:pPr lvl="1"/>
            <a:r>
              <a:rPr lang="en-US" dirty="0"/>
              <a:t>Telemetered and State Estimator data is used in Real Time to calculate Load Zone, which is also load </a:t>
            </a:r>
            <a:r>
              <a:rPr lang="en-US" dirty="0" smtClean="0"/>
              <a:t>weighted</a:t>
            </a:r>
          </a:p>
          <a:p>
            <a:pPr lvl="1"/>
            <a:r>
              <a:rPr lang="en-US" b="1" dirty="0"/>
              <a:t>PUNs have their </a:t>
            </a:r>
            <a:r>
              <a:rPr lang="en-US" b="1" dirty="0" smtClean="0"/>
              <a:t>Telemetered </a:t>
            </a:r>
            <a:r>
              <a:rPr lang="en-US" b="1" dirty="0"/>
              <a:t>and State Estimator data in Real Time zeroed </a:t>
            </a:r>
            <a:r>
              <a:rPr lang="en-US" b="1" dirty="0" smtClean="0"/>
              <a:t>out in calculating Load Zone Prices</a:t>
            </a:r>
            <a:endParaRPr lang="en-US" b="1" dirty="0"/>
          </a:p>
          <a:p>
            <a:pPr lvl="1"/>
            <a:endParaRPr lang="en-US" dirty="0" smtClean="0"/>
          </a:p>
          <a:p>
            <a:pPr lvl="1"/>
            <a:endParaRPr lang="en-US" dirty="0"/>
          </a:p>
        </p:txBody>
      </p:sp>
    </p:spTree>
    <p:extLst>
      <p:ext uri="{BB962C8B-B14F-4D97-AF65-F5344CB8AC3E}">
        <p14:creationId xmlns:p14="http://schemas.microsoft.com/office/powerpoint/2010/main" val="2234842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 PUN Calculation</a:t>
            </a:r>
            <a:endParaRPr lang="en-US" dirty="0"/>
          </a:p>
        </p:txBody>
      </p:sp>
      <p:sp>
        <p:nvSpPr>
          <p:cNvPr id="5" name="TextBox 4"/>
          <p:cNvSpPr txBox="1"/>
          <p:nvPr/>
        </p:nvSpPr>
        <p:spPr>
          <a:xfrm>
            <a:off x="1115209" y="6270005"/>
            <a:ext cx="9961582" cy="369332"/>
          </a:xfrm>
          <a:prstGeom prst="rect">
            <a:avLst/>
          </a:prstGeom>
          <a:noFill/>
        </p:spPr>
        <p:txBody>
          <a:bodyPr wrap="square" rtlCol="0">
            <a:spAutoFit/>
          </a:bodyPr>
          <a:lstStyle/>
          <a:p>
            <a:pPr algn="ctr"/>
            <a:r>
              <a:rPr lang="en-US" dirty="0" smtClean="0"/>
              <a:t>This inefficiency has the ability to </a:t>
            </a:r>
            <a:r>
              <a:rPr lang="en-US" dirty="0" smtClean="0"/>
              <a:t>create </a:t>
            </a:r>
            <a:r>
              <a:rPr lang="en-US" dirty="0" err="1" smtClean="0"/>
              <a:t>unhedgeable</a:t>
            </a:r>
            <a:r>
              <a:rPr lang="en-US" dirty="0" smtClean="0"/>
              <a:t> Real </a:t>
            </a:r>
            <a:r>
              <a:rPr lang="en-US" dirty="0"/>
              <a:t>Time Revenue Neutrality Charges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37084759"/>
              </p:ext>
            </p:extLst>
          </p:nvPr>
        </p:nvGraphicFramePr>
        <p:xfrm>
          <a:off x="1187450" y="1709245"/>
          <a:ext cx="9817100" cy="3868420"/>
        </p:xfrm>
        <a:graphic>
          <a:graphicData uri="http://schemas.openxmlformats.org/drawingml/2006/table">
            <a:tbl>
              <a:tblPr>
                <a:tableStyleId>{5C22544A-7EE6-4342-B048-85BDC9FD1C3A}</a:tableStyleId>
              </a:tblPr>
              <a:tblGrid>
                <a:gridCol w="1016000"/>
                <a:gridCol w="736600"/>
                <a:gridCol w="292100"/>
                <a:gridCol w="838200"/>
                <a:gridCol w="825500"/>
                <a:gridCol w="762000"/>
                <a:gridCol w="1193800"/>
                <a:gridCol w="292100"/>
                <a:gridCol w="838200"/>
                <a:gridCol w="825500"/>
                <a:gridCol w="1003300"/>
                <a:gridCol w="1193800"/>
              </a:tblGrid>
              <a:tr h="184150">
                <a:tc gridSpan="2">
                  <a:txBody>
                    <a:bodyPr/>
                    <a:lstStyle/>
                    <a:p>
                      <a:pPr algn="ctr" fontAlgn="b"/>
                      <a:r>
                        <a:rPr lang="en-US" sz="1100" u="none" strike="noStrike" dirty="0">
                          <a:effectLst/>
                        </a:rPr>
                        <a:t> </a:t>
                      </a:r>
                      <a:endParaRPr lang="en-US" sz="1600" b="0" i="0" u="none" strike="noStrike" dirty="0" smtClean="0">
                        <a:solidFill>
                          <a:srgbClr val="000000"/>
                        </a:solidFill>
                        <a:effectLst/>
                        <a:latin typeface="+mn-lt"/>
                      </a:endParaRPr>
                    </a:p>
                  </a:txBody>
                  <a:tcPr marL="6350" marR="6350" marT="6350" marB="0" anchor="b">
                    <a:solidFill>
                      <a:schemeClr val="bg1"/>
                    </a:solidFill>
                  </a:tcPr>
                </a:tc>
                <a:tc hMerge="1">
                  <a:txBody>
                    <a:bodyPr/>
                    <a:lstStyle/>
                    <a:p>
                      <a:pPr algn="ctr" fontAlgn="b"/>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gridSpan="4">
                  <a:txBody>
                    <a:bodyPr/>
                    <a:lstStyle/>
                    <a:p>
                      <a:pPr algn="ctr" fontAlgn="b"/>
                      <a:r>
                        <a:rPr lang="en-US" sz="1800" u="none" strike="noStrike" dirty="0">
                          <a:effectLst/>
                        </a:rPr>
                        <a:t>Current process</a:t>
                      </a:r>
                      <a:endParaRPr lang="en-US" sz="1800" b="0" i="0" u="none" strike="noStrike" dirty="0">
                        <a:solidFill>
                          <a:srgbClr val="000000"/>
                        </a:solidFill>
                        <a:effectLst/>
                        <a:latin typeface="Calibri"/>
                      </a:endParaRPr>
                    </a:p>
                  </a:txBody>
                  <a:tcPr marL="6350" marR="6350" marT="6350" marB="0" anchor="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gridSpan="4">
                  <a:txBody>
                    <a:bodyPr/>
                    <a:lstStyle/>
                    <a:p>
                      <a:pPr algn="ctr" fontAlgn="b"/>
                      <a:r>
                        <a:rPr lang="en-US" sz="1800" u="none" strike="noStrike" dirty="0">
                          <a:effectLst/>
                        </a:rPr>
                        <a:t>PUNs contributing to price formation</a:t>
                      </a:r>
                      <a:endParaRPr lang="en-US" sz="1800" b="0" i="0" u="none" strike="noStrike" dirty="0">
                        <a:solidFill>
                          <a:srgbClr val="000000"/>
                        </a:solidFill>
                        <a:effectLst/>
                        <a:latin typeface="Calibri"/>
                      </a:endParaRPr>
                    </a:p>
                  </a:txBody>
                  <a:tcPr marL="6350" marR="6350" marT="6350" marB="0" anchor="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009650">
                <a:tc>
                  <a:txBody>
                    <a:bodyPr/>
                    <a:lstStyle/>
                    <a:p>
                      <a:pPr algn="ctr" fontAlgn="ctr"/>
                      <a:r>
                        <a:rPr lang="en-US" sz="1100" u="none" strike="noStrike" dirty="0">
                          <a:effectLst/>
                        </a:rPr>
                        <a:t>Aggregation Settlement Point</a:t>
                      </a:r>
                      <a:endParaRPr lang="en-US" sz="1100" b="0" i="0" u="none" strike="noStrike" dirty="0">
                        <a:solidFill>
                          <a:srgbClr val="000000"/>
                        </a:solidFill>
                        <a:effectLst/>
                        <a:latin typeface="Calibri"/>
                      </a:endParaRPr>
                    </a:p>
                  </a:txBody>
                  <a:tcPr marL="6350" marR="6350" marT="6350" marB="0" anchor="ctr"/>
                </a:tc>
                <a:tc>
                  <a:txBody>
                    <a:bodyPr/>
                    <a:lstStyle/>
                    <a:p>
                      <a:pPr algn="ctr" fontAlgn="ctr"/>
                      <a:r>
                        <a:rPr lang="en-US" sz="1100" u="none" strike="noStrike">
                          <a:effectLst/>
                        </a:rPr>
                        <a:t>Location</a:t>
                      </a:r>
                      <a:endParaRPr lang="en-US" sz="1100" b="0" i="0" u="none" strike="noStrike">
                        <a:solidFill>
                          <a:srgbClr val="000000"/>
                        </a:solidFill>
                        <a:effectLst/>
                        <a:latin typeface="Calibri"/>
                      </a:endParaRPr>
                    </a:p>
                  </a:txBody>
                  <a:tcPr marL="6350" marR="6350" marT="6350" marB="0" anchor="ctr"/>
                </a:tc>
                <a:tc>
                  <a:txBody>
                    <a:bodyPr/>
                    <a:lstStyle/>
                    <a:p>
                      <a:pPr algn="ctr" fontAlgn="ctr"/>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ctr">
                    <a:solidFill>
                      <a:schemeClr val="bg1"/>
                    </a:solidFill>
                  </a:tcPr>
                </a:tc>
                <a:tc>
                  <a:txBody>
                    <a:bodyPr/>
                    <a:lstStyle/>
                    <a:p>
                      <a:pPr algn="ctr" fontAlgn="ctr"/>
                      <a:r>
                        <a:rPr lang="en-US" sz="1100" u="none" strike="noStrike" dirty="0">
                          <a:effectLst/>
                        </a:rPr>
                        <a:t>Load Distribution Factor</a:t>
                      </a:r>
                      <a:endParaRPr lang="en-US" sz="1100" b="0" i="0" u="none" strike="noStrike" dirty="0">
                        <a:solidFill>
                          <a:srgbClr val="000000"/>
                        </a:solidFill>
                        <a:effectLst/>
                        <a:latin typeface="Calibri"/>
                      </a:endParaRPr>
                    </a:p>
                  </a:txBody>
                  <a:tcPr marL="6350" marR="6350" marT="6350" marB="0" anchor="ctr"/>
                </a:tc>
                <a:tc>
                  <a:txBody>
                    <a:bodyPr/>
                    <a:lstStyle/>
                    <a:p>
                      <a:pPr algn="ctr" fontAlgn="ctr"/>
                      <a:r>
                        <a:rPr lang="en-US" sz="1100" u="none" strike="noStrike" dirty="0">
                          <a:effectLst/>
                        </a:rPr>
                        <a:t>Normalized Load Distribution Factor</a:t>
                      </a:r>
                      <a:endParaRPr lang="en-US" sz="1100" b="0" i="0" u="none" strike="noStrike" dirty="0">
                        <a:solidFill>
                          <a:srgbClr val="000000"/>
                        </a:solidFill>
                        <a:effectLst/>
                        <a:latin typeface="Calibri"/>
                      </a:endParaRPr>
                    </a:p>
                  </a:txBody>
                  <a:tcPr marL="6350" marR="6350" marT="6350" marB="0" anchor="ctr"/>
                </a:tc>
                <a:tc>
                  <a:txBody>
                    <a:bodyPr/>
                    <a:lstStyle/>
                    <a:p>
                      <a:pPr algn="ctr" fontAlgn="ctr"/>
                      <a:r>
                        <a:rPr lang="en-US" sz="1100" u="none" strike="noStrike">
                          <a:effectLst/>
                        </a:rPr>
                        <a:t>Price at each Point</a:t>
                      </a:r>
                      <a:endParaRPr lang="en-US" sz="1100" b="0" i="0" u="none" strike="noStrike">
                        <a:solidFill>
                          <a:srgbClr val="000000"/>
                        </a:solidFill>
                        <a:effectLst/>
                        <a:latin typeface="Calibri"/>
                      </a:endParaRPr>
                    </a:p>
                  </a:txBody>
                  <a:tcPr marL="6350" marR="6350" marT="6350" marB="0" anchor="ctr"/>
                </a:tc>
                <a:tc>
                  <a:txBody>
                    <a:bodyPr/>
                    <a:lstStyle/>
                    <a:p>
                      <a:pPr algn="ctr" fontAlgn="ctr"/>
                      <a:r>
                        <a:rPr lang="en-US" sz="1100" u="none" strike="noStrike">
                          <a:effectLst/>
                        </a:rPr>
                        <a:t>LZ_A Price Component (Price x Normalized LDF)</a:t>
                      </a:r>
                      <a:endParaRPr lang="en-US" sz="1100" b="0" i="0" u="none" strike="noStrike">
                        <a:solidFill>
                          <a:srgbClr val="000000"/>
                        </a:solidFill>
                        <a:effectLst/>
                        <a:latin typeface="Calibri"/>
                      </a:endParaRPr>
                    </a:p>
                  </a:txBody>
                  <a:tcPr marL="6350" marR="6350" marT="6350" marB="0" anchor="ctr"/>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ctr"/>
                      <a:r>
                        <a:rPr lang="en-US" sz="1100" u="none" strike="noStrike">
                          <a:effectLst/>
                        </a:rPr>
                        <a:t>Load Distribution Factor</a:t>
                      </a:r>
                      <a:endParaRPr lang="en-US" sz="1100" b="0" i="0" u="none" strike="noStrike">
                        <a:solidFill>
                          <a:srgbClr val="000000"/>
                        </a:solidFill>
                        <a:effectLst/>
                        <a:latin typeface="Calibri"/>
                      </a:endParaRPr>
                    </a:p>
                  </a:txBody>
                  <a:tcPr marL="6350" marR="6350" marT="6350" marB="0" anchor="ctr"/>
                </a:tc>
                <a:tc>
                  <a:txBody>
                    <a:bodyPr/>
                    <a:lstStyle/>
                    <a:p>
                      <a:pPr algn="ctr" fontAlgn="ctr"/>
                      <a:r>
                        <a:rPr lang="en-US" sz="1100" u="none" strike="noStrike">
                          <a:effectLst/>
                        </a:rPr>
                        <a:t>Normalized Load Distribution Factor</a:t>
                      </a:r>
                      <a:endParaRPr lang="en-US" sz="1100" b="0" i="0" u="none" strike="noStrike">
                        <a:solidFill>
                          <a:srgbClr val="000000"/>
                        </a:solidFill>
                        <a:effectLst/>
                        <a:latin typeface="Calibri"/>
                      </a:endParaRPr>
                    </a:p>
                  </a:txBody>
                  <a:tcPr marL="6350" marR="6350" marT="6350" marB="0" anchor="ctr"/>
                </a:tc>
                <a:tc>
                  <a:txBody>
                    <a:bodyPr/>
                    <a:lstStyle/>
                    <a:p>
                      <a:pPr algn="ctr" fontAlgn="ctr"/>
                      <a:r>
                        <a:rPr lang="en-US" sz="1100" u="none" strike="noStrike">
                          <a:effectLst/>
                        </a:rPr>
                        <a:t>Price at each Point</a:t>
                      </a:r>
                      <a:endParaRPr lang="en-US" sz="1100" b="0" i="0" u="none" strike="noStrike">
                        <a:solidFill>
                          <a:srgbClr val="000000"/>
                        </a:solidFill>
                        <a:effectLst/>
                        <a:latin typeface="Calibri"/>
                      </a:endParaRPr>
                    </a:p>
                  </a:txBody>
                  <a:tcPr marL="6350" marR="6350" marT="6350" marB="0" anchor="ctr"/>
                </a:tc>
                <a:tc>
                  <a:txBody>
                    <a:bodyPr/>
                    <a:lstStyle/>
                    <a:p>
                      <a:pPr algn="ctr" fontAlgn="ctr"/>
                      <a:r>
                        <a:rPr lang="en-US" sz="1100" u="none" strike="noStrike">
                          <a:effectLst/>
                        </a:rPr>
                        <a:t>LZ_A Price Component (Price x Normalized LDF)</a:t>
                      </a:r>
                      <a:endParaRPr lang="en-US" sz="1100" b="0" i="0" u="none" strike="noStrike">
                        <a:solidFill>
                          <a:srgbClr val="000000"/>
                        </a:solidFill>
                        <a:effectLst/>
                        <a:latin typeface="Calibri"/>
                      </a:endParaRPr>
                    </a:p>
                  </a:txBody>
                  <a:tcPr marL="6350" marR="6350" marT="6350" marB="0" anchor="ctr"/>
                </a:tc>
              </a:tr>
              <a:tr h="184150">
                <a:tc>
                  <a:txBody>
                    <a:bodyPr/>
                    <a:lstStyle/>
                    <a:p>
                      <a:pPr algn="ctr" fontAlgn="b"/>
                      <a:r>
                        <a:rPr lang="en-US" sz="1100" u="none" strike="noStrike">
                          <a:effectLst/>
                        </a:rPr>
                        <a:t>LZ_A</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Node 1</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a:effectLst/>
                        </a:rPr>
                        <a:t>2.5</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5.15%</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20.2</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1.04</a:t>
                      </a:r>
                      <a:endParaRPr lang="en-US" sz="1100" b="0" i="0" u="none" strike="noStrike">
                        <a:solidFill>
                          <a:srgbClr val="000000"/>
                        </a:solidFill>
                        <a:effectLst/>
                        <a:latin typeface="Calibri"/>
                      </a:endParaRPr>
                    </a:p>
                  </a:txBody>
                  <a:tcPr marL="6350" marR="6350" marT="635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a:effectLst/>
                        </a:rPr>
                        <a:t>2.5</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1.95%</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20.2</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0.39</a:t>
                      </a:r>
                      <a:endParaRPr lang="en-US" sz="1100" b="0" i="0" u="none" strike="noStrike">
                        <a:solidFill>
                          <a:srgbClr val="000000"/>
                        </a:solidFill>
                        <a:effectLst/>
                        <a:latin typeface="Calibri"/>
                      </a:endParaRPr>
                    </a:p>
                  </a:txBody>
                  <a:tcPr marL="6350" marR="6350" marT="6350" marB="0" anchor="b"/>
                </a:tc>
              </a:tr>
              <a:tr h="184150">
                <a:tc>
                  <a:txBody>
                    <a:bodyPr/>
                    <a:lstStyle/>
                    <a:p>
                      <a:pPr algn="ctr" fontAlgn="b"/>
                      <a:r>
                        <a:rPr lang="en-US" sz="1100" u="none" strike="noStrike">
                          <a:effectLst/>
                        </a:rPr>
                        <a:t>LZ_A</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Node 2</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a:effectLst/>
                        </a:rPr>
                        <a:t>5.6</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11.55%</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24.1</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2.78</a:t>
                      </a:r>
                      <a:endParaRPr lang="en-US" sz="1100" b="0" i="0" u="none" strike="noStrike">
                        <a:solidFill>
                          <a:srgbClr val="000000"/>
                        </a:solidFill>
                        <a:effectLst/>
                        <a:latin typeface="Calibri"/>
                      </a:endParaRPr>
                    </a:p>
                  </a:txBody>
                  <a:tcPr marL="6350" marR="6350" marT="635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a:effectLst/>
                        </a:rPr>
                        <a:t>5.6</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4.36%</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24.1</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1.05</a:t>
                      </a:r>
                      <a:endParaRPr lang="en-US" sz="1100" b="0" i="0" u="none" strike="noStrike">
                        <a:solidFill>
                          <a:srgbClr val="000000"/>
                        </a:solidFill>
                        <a:effectLst/>
                        <a:latin typeface="Calibri"/>
                      </a:endParaRPr>
                    </a:p>
                  </a:txBody>
                  <a:tcPr marL="6350" marR="6350" marT="6350" marB="0" anchor="b"/>
                </a:tc>
              </a:tr>
              <a:tr h="184150">
                <a:tc>
                  <a:txBody>
                    <a:bodyPr/>
                    <a:lstStyle/>
                    <a:p>
                      <a:pPr algn="ctr" fontAlgn="b"/>
                      <a:r>
                        <a:rPr lang="en-US" sz="1100" u="none" strike="noStrike">
                          <a:effectLst/>
                        </a:rPr>
                        <a:t>LZ_A</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Node 3</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a:effectLst/>
                        </a:rPr>
                        <a:t>2.2</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4.54%</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20.5</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0.93</a:t>
                      </a:r>
                      <a:endParaRPr lang="en-US" sz="1100" b="0" i="0" u="none" strike="noStrike">
                        <a:solidFill>
                          <a:srgbClr val="000000"/>
                        </a:solidFill>
                        <a:effectLst/>
                        <a:latin typeface="Calibri"/>
                      </a:endParaRPr>
                    </a:p>
                  </a:txBody>
                  <a:tcPr marL="6350" marR="6350" marT="635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a:effectLst/>
                        </a:rPr>
                        <a:t>2.2</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1.71%</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20.5</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0.35</a:t>
                      </a:r>
                      <a:endParaRPr lang="en-US" sz="1100" b="0" i="0" u="none" strike="noStrike">
                        <a:solidFill>
                          <a:srgbClr val="000000"/>
                        </a:solidFill>
                        <a:effectLst/>
                        <a:latin typeface="Calibri"/>
                      </a:endParaRPr>
                    </a:p>
                  </a:txBody>
                  <a:tcPr marL="6350" marR="6350" marT="6350" marB="0" anchor="b"/>
                </a:tc>
              </a:tr>
              <a:tr h="184150">
                <a:tc>
                  <a:txBody>
                    <a:bodyPr/>
                    <a:lstStyle/>
                    <a:p>
                      <a:pPr algn="ctr" fontAlgn="b"/>
                      <a:r>
                        <a:rPr lang="en-US" sz="1100" u="none" strike="noStrike">
                          <a:effectLst/>
                        </a:rPr>
                        <a:t>LZ_A</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Node 4</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a:effectLst/>
                        </a:rPr>
                        <a:t>9.7</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20.00%</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22.9</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4.58</a:t>
                      </a:r>
                      <a:endParaRPr lang="en-US" sz="1100" b="0" i="0" u="none" strike="noStrike">
                        <a:solidFill>
                          <a:srgbClr val="000000"/>
                        </a:solidFill>
                        <a:effectLst/>
                        <a:latin typeface="Calibri"/>
                      </a:endParaRPr>
                    </a:p>
                  </a:txBody>
                  <a:tcPr marL="6350" marR="6350" marT="635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a:effectLst/>
                        </a:rPr>
                        <a:t>9.7</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7.55%</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22.9</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1.73</a:t>
                      </a:r>
                      <a:endParaRPr lang="en-US" sz="1100" b="0" i="0" u="none" strike="noStrike">
                        <a:solidFill>
                          <a:srgbClr val="000000"/>
                        </a:solidFill>
                        <a:effectLst/>
                        <a:latin typeface="Calibri"/>
                      </a:endParaRPr>
                    </a:p>
                  </a:txBody>
                  <a:tcPr marL="6350" marR="6350" marT="6350" marB="0" anchor="b"/>
                </a:tc>
              </a:tr>
              <a:tr h="184150">
                <a:tc>
                  <a:txBody>
                    <a:bodyPr/>
                    <a:lstStyle/>
                    <a:p>
                      <a:pPr algn="ctr" fontAlgn="b"/>
                      <a:r>
                        <a:rPr lang="en-US" sz="1100" u="none" strike="noStrike">
                          <a:effectLst/>
                        </a:rPr>
                        <a:t>LZ_A</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Node 5</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a:effectLst/>
                        </a:rPr>
                        <a:t>1.9</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3.92%</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24.5</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0.96</a:t>
                      </a:r>
                      <a:endParaRPr lang="en-US" sz="1100" b="0" i="0" u="none" strike="noStrike">
                        <a:solidFill>
                          <a:srgbClr val="000000"/>
                        </a:solidFill>
                        <a:effectLst/>
                        <a:latin typeface="Calibri"/>
                      </a:endParaRPr>
                    </a:p>
                  </a:txBody>
                  <a:tcPr marL="6350" marR="6350" marT="635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a:effectLst/>
                        </a:rPr>
                        <a:t>1.9</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1.48%</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24.5</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0.36</a:t>
                      </a:r>
                      <a:endParaRPr lang="en-US" sz="1100" b="0" i="0" u="none" strike="noStrike">
                        <a:solidFill>
                          <a:srgbClr val="000000"/>
                        </a:solidFill>
                        <a:effectLst/>
                        <a:latin typeface="Calibri"/>
                      </a:endParaRPr>
                    </a:p>
                  </a:txBody>
                  <a:tcPr marL="6350" marR="6350" marT="6350" marB="0" anchor="b"/>
                </a:tc>
              </a:tr>
              <a:tr h="184150">
                <a:tc>
                  <a:txBody>
                    <a:bodyPr/>
                    <a:lstStyle/>
                    <a:p>
                      <a:pPr algn="ctr" fontAlgn="b"/>
                      <a:r>
                        <a:rPr lang="en-US" sz="1100" u="none" strike="noStrike">
                          <a:effectLst/>
                        </a:rPr>
                        <a:t>LZ_A</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Node 6</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a:effectLst/>
                        </a:rPr>
                        <a:t>2.2</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4.54%</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20.0</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0.91</a:t>
                      </a:r>
                      <a:endParaRPr lang="en-US" sz="1100" b="0" i="0" u="none" strike="noStrike">
                        <a:solidFill>
                          <a:srgbClr val="000000"/>
                        </a:solidFill>
                        <a:effectLst/>
                        <a:latin typeface="Calibri"/>
                      </a:endParaRPr>
                    </a:p>
                  </a:txBody>
                  <a:tcPr marL="6350" marR="6350" marT="635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a:effectLst/>
                        </a:rPr>
                        <a:t>2.2</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1.71%</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20.0</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0.34</a:t>
                      </a:r>
                      <a:endParaRPr lang="en-US" sz="1100" b="0" i="0" u="none" strike="noStrike">
                        <a:solidFill>
                          <a:srgbClr val="000000"/>
                        </a:solidFill>
                        <a:effectLst/>
                        <a:latin typeface="Calibri"/>
                      </a:endParaRPr>
                    </a:p>
                  </a:txBody>
                  <a:tcPr marL="6350" marR="6350" marT="6350" marB="0" anchor="b"/>
                </a:tc>
              </a:tr>
              <a:tr h="184150">
                <a:tc>
                  <a:txBody>
                    <a:bodyPr/>
                    <a:lstStyle/>
                    <a:p>
                      <a:pPr algn="ctr" fontAlgn="b"/>
                      <a:r>
                        <a:rPr lang="en-US" sz="1100" u="none" strike="noStrike">
                          <a:effectLst/>
                        </a:rPr>
                        <a:t>LZ_A</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Node 7</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a:effectLst/>
                        </a:rPr>
                        <a:t>2.6</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5.36%</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26.3</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1.41</a:t>
                      </a:r>
                      <a:endParaRPr lang="en-US" sz="1100" b="0" i="0" u="none" strike="noStrike">
                        <a:solidFill>
                          <a:srgbClr val="000000"/>
                        </a:solidFill>
                        <a:effectLst/>
                        <a:latin typeface="Calibri"/>
                      </a:endParaRPr>
                    </a:p>
                  </a:txBody>
                  <a:tcPr marL="6350" marR="6350" marT="635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a:effectLst/>
                        </a:rPr>
                        <a:t>2.6</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2.02%</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26.3</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0.53</a:t>
                      </a:r>
                      <a:endParaRPr lang="en-US" sz="1100" b="0" i="0" u="none" strike="noStrike">
                        <a:solidFill>
                          <a:srgbClr val="000000"/>
                        </a:solidFill>
                        <a:effectLst/>
                        <a:latin typeface="Calibri"/>
                      </a:endParaRPr>
                    </a:p>
                  </a:txBody>
                  <a:tcPr marL="6350" marR="6350" marT="6350" marB="0" anchor="b"/>
                </a:tc>
              </a:tr>
              <a:tr h="184150">
                <a:tc>
                  <a:txBody>
                    <a:bodyPr/>
                    <a:lstStyle/>
                    <a:p>
                      <a:pPr algn="ctr" fontAlgn="b"/>
                      <a:r>
                        <a:rPr lang="en-US" sz="1100" u="none" strike="noStrike">
                          <a:effectLst/>
                        </a:rPr>
                        <a:t>LZ_A</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Node 8</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a:effectLst/>
                        </a:rPr>
                        <a:t>7.4</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15.26%</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28.2</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4.30</a:t>
                      </a:r>
                      <a:endParaRPr lang="en-US" sz="1100" b="0" i="0" u="none" strike="noStrike">
                        <a:solidFill>
                          <a:srgbClr val="000000"/>
                        </a:solidFill>
                        <a:effectLst/>
                        <a:latin typeface="Calibri"/>
                      </a:endParaRPr>
                    </a:p>
                  </a:txBody>
                  <a:tcPr marL="6350" marR="6350" marT="635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a:effectLst/>
                        </a:rPr>
                        <a:t>7.4</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5.76%</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28.2</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1.62</a:t>
                      </a:r>
                      <a:endParaRPr lang="en-US" sz="1100" b="0" i="0" u="none" strike="noStrike">
                        <a:solidFill>
                          <a:srgbClr val="000000"/>
                        </a:solidFill>
                        <a:effectLst/>
                        <a:latin typeface="Calibri"/>
                      </a:endParaRPr>
                    </a:p>
                  </a:txBody>
                  <a:tcPr marL="6350" marR="6350" marT="6350" marB="0" anchor="b"/>
                </a:tc>
              </a:tr>
              <a:tr h="184150">
                <a:tc>
                  <a:txBody>
                    <a:bodyPr/>
                    <a:lstStyle/>
                    <a:p>
                      <a:pPr algn="ctr" fontAlgn="b"/>
                      <a:r>
                        <a:rPr lang="en-US" sz="1100" u="none" strike="noStrike">
                          <a:effectLst/>
                        </a:rPr>
                        <a:t>LZ_A</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Node 9</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4.12%</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23.5</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0.97</a:t>
                      </a:r>
                      <a:endParaRPr lang="en-US" sz="1100" b="0" i="0" u="none" strike="noStrike">
                        <a:solidFill>
                          <a:srgbClr val="000000"/>
                        </a:solidFill>
                        <a:effectLst/>
                        <a:latin typeface="Calibri"/>
                      </a:endParaRPr>
                    </a:p>
                  </a:txBody>
                  <a:tcPr marL="6350" marR="6350" marT="635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1.56%</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23.5</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0.37</a:t>
                      </a:r>
                      <a:endParaRPr lang="en-US" sz="1100" b="0" i="0" u="none" strike="noStrike">
                        <a:solidFill>
                          <a:srgbClr val="000000"/>
                        </a:solidFill>
                        <a:effectLst/>
                        <a:latin typeface="Calibri"/>
                      </a:endParaRPr>
                    </a:p>
                  </a:txBody>
                  <a:tcPr marL="6350" marR="6350" marT="6350" marB="0" anchor="b"/>
                </a:tc>
              </a:tr>
              <a:tr h="184150">
                <a:tc>
                  <a:txBody>
                    <a:bodyPr/>
                    <a:lstStyle/>
                    <a:p>
                      <a:pPr algn="ctr" fontAlgn="b"/>
                      <a:r>
                        <a:rPr lang="en-US" sz="1100" u="none" strike="noStrike">
                          <a:effectLst/>
                        </a:rPr>
                        <a:t>LZ_A</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Node 10</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a:effectLst/>
                        </a:rPr>
                        <a:t>5.4</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11.13%</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27.7</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3.08</a:t>
                      </a:r>
                      <a:endParaRPr lang="en-US" sz="1100" b="0" i="0" u="none" strike="noStrike">
                        <a:solidFill>
                          <a:srgbClr val="000000"/>
                        </a:solidFill>
                        <a:effectLst/>
                        <a:latin typeface="Calibri"/>
                      </a:endParaRPr>
                    </a:p>
                  </a:txBody>
                  <a:tcPr marL="6350" marR="6350" marT="635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a:effectLst/>
                        </a:rPr>
                        <a:t>5.4</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4.20%</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27.7</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1.16</a:t>
                      </a:r>
                      <a:endParaRPr lang="en-US" sz="1100" b="0" i="0" u="none" strike="noStrike">
                        <a:solidFill>
                          <a:srgbClr val="000000"/>
                        </a:solidFill>
                        <a:effectLst/>
                        <a:latin typeface="Calibri"/>
                      </a:endParaRPr>
                    </a:p>
                  </a:txBody>
                  <a:tcPr marL="6350" marR="6350" marT="6350" marB="0" anchor="b"/>
                </a:tc>
              </a:tr>
              <a:tr h="184150">
                <a:tc>
                  <a:txBody>
                    <a:bodyPr/>
                    <a:lstStyle/>
                    <a:p>
                      <a:pPr algn="ctr" fontAlgn="b"/>
                      <a:r>
                        <a:rPr lang="en-US" sz="1100" u="none" strike="noStrike">
                          <a:effectLst/>
                        </a:rPr>
                        <a:t>LZ_A</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Node 11</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a:effectLst/>
                        </a:rPr>
                        <a:t>7</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14.43%</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28.5</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4.11</a:t>
                      </a:r>
                      <a:endParaRPr lang="en-US" sz="1100" b="0" i="0" u="none" strike="noStrike">
                        <a:solidFill>
                          <a:srgbClr val="000000"/>
                        </a:solidFill>
                        <a:effectLst/>
                        <a:latin typeface="Calibri"/>
                      </a:endParaRPr>
                    </a:p>
                  </a:txBody>
                  <a:tcPr marL="6350" marR="6350" marT="635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a:effectLst/>
                        </a:rPr>
                        <a:t>7</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5.45%</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28.5</a:t>
                      </a:r>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1.55</a:t>
                      </a:r>
                      <a:endParaRPr lang="en-US" sz="1100" b="0" i="0" u="none" strike="noStrike">
                        <a:solidFill>
                          <a:srgbClr val="000000"/>
                        </a:solidFill>
                        <a:effectLst/>
                        <a:latin typeface="Calibri"/>
                      </a:endParaRPr>
                    </a:p>
                  </a:txBody>
                  <a:tcPr marL="6350" marR="6350" marT="6350" marB="0" anchor="b"/>
                </a:tc>
              </a:tr>
              <a:tr h="184150">
                <a:tc>
                  <a:txBody>
                    <a:bodyPr/>
                    <a:lstStyle/>
                    <a:p>
                      <a:pPr algn="ctr" fontAlgn="b"/>
                      <a:r>
                        <a:rPr lang="en-US" sz="1100" u="none" strike="noStrike" dirty="0">
                          <a:effectLst/>
                        </a:rPr>
                        <a:t>LZ_A</a:t>
                      </a:r>
                      <a:endParaRPr lang="en-US" sz="1100" b="0" i="0" u="none" strike="noStrike" dirty="0">
                        <a:solidFill>
                          <a:srgbClr val="000000"/>
                        </a:solidFill>
                        <a:effectLst/>
                        <a:latin typeface="Calibri"/>
                      </a:endParaRPr>
                    </a:p>
                  </a:txBody>
                  <a:tcPr marL="6350" marR="6350" marT="6350" marB="0" anchor="b"/>
                </a:tc>
                <a:tc>
                  <a:txBody>
                    <a:bodyPr/>
                    <a:lstStyle/>
                    <a:p>
                      <a:pPr algn="ctr" fontAlgn="b"/>
                      <a:r>
                        <a:rPr lang="en-US" sz="1100" u="none" strike="noStrike" dirty="0">
                          <a:effectLst/>
                        </a:rPr>
                        <a:t>Node 12</a:t>
                      </a:r>
                      <a:endParaRPr lang="en-US" sz="1100" b="0" i="0" u="none" strike="noStrike" dirty="0">
                        <a:solidFill>
                          <a:srgbClr val="000000"/>
                        </a:solidFill>
                        <a:effectLst/>
                        <a:latin typeface="Calibri"/>
                      </a:endParaRPr>
                    </a:p>
                  </a:txBody>
                  <a:tcPr marL="6350" marR="6350" marT="635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a:endParaRPr>
                    </a:p>
                  </a:txBody>
                  <a:tcPr marL="6350" marR="6350" marT="6350" marB="0" anchor="b"/>
                </a:tc>
                <a:tc>
                  <a:txBody>
                    <a:bodyPr/>
                    <a:lstStyle/>
                    <a:p>
                      <a:pPr algn="ctr" fontAlgn="b"/>
                      <a:r>
                        <a:rPr lang="en-US" sz="1100" u="none" strike="noStrike" dirty="0">
                          <a:effectLst/>
                        </a:rPr>
                        <a:t>0.00%</a:t>
                      </a:r>
                      <a:endParaRPr lang="en-US" sz="1100" b="0" i="0" u="none" strike="noStrike" dirty="0">
                        <a:solidFill>
                          <a:srgbClr val="000000"/>
                        </a:solidFill>
                        <a:effectLst/>
                        <a:latin typeface="Calibri"/>
                      </a:endParaRPr>
                    </a:p>
                  </a:txBody>
                  <a:tcPr marL="6350" marR="6350" marT="6350" marB="0" anchor="b"/>
                </a:tc>
                <a:tc>
                  <a:txBody>
                    <a:bodyPr/>
                    <a:lstStyle/>
                    <a:p>
                      <a:pPr algn="ctr" fontAlgn="b"/>
                      <a:r>
                        <a:rPr lang="en-US" sz="1100" u="none" strike="noStrike" dirty="0" smtClean="0">
                          <a:effectLst/>
                        </a:rPr>
                        <a:t>100.0</a:t>
                      </a:r>
                      <a:endParaRPr lang="en-US" sz="1100" b="0" i="0" u="none" strike="noStrike" dirty="0">
                        <a:solidFill>
                          <a:srgbClr val="000000"/>
                        </a:solidFill>
                        <a:effectLst/>
                        <a:latin typeface="Calibri"/>
                      </a:endParaRPr>
                    </a:p>
                  </a:txBody>
                  <a:tcPr marL="6350" marR="6350" marT="6350" marB="0" anchor="b"/>
                </a:tc>
                <a:tc>
                  <a:txBody>
                    <a:bodyPr/>
                    <a:lstStyle/>
                    <a:p>
                      <a:pPr algn="ctr" fontAlgn="b"/>
                      <a:r>
                        <a:rPr lang="en-US" sz="1100" u="none" strike="noStrike" dirty="0">
                          <a:effectLst/>
                        </a:rPr>
                        <a:t>0.00</a:t>
                      </a:r>
                      <a:endParaRPr lang="en-US" sz="1100" b="0" i="0" u="none" strike="noStrike" dirty="0">
                        <a:solidFill>
                          <a:srgbClr val="000000"/>
                        </a:solidFill>
                        <a:effectLst/>
                        <a:latin typeface="Calibri"/>
                      </a:endParaRPr>
                    </a:p>
                  </a:txBody>
                  <a:tcPr marL="6350" marR="6350" marT="635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dirty="0">
                          <a:effectLst/>
                        </a:rPr>
                        <a:t>80</a:t>
                      </a:r>
                      <a:endParaRPr lang="en-US" sz="1100" b="0" i="0" u="none" strike="noStrike" dirty="0">
                        <a:solidFill>
                          <a:srgbClr val="000000"/>
                        </a:solidFill>
                        <a:effectLst/>
                        <a:latin typeface="Calibri"/>
                      </a:endParaRPr>
                    </a:p>
                  </a:txBody>
                  <a:tcPr marL="6350" marR="6350" marT="6350" marB="0" anchor="b"/>
                </a:tc>
                <a:tc>
                  <a:txBody>
                    <a:bodyPr/>
                    <a:lstStyle/>
                    <a:p>
                      <a:pPr algn="ctr" fontAlgn="b"/>
                      <a:r>
                        <a:rPr lang="en-US" sz="1100" u="none" strike="noStrike" dirty="0">
                          <a:effectLst/>
                        </a:rPr>
                        <a:t>62.26%</a:t>
                      </a:r>
                      <a:endParaRPr lang="en-US" sz="1100" b="0" i="0" u="none" strike="noStrike" dirty="0">
                        <a:solidFill>
                          <a:srgbClr val="000000"/>
                        </a:solidFill>
                        <a:effectLst/>
                        <a:latin typeface="Calibri"/>
                      </a:endParaRPr>
                    </a:p>
                  </a:txBody>
                  <a:tcPr marL="6350" marR="6350" marT="6350" marB="0" anchor="b"/>
                </a:tc>
                <a:tc>
                  <a:txBody>
                    <a:bodyPr/>
                    <a:lstStyle/>
                    <a:p>
                      <a:pPr algn="ctr" fontAlgn="b"/>
                      <a:r>
                        <a:rPr lang="en-US" sz="1100" u="none" strike="noStrike" dirty="0">
                          <a:effectLst/>
                        </a:rPr>
                        <a:t>100.0</a:t>
                      </a:r>
                      <a:endParaRPr lang="en-US" sz="1100" b="0" i="0" u="none" strike="noStrike" dirty="0">
                        <a:solidFill>
                          <a:srgbClr val="000000"/>
                        </a:solidFill>
                        <a:effectLst/>
                        <a:latin typeface="Calibri"/>
                      </a:endParaRPr>
                    </a:p>
                  </a:txBody>
                  <a:tcPr marL="6350" marR="6350" marT="6350" marB="0" anchor="b"/>
                </a:tc>
                <a:tc>
                  <a:txBody>
                    <a:bodyPr/>
                    <a:lstStyle/>
                    <a:p>
                      <a:pPr algn="ctr" fontAlgn="b"/>
                      <a:r>
                        <a:rPr lang="en-US" sz="1100" u="none" strike="noStrike" dirty="0">
                          <a:effectLst/>
                        </a:rPr>
                        <a:t>62.26</a:t>
                      </a:r>
                      <a:endParaRPr lang="en-US" sz="1100" b="0" i="0" u="none" strike="noStrike" dirty="0">
                        <a:solidFill>
                          <a:srgbClr val="000000"/>
                        </a:solidFill>
                        <a:effectLst/>
                        <a:latin typeface="Calibri"/>
                      </a:endParaRPr>
                    </a:p>
                  </a:txBody>
                  <a:tcPr marL="6350" marR="6350" marT="6350" marB="0" anchor="b"/>
                </a:tc>
              </a:tr>
              <a:tr h="184150">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solidFill>
                      <a:schemeClr val="bg1"/>
                    </a:solidFill>
                  </a:tcPr>
                </a:tc>
              </a:tr>
              <a:tr h="184150">
                <a:tc>
                  <a:txBody>
                    <a:bodyPr/>
                    <a:lstStyle/>
                    <a:p>
                      <a:pPr algn="l" fontAlgn="b"/>
                      <a:r>
                        <a:rPr lang="en-US" sz="1100" b="1" u="none" strike="noStrike" dirty="0">
                          <a:effectLst/>
                        </a:rPr>
                        <a:t>Total</a:t>
                      </a:r>
                      <a:endParaRPr lang="en-US" sz="1100" b="1" i="0" u="none" strike="noStrike" dirty="0">
                        <a:solidFill>
                          <a:srgbClr val="000000"/>
                        </a:solidFill>
                        <a:effectLst/>
                        <a:latin typeface="Calibri"/>
                      </a:endParaRPr>
                    </a:p>
                  </a:txBody>
                  <a:tcPr marL="6350" marR="6350" marT="6350" marB="0" anchor="b"/>
                </a:tc>
                <a:tc>
                  <a:txBody>
                    <a:bodyPr/>
                    <a:lstStyle/>
                    <a:p>
                      <a:pPr algn="ctr" fontAlgn="b"/>
                      <a:r>
                        <a:rPr lang="en-US" sz="1100" b="1" u="none" strike="noStrike" dirty="0">
                          <a:effectLst/>
                        </a:rPr>
                        <a:t> </a:t>
                      </a:r>
                      <a:endParaRPr lang="en-US" sz="1100" b="1" i="0" u="none" strike="noStrike" dirty="0">
                        <a:solidFill>
                          <a:srgbClr val="000000"/>
                        </a:solidFill>
                        <a:effectLst/>
                        <a:latin typeface="Calibri"/>
                      </a:endParaRPr>
                    </a:p>
                  </a:txBody>
                  <a:tcPr marL="6350" marR="6350" marT="6350" marB="0" anchor="b"/>
                </a:tc>
                <a:tc>
                  <a:txBody>
                    <a:bodyPr/>
                    <a:lstStyle/>
                    <a:p>
                      <a:pPr algn="ctr" fontAlgn="b"/>
                      <a:r>
                        <a:rPr lang="en-US" sz="1100" b="1" u="none" strike="noStrike" dirty="0">
                          <a:effectLst/>
                        </a:rPr>
                        <a:t> </a:t>
                      </a:r>
                      <a:endParaRPr lang="en-US" sz="1100" b="1"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b="1" u="none" strike="noStrike" dirty="0">
                          <a:effectLst/>
                        </a:rPr>
                        <a:t>48.5</a:t>
                      </a:r>
                      <a:endParaRPr lang="en-US" sz="1100" b="1" i="0" u="none" strike="noStrike" dirty="0">
                        <a:solidFill>
                          <a:srgbClr val="000000"/>
                        </a:solidFill>
                        <a:effectLst/>
                        <a:latin typeface="Calibri"/>
                      </a:endParaRPr>
                    </a:p>
                  </a:txBody>
                  <a:tcPr marL="6350" marR="6350" marT="6350" marB="0" anchor="b"/>
                </a:tc>
                <a:tc>
                  <a:txBody>
                    <a:bodyPr/>
                    <a:lstStyle/>
                    <a:p>
                      <a:pPr algn="ctr" fontAlgn="b"/>
                      <a:r>
                        <a:rPr lang="en-US" sz="1100" b="1" u="none" strike="noStrike" dirty="0">
                          <a:effectLst/>
                        </a:rPr>
                        <a:t>100%</a:t>
                      </a:r>
                      <a:endParaRPr lang="en-US" sz="1100" b="1" i="0" u="none" strike="noStrike" dirty="0">
                        <a:solidFill>
                          <a:srgbClr val="000000"/>
                        </a:solidFill>
                        <a:effectLst/>
                        <a:latin typeface="Calibri"/>
                      </a:endParaRPr>
                    </a:p>
                  </a:txBody>
                  <a:tcPr marL="6350" marR="6350" marT="6350" marB="0" anchor="b"/>
                </a:tc>
                <a:tc>
                  <a:txBody>
                    <a:bodyPr/>
                    <a:lstStyle/>
                    <a:p>
                      <a:pPr algn="ctr" fontAlgn="b"/>
                      <a:r>
                        <a:rPr lang="en-US" sz="1100" b="1" u="none" strike="noStrike" dirty="0">
                          <a:effectLst/>
                        </a:rPr>
                        <a:t> </a:t>
                      </a:r>
                      <a:endParaRPr lang="en-US" sz="1100" b="1" i="0" u="none" strike="noStrike" dirty="0">
                        <a:solidFill>
                          <a:srgbClr val="000000"/>
                        </a:solidFill>
                        <a:effectLst/>
                        <a:latin typeface="Calibri"/>
                      </a:endParaRPr>
                    </a:p>
                  </a:txBody>
                  <a:tcPr marL="6350" marR="6350" marT="6350" marB="0" anchor="b"/>
                </a:tc>
                <a:tc>
                  <a:txBody>
                    <a:bodyPr/>
                    <a:lstStyle/>
                    <a:p>
                      <a:pPr algn="ctr" fontAlgn="b"/>
                      <a:r>
                        <a:rPr lang="en-US" sz="1100" b="1" u="none" strike="noStrike" dirty="0">
                          <a:effectLst/>
                        </a:rPr>
                        <a:t>$25.08</a:t>
                      </a:r>
                      <a:endParaRPr lang="en-US" sz="1100" b="1" i="0" u="none" strike="noStrike" dirty="0">
                        <a:solidFill>
                          <a:srgbClr val="000000"/>
                        </a:solidFill>
                        <a:effectLst/>
                        <a:latin typeface="Calibri"/>
                      </a:endParaRPr>
                    </a:p>
                  </a:txBody>
                  <a:tcPr marL="6350" marR="6350" marT="6350" marB="0" anchor="b"/>
                </a:tc>
                <a:tc>
                  <a:txBody>
                    <a:bodyPr/>
                    <a:lstStyle/>
                    <a:p>
                      <a:pPr algn="l" fontAlgn="b"/>
                      <a:r>
                        <a:rPr lang="en-US" sz="1100" b="1" u="none" strike="noStrike" dirty="0">
                          <a:effectLst/>
                        </a:rPr>
                        <a:t> </a:t>
                      </a:r>
                      <a:endParaRPr lang="en-US" sz="1100" b="1" i="0" u="none" strike="noStrike" dirty="0">
                        <a:solidFill>
                          <a:srgbClr val="000000"/>
                        </a:solidFill>
                        <a:effectLst/>
                        <a:latin typeface="Calibri"/>
                      </a:endParaRPr>
                    </a:p>
                  </a:txBody>
                  <a:tcPr marL="6350" marR="6350" marT="6350" marB="0" anchor="b">
                    <a:solidFill>
                      <a:schemeClr val="bg1"/>
                    </a:solidFill>
                  </a:tcPr>
                </a:tc>
                <a:tc>
                  <a:txBody>
                    <a:bodyPr/>
                    <a:lstStyle/>
                    <a:p>
                      <a:pPr algn="ctr" fontAlgn="b"/>
                      <a:r>
                        <a:rPr lang="en-US" sz="1100" b="1" u="none" strike="noStrike" dirty="0">
                          <a:effectLst/>
                        </a:rPr>
                        <a:t>128.5</a:t>
                      </a:r>
                      <a:endParaRPr lang="en-US" sz="1100" b="1" i="0" u="none" strike="noStrike" dirty="0">
                        <a:solidFill>
                          <a:srgbClr val="000000"/>
                        </a:solidFill>
                        <a:effectLst/>
                        <a:latin typeface="Calibri"/>
                      </a:endParaRPr>
                    </a:p>
                  </a:txBody>
                  <a:tcPr marL="6350" marR="6350" marT="6350" marB="0" anchor="b"/>
                </a:tc>
                <a:tc>
                  <a:txBody>
                    <a:bodyPr/>
                    <a:lstStyle/>
                    <a:p>
                      <a:pPr algn="ctr" fontAlgn="b"/>
                      <a:r>
                        <a:rPr lang="en-US" sz="1100" b="1" u="none" strike="noStrike" dirty="0">
                          <a:effectLst/>
                        </a:rPr>
                        <a:t>100%</a:t>
                      </a:r>
                      <a:endParaRPr lang="en-US" sz="1100" b="1" i="0" u="none" strike="noStrike" dirty="0">
                        <a:solidFill>
                          <a:srgbClr val="000000"/>
                        </a:solidFill>
                        <a:effectLst/>
                        <a:latin typeface="Calibri"/>
                      </a:endParaRPr>
                    </a:p>
                  </a:txBody>
                  <a:tcPr marL="6350" marR="6350" marT="6350" marB="0" anchor="b"/>
                </a:tc>
                <a:tc>
                  <a:txBody>
                    <a:bodyPr/>
                    <a:lstStyle/>
                    <a:p>
                      <a:pPr algn="ctr" fontAlgn="b"/>
                      <a:r>
                        <a:rPr lang="en-US" sz="1100" b="1" u="none" strike="noStrike" dirty="0">
                          <a:effectLst/>
                        </a:rPr>
                        <a:t> </a:t>
                      </a:r>
                      <a:endParaRPr lang="en-US" sz="1100" b="1" i="0" u="none" strike="noStrike" dirty="0">
                        <a:solidFill>
                          <a:srgbClr val="000000"/>
                        </a:solidFill>
                        <a:effectLst/>
                        <a:latin typeface="Calibri"/>
                      </a:endParaRPr>
                    </a:p>
                  </a:txBody>
                  <a:tcPr marL="6350" marR="6350" marT="6350" marB="0" anchor="b"/>
                </a:tc>
                <a:tc>
                  <a:txBody>
                    <a:bodyPr/>
                    <a:lstStyle/>
                    <a:p>
                      <a:pPr algn="ctr" fontAlgn="b"/>
                      <a:r>
                        <a:rPr lang="en-US" sz="1100" b="1" u="none" strike="noStrike" dirty="0">
                          <a:effectLst/>
                        </a:rPr>
                        <a:t>$71.72</a:t>
                      </a:r>
                      <a:endParaRPr lang="en-US" sz="1100" b="1" i="0" u="none" strike="noStrike" dirty="0">
                        <a:solidFill>
                          <a:srgbClr val="000000"/>
                        </a:solidFill>
                        <a:effectLst/>
                        <a:latin typeface="Calibri"/>
                      </a:endParaRPr>
                    </a:p>
                  </a:txBody>
                  <a:tcPr marL="6350" marR="6350" marT="6350" marB="0" anchor="b"/>
                </a:tc>
              </a:tr>
            </a:tbl>
          </a:graphicData>
        </a:graphic>
      </p:graphicFrame>
    </p:spTree>
    <p:extLst>
      <p:ext uri="{BB962C8B-B14F-4D97-AF65-F5344CB8AC3E}">
        <p14:creationId xmlns:p14="http://schemas.microsoft.com/office/powerpoint/2010/main" val="1842558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Issues with PUNs not being in Price Formation</a:t>
            </a:r>
            <a:endParaRPr lang="en-US" dirty="0"/>
          </a:p>
        </p:txBody>
      </p:sp>
      <p:sp>
        <p:nvSpPr>
          <p:cNvPr id="3" name="Content Placeholder 2"/>
          <p:cNvSpPr>
            <a:spLocks noGrp="1"/>
          </p:cNvSpPr>
          <p:nvPr>
            <p:ph idx="1"/>
          </p:nvPr>
        </p:nvSpPr>
        <p:spPr>
          <a:xfrm>
            <a:off x="838199" y="1839558"/>
            <a:ext cx="10515601" cy="4202468"/>
          </a:xfrm>
        </p:spPr>
        <p:txBody>
          <a:bodyPr>
            <a:normAutofit/>
          </a:bodyPr>
          <a:lstStyle/>
          <a:p>
            <a:r>
              <a:rPr lang="en-US" sz="1800" dirty="0" smtClean="0"/>
              <a:t>PUN loads may be </a:t>
            </a:r>
            <a:r>
              <a:rPr lang="en-US" sz="1800" dirty="0" smtClean="0"/>
              <a:t>consuming partially </a:t>
            </a:r>
            <a:r>
              <a:rPr lang="en-US" sz="1800" dirty="0" smtClean="0"/>
              <a:t>or completely from the grid based on low power prices and </a:t>
            </a:r>
            <a:r>
              <a:rPr lang="en-US" sz="1800" dirty="0" smtClean="0"/>
              <a:t>or requirements for their operations</a:t>
            </a:r>
            <a:endParaRPr lang="en-US" sz="1400" dirty="0" smtClean="0"/>
          </a:p>
          <a:p>
            <a:r>
              <a:rPr lang="en-US" sz="1800" dirty="0" smtClean="0"/>
              <a:t>The transmission </a:t>
            </a:r>
            <a:r>
              <a:rPr lang="en-US" sz="1800" dirty="0" smtClean="0"/>
              <a:t>system neighboring the PUNs is designed and planned based on assumption that PUNs are self served and that </a:t>
            </a:r>
            <a:r>
              <a:rPr lang="en-US" sz="1800" dirty="0" smtClean="0"/>
              <a:t>there is minimal </a:t>
            </a:r>
            <a:r>
              <a:rPr lang="en-US" sz="1800" dirty="0" smtClean="0"/>
              <a:t>to no dependence on the grid</a:t>
            </a:r>
          </a:p>
          <a:p>
            <a:r>
              <a:rPr lang="en-US" sz="1800" dirty="0" smtClean="0"/>
              <a:t>LMPs at PUN stations do not provide price incentive for the PUN load to respond </a:t>
            </a:r>
            <a:r>
              <a:rPr lang="en-US" sz="1800" dirty="0"/>
              <a:t>because </a:t>
            </a:r>
            <a:r>
              <a:rPr lang="en-US" sz="1800" dirty="0" smtClean="0"/>
              <a:t>LMPs at </a:t>
            </a:r>
            <a:r>
              <a:rPr lang="en-US" sz="1800" dirty="0"/>
              <a:t>PUN stations are </a:t>
            </a:r>
            <a:r>
              <a:rPr lang="en-US" sz="1800" dirty="0" smtClean="0"/>
              <a:t>ignored in the </a:t>
            </a:r>
            <a:r>
              <a:rPr lang="en-US" sz="1800" dirty="0" smtClean="0"/>
              <a:t>calculation of the Load Zone price</a:t>
            </a:r>
          </a:p>
          <a:p>
            <a:r>
              <a:rPr lang="en-US" sz="1800" dirty="0" smtClean="0"/>
              <a:t>The inaccurate modeling of the LDFs and the disconnect between Load Zone price and LMPs at PUN stations create an opportunity for inefficient outcomes in DAM transactions</a:t>
            </a:r>
            <a:endParaRPr lang="en-US" sz="1800" dirty="0" smtClean="0"/>
          </a:p>
          <a:p>
            <a:pPr lvl="1"/>
            <a:endParaRPr lang="en-US" sz="1400" dirty="0"/>
          </a:p>
        </p:txBody>
      </p:sp>
    </p:spTree>
    <p:extLst>
      <p:ext uri="{BB962C8B-B14F-4D97-AF65-F5344CB8AC3E}">
        <p14:creationId xmlns:p14="http://schemas.microsoft.com/office/powerpoint/2010/main" val="2856328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PUN LDFs Being Zero in DAM Causes Real Time Revenue Neutrality Charges to Loads</a:t>
            </a:r>
            <a:endParaRPr lang="en-US" dirty="0"/>
          </a:p>
        </p:txBody>
      </p:sp>
      <p:sp>
        <p:nvSpPr>
          <p:cNvPr id="3" name="Content Placeholder 2"/>
          <p:cNvSpPr>
            <a:spLocks noGrp="1"/>
          </p:cNvSpPr>
          <p:nvPr>
            <p:ph idx="1"/>
          </p:nvPr>
        </p:nvSpPr>
        <p:spPr>
          <a:xfrm>
            <a:off x="838199" y="1839558"/>
            <a:ext cx="5627147" cy="4202468"/>
          </a:xfrm>
        </p:spPr>
        <p:txBody>
          <a:bodyPr>
            <a:normAutofit fontScale="92500" lnSpcReduction="20000"/>
          </a:bodyPr>
          <a:lstStyle/>
          <a:p>
            <a:r>
              <a:rPr lang="en-US" sz="1800" dirty="0" smtClean="0"/>
              <a:t>In Day Ahead PUN LDFs are assumed to be zero, regardless of whether </a:t>
            </a:r>
            <a:r>
              <a:rPr lang="en-US" sz="1800" dirty="0" smtClean="0"/>
              <a:t>the </a:t>
            </a:r>
            <a:r>
              <a:rPr lang="en-US" sz="1800" dirty="0" smtClean="0"/>
              <a:t>PUN is expected to be withdrawing power from the grid. </a:t>
            </a:r>
            <a:endParaRPr lang="en-US" sz="1800" dirty="0" smtClean="0"/>
          </a:p>
          <a:p>
            <a:pPr marL="800100" lvl="1" indent="-342900">
              <a:buFont typeface="+mj-lt"/>
              <a:buAutoNum type="arabicPeriod"/>
            </a:pPr>
            <a:r>
              <a:rPr lang="en-US" sz="1400" dirty="0" smtClean="0"/>
              <a:t>The model in the DAM assumes that there is more transmission capacity available on the PUN tie lines and on the neighboring transmission lines than will actually be available in Real Time.</a:t>
            </a:r>
            <a:endParaRPr lang="en-US" sz="1400" strike="sngStrike" dirty="0" smtClean="0"/>
          </a:p>
          <a:p>
            <a:pPr marL="800100" lvl="1" indent="-342900">
              <a:buFont typeface="+mj-lt"/>
              <a:buAutoNum type="arabicPeriod"/>
            </a:pPr>
            <a:r>
              <a:rPr lang="en-US" sz="1400" dirty="0" smtClean="0"/>
              <a:t>This </a:t>
            </a:r>
            <a:r>
              <a:rPr lang="en-US" sz="1400" dirty="0" smtClean="0"/>
              <a:t>under-representation of load at the PUN station allows for more transactions to be </a:t>
            </a:r>
            <a:r>
              <a:rPr lang="en-US" sz="1400" dirty="0" smtClean="0"/>
              <a:t>awarded </a:t>
            </a:r>
            <a:r>
              <a:rPr lang="en-US" sz="1400" dirty="0" smtClean="0"/>
              <a:t>in the DAM for Point to Points (PTPs)  that SINK or </a:t>
            </a:r>
            <a:r>
              <a:rPr lang="en-US" sz="1400" dirty="0" err="1" smtClean="0"/>
              <a:t>Virtuals</a:t>
            </a:r>
            <a:r>
              <a:rPr lang="en-US" sz="1400" dirty="0" smtClean="0"/>
              <a:t> that BUY at the PUN station (and to some extent, at other points in the neighboring transmission), even if </a:t>
            </a:r>
            <a:r>
              <a:rPr lang="en-US" sz="1400" dirty="0" smtClean="0"/>
              <a:t>a PUN </a:t>
            </a:r>
            <a:r>
              <a:rPr lang="en-US" sz="1400" dirty="0" smtClean="0"/>
              <a:t>load’s QSEs participates in the DAM at the Load Zone.</a:t>
            </a:r>
          </a:p>
          <a:p>
            <a:pPr marL="800100" lvl="1" indent="-342900">
              <a:buFont typeface="+mj-lt"/>
              <a:buAutoNum type="arabicPeriod"/>
            </a:pPr>
            <a:r>
              <a:rPr lang="en-US" sz="1400" dirty="0" smtClean="0"/>
              <a:t>When congestion caused by or exacerbated by consumption at the PUN station occurs in Real Time, revenues collected by ERCOT at the Load Zone level are not enough to cover payments ERCOT needs to make in order to honor PTPs that SINK or </a:t>
            </a:r>
            <a:r>
              <a:rPr lang="en-US" sz="1400" dirty="0" err="1" smtClean="0"/>
              <a:t>Virtuals</a:t>
            </a:r>
            <a:r>
              <a:rPr lang="en-US" sz="1400" dirty="0" smtClean="0"/>
              <a:t> that BUY at the PUN station.  The mismatch in the revenues collected at the Load Zone price and the payments that are owed to the holders of PTPs and </a:t>
            </a:r>
            <a:r>
              <a:rPr lang="en-US" sz="1400" dirty="0" err="1" smtClean="0"/>
              <a:t>Virtuals</a:t>
            </a:r>
            <a:r>
              <a:rPr lang="en-US" sz="1400" dirty="0" smtClean="0"/>
              <a:t> result in </a:t>
            </a:r>
            <a:r>
              <a:rPr lang="en-US" sz="1400" dirty="0" smtClean="0"/>
              <a:t>Real </a:t>
            </a:r>
            <a:r>
              <a:rPr lang="en-US" sz="1400" dirty="0" smtClean="0"/>
              <a:t>Time Revenue Neutrality charges to </a:t>
            </a:r>
            <a:r>
              <a:rPr lang="en-US" sz="1400" dirty="0" smtClean="0"/>
              <a:t>loads.  </a:t>
            </a:r>
          </a:p>
          <a:p>
            <a:pPr marL="800100" lvl="1" indent="-342900">
              <a:buFont typeface="+mj-lt"/>
              <a:buAutoNum type="arabicPeriod"/>
            </a:pPr>
            <a:r>
              <a:rPr lang="en-US" sz="1400" dirty="0" smtClean="0"/>
              <a:t>Because PUN LMPs are not averaged into the Load Zone price, it is impossible to hedge against congestion created or exacerbated by consumption at a PUN station. </a:t>
            </a:r>
            <a:endParaRPr lang="en-US" sz="1400" dirty="0" smtClean="0"/>
          </a:p>
          <a:p>
            <a:pPr marL="800100" lvl="1" indent="-342900">
              <a:buFont typeface="+mj-lt"/>
              <a:buAutoNum type="arabicPeriod"/>
            </a:pPr>
            <a:r>
              <a:rPr lang="en-US" sz="1400" b="1" i="1" u="sng" dirty="0" smtClean="0"/>
              <a:t>On March 14</a:t>
            </a:r>
            <a:r>
              <a:rPr lang="en-US" sz="1400" b="1" i="1" u="sng" baseline="30000" dirty="0" smtClean="0"/>
              <a:t>th</a:t>
            </a:r>
            <a:r>
              <a:rPr lang="en-US" sz="1400" b="1" i="1" u="sng" dirty="0" smtClean="0"/>
              <a:t> 2017, the RT Revenue Neutrality charge to loads was ~$</a:t>
            </a:r>
            <a:r>
              <a:rPr lang="en-US" sz="1400" b="1" i="1" u="sng" dirty="0" smtClean="0"/>
              <a:t>4.9M, approximately 98% of which was created by ERCOT </a:t>
            </a:r>
            <a:r>
              <a:rPr lang="en-US" sz="1400" b="1" i="1" u="sng" dirty="0"/>
              <a:t>paying for </a:t>
            </a:r>
            <a:r>
              <a:rPr lang="en-US" sz="1400" b="1" i="1" u="sng" dirty="0" smtClean="0"/>
              <a:t>virtual </a:t>
            </a:r>
            <a:r>
              <a:rPr lang="en-US" sz="1400" b="1" i="1" u="sng" dirty="0"/>
              <a:t>buys </a:t>
            </a:r>
            <a:r>
              <a:rPr lang="en-US" sz="1400" b="1" i="1" u="sng" dirty="0" smtClean="0"/>
              <a:t>and PTP </a:t>
            </a:r>
            <a:r>
              <a:rPr lang="en-US" sz="1400" b="1" i="1" u="sng" dirty="0" smtClean="0"/>
              <a:t>transactions that sink </a:t>
            </a:r>
            <a:r>
              <a:rPr lang="en-US" sz="1400" b="1" i="1" u="sng" dirty="0" smtClean="0"/>
              <a:t>at </a:t>
            </a:r>
            <a:r>
              <a:rPr lang="en-US" sz="1400" b="1" i="1" u="sng" dirty="0" smtClean="0"/>
              <a:t>a PUN station</a:t>
            </a:r>
            <a:endParaRPr lang="en-US" sz="2200" dirty="0" smtClean="0"/>
          </a:p>
          <a:p>
            <a:pPr lvl="1"/>
            <a:endParaRPr lang="en-US" sz="1400" dirty="0"/>
          </a:p>
        </p:txBody>
      </p:sp>
      <p:pic>
        <p:nvPicPr>
          <p:cNvPr id="4" name="Picture 3"/>
          <p:cNvPicPr>
            <a:picLocks noChangeAspect="1"/>
          </p:cNvPicPr>
          <p:nvPr/>
        </p:nvPicPr>
        <p:blipFill>
          <a:blip r:embed="rId2"/>
          <a:stretch>
            <a:fillRect/>
          </a:stretch>
        </p:blipFill>
        <p:spPr>
          <a:xfrm>
            <a:off x="6892067" y="2034933"/>
            <a:ext cx="3686175" cy="3286125"/>
          </a:xfrm>
          <a:prstGeom prst="rect">
            <a:avLst/>
          </a:prstGeom>
        </p:spPr>
      </p:pic>
      <p:sp>
        <p:nvSpPr>
          <p:cNvPr id="5" name="TextBox 4"/>
          <p:cNvSpPr txBox="1"/>
          <p:nvPr/>
        </p:nvSpPr>
        <p:spPr>
          <a:xfrm>
            <a:off x="1115209" y="6270005"/>
            <a:ext cx="9961582" cy="369332"/>
          </a:xfrm>
          <a:prstGeom prst="rect">
            <a:avLst/>
          </a:prstGeom>
          <a:noFill/>
        </p:spPr>
        <p:txBody>
          <a:bodyPr wrap="square" rtlCol="0">
            <a:spAutoFit/>
          </a:bodyPr>
          <a:lstStyle/>
          <a:p>
            <a:pPr algn="ctr"/>
            <a:r>
              <a:rPr lang="en-US" dirty="0"/>
              <a:t>Sustained low power prices may continue exposing load to Real Time Revenue Neutrality Charges</a:t>
            </a:r>
          </a:p>
        </p:txBody>
      </p:sp>
    </p:spTree>
    <p:extLst>
      <p:ext uri="{BB962C8B-B14F-4D97-AF65-F5344CB8AC3E}">
        <p14:creationId xmlns:p14="http://schemas.microsoft.com/office/powerpoint/2010/main" val="1568744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Overall solution</a:t>
            </a:r>
            <a:endParaRPr lang="en-US" dirty="0"/>
          </a:p>
        </p:txBody>
      </p:sp>
      <p:sp>
        <p:nvSpPr>
          <p:cNvPr id="3" name="Content Placeholder 2"/>
          <p:cNvSpPr>
            <a:spLocks noGrp="1"/>
          </p:cNvSpPr>
          <p:nvPr>
            <p:ph idx="1"/>
          </p:nvPr>
        </p:nvSpPr>
        <p:spPr/>
        <p:txBody>
          <a:bodyPr/>
          <a:lstStyle/>
          <a:p>
            <a:r>
              <a:rPr lang="en-US" dirty="0" smtClean="0"/>
              <a:t>ERCOT stakeholders should work to create a process to include a LDF for PUNs in the DAM and incorporate PUN LMPs in Real Time prices.</a:t>
            </a:r>
            <a:endParaRPr lang="en-US" dirty="0"/>
          </a:p>
        </p:txBody>
      </p:sp>
    </p:spTree>
    <p:extLst>
      <p:ext uri="{BB962C8B-B14F-4D97-AF65-F5344CB8AC3E}">
        <p14:creationId xmlns:p14="http://schemas.microsoft.com/office/powerpoint/2010/main" val="486732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Quick Fix to Limit Uplift of </a:t>
            </a:r>
            <a:r>
              <a:rPr lang="en-US" dirty="0"/>
              <a:t>Real Time Revenue </a:t>
            </a:r>
            <a:r>
              <a:rPr lang="en-US" dirty="0" smtClean="0"/>
              <a:t>Neutrality Charges to Load </a:t>
            </a:r>
            <a:endParaRPr lang="en-US" dirty="0"/>
          </a:p>
        </p:txBody>
      </p:sp>
      <p:sp>
        <p:nvSpPr>
          <p:cNvPr id="3" name="Content Placeholder 2"/>
          <p:cNvSpPr>
            <a:spLocks noGrp="1"/>
          </p:cNvSpPr>
          <p:nvPr>
            <p:ph idx="1"/>
          </p:nvPr>
        </p:nvSpPr>
        <p:spPr/>
        <p:txBody>
          <a:bodyPr/>
          <a:lstStyle/>
          <a:p>
            <a:r>
              <a:rPr lang="en-US" dirty="0" smtClean="0"/>
              <a:t>Do not allow PTPs to sink or virtual buys at PUN </a:t>
            </a:r>
            <a:r>
              <a:rPr lang="en-US" dirty="0"/>
              <a:t>settlement points </a:t>
            </a:r>
            <a:endParaRPr lang="en-US" dirty="0" smtClean="0"/>
          </a:p>
          <a:p>
            <a:pPr lvl="1"/>
            <a:r>
              <a:rPr lang="en-US" dirty="0" smtClean="0"/>
              <a:t>This should </a:t>
            </a:r>
            <a:r>
              <a:rPr lang="en-US" dirty="0"/>
              <a:t>limit </a:t>
            </a:r>
            <a:r>
              <a:rPr lang="en-US" dirty="0" smtClean="0"/>
              <a:t>the impact to load</a:t>
            </a:r>
          </a:p>
          <a:p>
            <a:pPr lvl="1"/>
            <a:r>
              <a:rPr lang="en-US" dirty="0"/>
              <a:t>PTPs </a:t>
            </a:r>
            <a:r>
              <a:rPr lang="en-US" dirty="0" smtClean="0"/>
              <a:t>that </a:t>
            </a:r>
            <a:r>
              <a:rPr lang="en-US" dirty="0"/>
              <a:t>sink or virtual buys at PUN settlement points </a:t>
            </a:r>
            <a:r>
              <a:rPr lang="en-US" dirty="0" smtClean="0"/>
              <a:t>are not hedges for the PUN, since the PUN is paying a Load Zone price.  </a:t>
            </a:r>
          </a:p>
          <a:p>
            <a:pPr lvl="1"/>
            <a:r>
              <a:rPr lang="en-US" dirty="0" smtClean="0"/>
              <a:t>This will not solve the issue when the PUN-created congestion results in high LMPs at points near the PUN</a:t>
            </a:r>
            <a:endParaRPr lang="en-US" dirty="0"/>
          </a:p>
          <a:p>
            <a:endParaRPr lang="en-US" dirty="0"/>
          </a:p>
        </p:txBody>
      </p:sp>
    </p:spTree>
    <p:extLst>
      <p:ext uri="{BB962C8B-B14F-4D97-AF65-F5344CB8AC3E}">
        <p14:creationId xmlns:p14="http://schemas.microsoft.com/office/powerpoint/2010/main" val="288300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1852</TotalTime>
  <Words>928</Words>
  <Application>Microsoft Office PowerPoint</Application>
  <PresentationFormat>Custom</PresentationFormat>
  <Paragraphs>222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Inefficient Market Outcome Related to PUN Congestion</vt:lpstr>
      <vt:lpstr>PowerPoint Presentation</vt:lpstr>
      <vt:lpstr>Aggregate Settlement Points </vt:lpstr>
      <vt:lpstr>Example PUN Calculation</vt:lpstr>
      <vt:lpstr>Issues with PUNs not being in Price Formation</vt:lpstr>
      <vt:lpstr>PUN LDFs Being Zero in DAM Causes Real Time Revenue Neutrality Charges to Loads</vt:lpstr>
      <vt:lpstr>Overall solution</vt:lpstr>
      <vt:lpstr>Quick Fix to Limit Uplift of Real Time Revenue Neutrality Charges to Load </vt:lpstr>
    </vt:vector>
  </TitlesOfParts>
  <Company>EFH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Ordonez, Camilo</dc:creator>
  <cp:lastModifiedBy>Ian</cp:lastModifiedBy>
  <cp:revision>31</cp:revision>
  <cp:lastPrinted>2017-04-04T18:40:30Z</cp:lastPrinted>
  <dcterms:created xsi:type="dcterms:W3CDTF">2017-04-03T16:00:35Z</dcterms:created>
  <dcterms:modified xsi:type="dcterms:W3CDTF">2017-04-04T23:01:14Z</dcterms:modified>
</cp:coreProperties>
</file>