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2" r:id="rId3"/>
    <p:sldId id="298" r:id="rId4"/>
    <p:sldId id="299" r:id="rId5"/>
    <p:sldId id="283" r:id="rId6"/>
    <p:sldId id="297" r:id="rId7"/>
    <p:sldId id="28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59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4/4/2017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4/4/2017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4/4/2017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Emerging Technologies Working Group update to the Wholesale Market Subcommittee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04/05/2017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ETWG update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NERC DER Summary</a:t>
            </a:r>
          </a:p>
          <a:p>
            <a:r>
              <a:rPr lang="en-US" dirty="0"/>
              <a:t>IEEE1547 Update</a:t>
            </a:r>
          </a:p>
          <a:p>
            <a:r>
              <a:rPr lang="en-US" dirty="0"/>
              <a:t>ETWG Scope</a:t>
            </a:r>
          </a:p>
          <a:p>
            <a:r>
              <a:rPr lang="en-US" dirty="0"/>
              <a:t>Next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127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ETWG update to WMS: NERC DER Reliability Whitepaper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119" y="1469617"/>
            <a:ext cx="6481762" cy="506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06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ETWG update to WMS: NERC DER Reliability Whitepaper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631404"/>
            <a:ext cx="4048125" cy="44642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3452" y="1752600"/>
            <a:ext cx="4840867" cy="434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726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ETWG update to WMS: IEEE1547 Revision Update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600" dirty="0"/>
              <a:t>“General Definitions” Updates to IEEE1547</a:t>
            </a:r>
          </a:p>
          <a:p>
            <a:pPr lvl="1"/>
            <a:r>
              <a:rPr lang="en-US" sz="1400" dirty="0"/>
              <a:t>Standard went from 16 pages to 113 pages.</a:t>
            </a:r>
          </a:p>
          <a:p>
            <a:pPr lvl="1"/>
            <a:r>
              <a:rPr lang="en-US" sz="1400" dirty="0"/>
              <a:t>DER/DG Size limit (10 MW) removed</a:t>
            </a:r>
          </a:p>
          <a:p>
            <a:pPr lvl="2"/>
            <a:r>
              <a:rPr lang="en-US" sz="1200" dirty="0"/>
              <a:t>Doesn’t impact Texas—previously defined by PUCT.</a:t>
            </a:r>
          </a:p>
          <a:p>
            <a:r>
              <a:rPr lang="en-US" sz="1600" dirty="0"/>
              <a:t>DER defined as sources of electric power</a:t>
            </a:r>
          </a:p>
          <a:p>
            <a:pPr lvl="1"/>
            <a:r>
              <a:rPr lang="en-US" sz="1400" dirty="0"/>
              <a:t>Does not include demand response</a:t>
            </a:r>
          </a:p>
          <a:p>
            <a:r>
              <a:rPr lang="en-US" sz="1600" dirty="0"/>
              <a:t>Different Settings/classifications based on equipment performance and application</a:t>
            </a:r>
          </a:p>
          <a:p>
            <a:pPr lvl="1"/>
            <a:r>
              <a:rPr lang="en-US" sz="1400" dirty="0"/>
              <a:t>Class I - Synchronous machines</a:t>
            </a:r>
          </a:p>
          <a:p>
            <a:pPr lvl="1"/>
            <a:r>
              <a:rPr lang="en-US" sz="1400" dirty="0"/>
              <a:t>Class II- Inverters</a:t>
            </a:r>
          </a:p>
          <a:p>
            <a:pPr lvl="1"/>
            <a:r>
              <a:rPr lang="en-US" sz="1400" dirty="0"/>
              <a:t>Class III- Inverters in High penetration areas</a:t>
            </a:r>
          </a:p>
          <a:p>
            <a:r>
              <a:rPr lang="en-US" sz="1600" dirty="0"/>
              <a:t>Considers Different Interconnections for DERs</a:t>
            </a:r>
          </a:p>
          <a:p>
            <a:pPr lvl="1"/>
            <a:r>
              <a:rPr lang="en-US" sz="1400" dirty="0"/>
              <a:t>Stand alone</a:t>
            </a:r>
          </a:p>
          <a:p>
            <a:pPr lvl="1"/>
            <a:r>
              <a:rPr lang="en-US" sz="1400" dirty="0"/>
              <a:t>Part of a local EPS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67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“Stability” Updates to IEEE1547</a:t>
            </a:r>
          </a:p>
          <a:p>
            <a:pPr lvl="1"/>
            <a:r>
              <a:rPr lang="en-US" sz="1800" dirty="0"/>
              <a:t>BES stability features (New “Smart Inverter” functions)</a:t>
            </a:r>
          </a:p>
          <a:p>
            <a:pPr lvl="2"/>
            <a:r>
              <a:rPr lang="en-US" sz="1600" dirty="0"/>
              <a:t>Voltage Regulation/Reactive power capability</a:t>
            </a:r>
          </a:p>
          <a:p>
            <a:pPr lvl="3"/>
            <a:r>
              <a:rPr lang="en-US" sz="1400" dirty="0"/>
              <a:t>absorb or inject VARs</a:t>
            </a:r>
          </a:p>
          <a:p>
            <a:pPr lvl="3"/>
            <a:r>
              <a:rPr lang="en-US" sz="1400" dirty="0"/>
              <a:t>Volt/VAR function</a:t>
            </a:r>
          </a:p>
          <a:p>
            <a:pPr lvl="3"/>
            <a:r>
              <a:rPr lang="en-US" sz="1400" dirty="0"/>
              <a:t>power factor modes</a:t>
            </a:r>
          </a:p>
          <a:p>
            <a:pPr lvl="2"/>
            <a:r>
              <a:rPr lang="en-US" sz="1600" dirty="0"/>
              <a:t>Voltage Regulation/Active power control</a:t>
            </a:r>
          </a:p>
          <a:p>
            <a:pPr lvl="3"/>
            <a:r>
              <a:rPr lang="en-US" sz="1400" dirty="0"/>
              <a:t>Volt/watt function</a:t>
            </a:r>
          </a:p>
          <a:p>
            <a:pPr lvl="2"/>
            <a:r>
              <a:rPr lang="en-US" sz="1600" dirty="0"/>
              <a:t>Wider operating voltage/freq. window</a:t>
            </a:r>
          </a:p>
          <a:p>
            <a:pPr lvl="2"/>
            <a:r>
              <a:rPr lang="en-US" sz="1600" dirty="0"/>
              <a:t>Mandates Voltage/frequency ride through functions</a:t>
            </a:r>
          </a:p>
          <a:p>
            <a:pPr lvl="1"/>
            <a:r>
              <a:rPr lang="en-US" sz="1800" dirty="0"/>
              <a:t>Other stability features</a:t>
            </a:r>
          </a:p>
          <a:p>
            <a:pPr lvl="2"/>
            <a:r>
              <a:rPr lang="en-US" sz="1600" dirty="0"/>
              <a:t>Soft start reconnect</a:t>
            </a:r>
          </a:p>
          <a:p>
            <a:pPr lvl="3"/>
            <a:r>
              <a:rPr lang="en-US" sz="1400" dirty="0"/>
              <a:t>ramping function</a:t>
            </a:r>
          </a:p>
          <a:p>
            <a:pPr lvl="3"/>
            <a:r>
              <a:rPr lang="en-US" sz="1400" dirty="0"/>
              <a:t>random times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185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ETWG update to WMS: Suggested Scope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905000"/>
            <a:ext cx="7506912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65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ETWG update to WMS: Next Meetings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2514600"/>
          </a:xfrm>
        </p:spPr>
        <p:txBody>
          <a:bodyPr>
            <a:normAutofit/>
          </a:bodyPr>
          <a:lstStyle/>
          <a:p>
            <a:r>
              <a:rPr lang="en-US" dirty="0"/>
              <a:t>May 2, 2017, Tuesday, 9:30-12:00</a:t>
            </a:r>
          </a:p>
          <a:p>
            <a:r>
              <a:rPr lang="en-US" dirty="0"/>
              <a:t>June 6, 2017, Tuesday, 9:30-12:00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671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2653</TotalTime>
  <Words>240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Emerging Technologies Working Group update to the Wholesale Market Subcommittee</vt:lpstr>
      <vt:lpstr>ETWG update to WMS</vt:lpstr>
      <vt:lpstr>ETWG update to WMS: NERC DER Reliability Whitepaper</vt:lpstr>
      <vt:lpstr>ETWG update to WMS: NERC DER Reliability Whitepaper</vt:lpstr>
      <vt:lpstr>ETWG update to WMS: IEEE1547 Revision Update</vt:lpstr>
      <vt:lpstr>ETWG update to WMS: Suggested Scope Changes</vt:lpstr>
      <vt:lpstr>ETWG update to WMS: Next Meetings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Emerging Technologies Working Group Update to the WMS</dc:title>
  <dc:creator>Chad Blevins</dc:creator>
  <cp:keywords>ERCOT;ETWG</cp:keywords>
  <cp:lastModifiedBy>EPE</cp:lastModifiedBy>
  <cp:revision>126</cp:revision>
  <dcterms:created xsi:type="dcterms:W3CDTF">2006-08-16T00:00:00Z</dcterms:created>
  <dcterms:modified xsi:type="dcterms:W3CDTF">2017-04-04T23:00:04Z</dcterms:modified>
</cp:coreProperties>
</file>