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9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3" d="100"/>
          <a:sy n="103" d="100"/>
        </p:scale>
        <p:origin x="204" y="16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0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</a:t>
            </a:r>
            <a:r>
              <a:rPr lang="en-US" baseline="0" dirty="0" smtClean="0"/>
              <a:t> occurred on 12/03/2016 at 23:30. </a:t>
            </a:r>
            <a:r>
              <a:rPr lang="en-US" baseline="0" smtClean="0"/>
              <a:t>Time Error was 30.06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4/5/2017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April</a:t>
              </a:r>
              <a:r>
                <a:rPr lang="en-US" dirty="0" smtClean="0"/>
                <a:t> 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</a:t>
              </a:r>
              <a:r>
                <a:rPr lang="en-US" dirty="0" smtClean="0"/>
                <a:t>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368" y="828675"/>
            <a:ext cx="7133690" cy="51165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618"/>
              </p:ext>
            </p:extLst>
          </p:nvPr>
        </p:nvGraphicFramePr>
        <p:xfrm>
          <a:off x="5169160" y="4062547"/>
          <a:ext cx="2509935" cy="1036320"/>
        </p:xfrm>
        <a:graphic>
          <a:graphicData uri="http://schemas.openxmlformats.org/drawingml/2006/table">
            <a:tbl>
              <a:tblPr firstRow="1" bandRow="1"/>
              <a:tblGrid>
                <a:gridCol w="836645"/>
                <a:gridCol w="836645"/>
                <a:gridCol w="836645"/>
              </a:tblGrid>
              <a:tr h="4765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Mean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Standard</a:t>
                      </a:r>
                      <a:r>
                        <a:rPr lang="en-US" sz="1000" baseline="0" dirty="0" smtClean="0"/>
                        <a:t> Deviation (from 60Hz)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11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60.00011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0.016679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11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60.00015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0.016612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35908"/>
              </p:ext>
            </p:extLst>
          </p:nvPr>
        </p:nvGraphicFramePr>
        <p:xfrm>
          <a:off x="5169160" y="2332304"/>
          <a:ext cx="2090058" cy="883920"/>
        </p:xfrm>
        <a:graphic>
          <a:graphicData uri="http://schemas.openxmlformats.org/drawingml/2006/table">
            <a:tbl>
              <a:tblPr firstRow="1" bandRow="1"/>
              <a:tblGrid>
                <a:gridCol w="696686"/>
                <a:gridCol w="696686"/>
                <a:gridCol w="696686"/>
              </a:tblGrid>
              <a:tr h="3691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Low Side (&lt;60Hz)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High Side (&gt;60Hz)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8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170.14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177.79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8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162.98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173.77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841258"/>
            <a:ext cx="8229600" cy="50913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</a:t>
            </a:r>
            <a:r>
              <a:rPr lang="en-US" dirty="0" smtClean="0"/>
              <a:t>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  <a:endParaRPr lang="en-US" sz="1600" dirty="0" smtClean="0"/>
          </a:p>
          <a:p>
            <a:pPr lvl="2"/>
            <a:r>
              <a:rPr lang="en-US" sz="1600" dirty="0"/>
              <a:t>1</a:t>
            </a:r>
            <a:r>
              <a:rPr lang="en-US" sz="1600" dirty="0" smtClean="0"/>
              <a:t> FME </a:t>
            </a:r>
            <a:r>
              <a:rPr lang="en-US" sz="1600" dirty="0" smtClean="0"/>
              <a:t>in the month of </a:t>
            </a:r>
            <a:r>
              <a:rPr lang="en-US" sz="1600" dirty="0" smtClean="0"/>
              <a:t>March</a:t>
            </a:r>
            <a:endParaRPr lang="en-US" sz="1600" dirty="0" smtClean="0"/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3/8/17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Voltage Ride Through Requirement</a:t>
            </a:r>
          </a:p>
          <a:p>
            <a:pPr lvl="1"/>
            <a:r>
              <a:rPr lang="en-US" sz="1800" kern="0" dirty="0"/>
              <a:t>MOD-026-1 &amp; MOD-027-1 Discussion</a:t>
            </a:r>
          </a:p>
          <a:p>
            <a:pPr lvl="2"/>
            <a:r>
              <a:rPr lang="en-US" sz="1400" kern="0" dirty="0"/>
              <a:t>NOGRR Proposal/Review Status</a:t>
            </a:r>
          </a:p>
          <a:p>
            <a:pPr lvl="1"/>
            <a:r>
              <a:rPr lang="en-US" sz="1800" kern="0" dirty="0" smtClean="0"/>
              <a:t>TRE/NERC </a:t>
            </a:r>
            <a:r>
              <a:rPr lang="en-US" sz="1800" kern="0" dirty="0" smtClean="0"/>
              <a:t>Retirement of BAL-004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Reviewed Frequency Events</a:t>
            </a:r>
          </a:p>
          <a:p>
            <a:pPr lvl="2"/>
            <a:r>
              <a:rPr lang="en-US" sz="1600" kern="0" dirty="0" smtClean="0"/>
              <a:t>1/10/2017 </a:t>
            </a:r>
            <a:r>
              <a:rPr lang="en-US" sz="1600" kern="0" dirty="0" smtClean="0"/>
              <a:t>15:13:18</a:t>
            </a:r>
          </a:p>
          <a:p>
            <a:pPr lvl="3"/>
            <a:r>
              <a:rPr lang="en-US" sz="1300" kern="0" dirty="0"/>
              <a:t>Loss of </a:t>
            </a:r>
            <a:r>
              <a:rPr lang="en-US" sz="1300" kern="0" dirty="0" smtClean="0"/>
              <a:t>404MW</a:t>
            </a:r>
          </a:p>
          <a:p>
            <a:pPr lvl="3"/>
            <a:r>
              <a:rPr lang="en-US" sz="1300" kern="0" dirty="0" smtClean="0"/>
              <a:t>641 MW/0.1HZ Response</a:t>
            </a:r>
          </a:p>
          <a:p>
            <a:pPr lvl="3"/>
            <a:r>
              <a:rPr lang="en-US" sz="1300" kern="0" dirty="0" smtClean="0"/>
              <a:t>4 </a:t>
            </a:r>
            <a:r>
              <a:rPr lang="en-US" sz="1300" kern="0" dirty="0"/>
              <a:t>of </a:t>
            </a:r>
            <a:r>
              <a:rPr lang="en-US" sz="1300" kern="0" dirty="0" smtClean="0"/>
              <a:t>27 </a:t>
            </a:r>
            <a:r>
              <a:rPr lang="en-US" sz="13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300" kern="0" dirty="0" smtClean="0"/>
              <a:t>5 </a:t>
            </a:r>
            <a:r>
              <a:rPr lang="en-US" sz="1300" kern="0" dirty="0"/>
              <a:t>of 2</a:t>
            </a:r>
            <a:r>
              <a:rPr lang="en-US" sz="1300" kern="0" dirty="0" smtClean="0"/>
              <a:t>7 </a:t>
            </a:r>
            <a:r>
              <a:rPr lang="en-US" sz="1300" kern="0" dirty="0"/>
              <a:t>Generation Resources providing RRS had less than 75% of their expected Sustained Primary Frequency </a:t>
            </a:r>
            <a:r>
              <a:rPr lang="en-US" sz="1300" kern="0" dirty="0" smtClean="0"/>
              <a:t>Response</a:t>
            </a:r>
            <a:endParaRPr lang="en-US" sz="13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 smtClean="0"/>
              <a:t>was 1 FME </a:t>
            </a:r>
            <a:r>
              <a:rPr lang="en-US" sz="2800" dirty="0" smtClean="0"/>
              <a:t>in </a:t>
            </a:r>
            <a:r>
              <a:rPr lang="en-US" sz="2800" dirty="0" smtClean="0"/>
              <a:t>March</a:t>
            </a:r>
          </a:p>
          <a:p>
            <a:pPr lvl="1"/>
            <a:r>
              <a:rPr lang="en-US" sz="2200" dirty="0" smtClean="0"/>
              <a:t>3/9/2017 18:36:50</a:t>
            </a:r>
          </a:p>
          <a:p>
            <a:pPr lvl="2"/>
            <a:r>
              <a:rPr lang="en-US" sz="1900" dirty="0" smtClean="0"/>
              <a:t>Loss of 823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4</a:t>
            </a:r>
            <a:r>
              <a:rPr lang="en-US" sz="1900" dirty="0" smtClean="0"/>
              <a:t> of 23 Evaluated Generation Resources had less than 75% of their expected Initial Primary Frequency Response.</a:t>
            </a:r>
          </a:p>
          <a:p>
            <a:pPr lvl="2"/>
            <a:r>
              <a:rPr lang="en-US" sz="1900" dirty="0" smtClean="0"/>
              <a:t>5 of 23 Evaluated Generation Resources had less than 75% of their expected Sustained Primary Frequency Response.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504" y="828675"/>
            <a:ext cx="758666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</a:t>
            </a:r>
            <a:r>
              <a:rPr lang="en-US" sz="1200" dirty="0" smtClean="0"/>
              <a:t>1081.57 </a:t>
            </a:r>
            <a:r>
              <a:rPr lang="en-US" sz="1200" dirty="0" smtClean="0"/>
              <a:t>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782"/>
            <a:ext cx="8229600" cy="50082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175.66%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719" y="828675"/>
            <a:ext cx="718298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34af464-7aa1-4edd-9be4-83dffc1cb926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7819</TotalTime>
  <Words>307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Hinojosa, Jose Luis</cp:lastModifiedBy>
  <cp:revision>263</cp:revision>
  <cp:lastPrinted>2013-01-30T23:16:36Z</cp:lastPrinted>
  <dcterms:created xsi:type="dcterms:W3CDTF">2010-04-12T23:12:02Z</dcterms:created>
  <dcterms:modified xsi:type="dcterms:W3CDTF">2017-04-05T18:58:21Z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