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302" r:id="rId8"/>
    <p:sldId id="320" r:id="rId9"/>
    <p:sldId id="315" r:id="rId10"/>
    <p:sldId id="319" r:id="rId11"/>
    <p:sldId id="317" r:id="rId12"/>
    <p:sldId id="305"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06E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23" autoAdjust="0"/>
  </p:normalViewPr>
  <p:slideViewPr>
    <p:cSldViewPr showGuides="1">
      <p:cViewPr varScale="1">
        <p:scale>
          <a:sx n="86" d="100"/>
          <a:sy n="86" d="100"/>
        </p:scale>
        <p:origin x="498"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4/4/2017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1712751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2847115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0E2D1200-2AA0-4BE5-B641-D7D820470DE7}" type="slidenum">
              <a:rPr lang="en-US" smtClean="0">
                <a:latin typeface="Arial" pitchFamily="34" charset="0"/>
              </a:rPr>
              <a:pPr/>
              <a:t>4</a:t>
            </a:fld>
            <a:endParaRPr lang="en-US" dirty="0" smtClean="0">
              <a:latin typeface="Arial" pitchFamily="34"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2516830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315233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0E2D1200-2AA0-4BE5-B641-D7D820470DE7}" type="slidenum">
              <a:rPr lang="en-US" smtClean="0">
                <a:latin typeface="Arial" pitchFamily="34" charset="0"/>
              </a:rPr>
              <a:pPr/>
              <a:t>6</a:t>
            </a:fld>
            <a:endParaRPr lang="en-US" dirty="0" smtClean="0">
              <a:latin typeface="Arial" pitchFamily="34"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4069628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959694" cy="1446550"/>
          </a:xfrm>
          <a:prstGeom prst="rect">
            <a:avLst/>
          </a:prstGeom>
          <a:noFill/>
        </p:spPr>
        <p:txBody>
          <a:bodyPr wrap="square" rtlCol="0">
            <a:spAutoFit/>
          </a:bodyPr>
          <a:lstStyle/>
          <a:p>
            <a:r>
              <a:rPr lang="en-US" sz="2400" b="1" dirty="0" smtClean="0"/>
              <a:t>NPRR 816 / Vendor Index Definitions</a:t>
            </a:r>
          </a:p>
          <a:p>
            <a:r>
              <a:rPr lang="en-US" sz="2800" b="1" dirty="0" smtClean="0"/>
              <a:t> </a:t>
            </a:r>
            <a:endParaRPr lang="en-US" sz="2800" dirty="0"/>
          </a:p>
          <a:p>
            <a:r>
              <a:rPr lang="en-US" dirty="0" smtClean="0"/>
              <a:t>WMS</a:t>
            </a:r>
          </a:p>
          <a:p>
            <a:r>
              <a:rPr lang="en-US" dirty="0" smtClean="0"/>
              <a:t>April 5, 2017</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FIP and FOP Vendor Selection</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6" name="TextBox 5"/>
          <p:cNvSpPr txBox="1"/>
          <p:nvPr/>
        </p:nvSpPr>
        <p:spPr>
          <a:xfrm>
            <a:off x="609600" y="1524000"/>
            <a:ext cx="8077200" cy="341632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ERCOT’s existing contract with Platt’s for FIP and FOP index prices expires August 25, 2017.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On January 19, 2017 ERCOT issued Request for Proposal for Natural Gas and Fuel Index Prices (1-17 JT) to identify potential vendors.  The RFP is included with meeting materials.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Responses were received from Platt’s and Argus.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ERCOT is in the process of evaluating the responses and wishes to provide appropriate transparency to stakeholders.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644767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FIP</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TextBox 5"/>
          <p:cNvSpPr txBox="1"/>
          <p:nvPr/>
        </p:nvSpPr>
        <p:spPr>
          <a:xfrm>
            <a:off x="609599" y="838200"/>
            <a:ext cx="6732215" cy="369332"/>
          </a:xfrm>
          <a:prstGeom prst="rect">
            <a:avLst/>
          </a:prstGeom>
          <a:noFill/>
        </p:spPr>
        <p:txBody>
          <a:bodyPr wrap="square" rtlCol="0">
            <a:spAutoFit/>
          </a:bodyPr>
          <a:lstStyle/>
          <a:p>
            <a:r>
              <a:rPr lang="en-US" dirty="0" smtClean="0"/>
              <a:t>Current Protocol Section 2 definition</a:t>
            </a:r>
            <a:endParaRPr lang="en-US" dirty="0"/>
          </a:p>
        </p:txBody>
      </p:sp>
      <p:sp>
        <p:nvSpPr>
          <p:cNvPr id="5" name="TextBox 4"/>
          <p:cNvSpPr txBox="1"/>
          <p:nvPr/>
        </p:nvSpPr>
        <p:spPr>
          <a:xfrm>
            <a:off x="609599" y="1802209"/>
            <a:ext cx="8001001" cy="3108543"/>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solidFill>
              <a:schemeClr val="tx1"/>
            </a:solidFill>
          </a:ln>
        </p:spPr>
        <p:txBody>
          <a:bodyPr wrap="square" rtlCol="0">
            <a:spAutoFit/>
          </a:bodyPr>
          <a:lstStyle/>
          <a:p>
            <a:r>
              <a:rPr lang="en-US" b="1" dirty="0"/>
              <a:t>Fuel Index Price (FIP</a:t>
            </a:r>
            <a:r>
              <a:rPr lang="en-US" b="1" dirty="0" smtClean="0"/>
              <a:t>)</a:t>
            </a:r>
          </a:p>
          <a:p>
            <a:endParaRPr lang="en-US" dirty="0"/>
          </a:p>
          <a:p>
            <a:r>
              <a:rPr lang="en-US" sz="1600" dirty="0"/>
              <a:t>The midpoint or average of the daily index prices for fuel for each Operating Day for the Houston Ship Channel area (Houston Ship Channel), expressed in dollars per million British thermal units ($/</a:t>
            </a:r>
            <a:r>
              <a:rPr lang="en-US" sz="1600" dirty="0" err="1"/>
              <a:t>MMBtu</a:t>
            </a:r>
            <a:r>
              <a:rPr lang="en-US" sz="1600" dirty="0"/>
              <a:t>).  ERCOT shall issue a Market Notice disclosing the name of the ERCOT-selected source for the average daily index prices used to calculate FIP.  In the event that the ERCOT-selected index becomes unavailable, or ERCOT determines that the index has become unsuitable for the intended purpose, ERCOT may select a substitute index source.  ERCOT shall issue a Market Notice disclosing its intent to use a substitute index source and the name of the substitute index source at least 60 days prior to the beginning of its use, or as soon as practicable.  </a:t>
            </a:r>
          </a:p>
        </p:txBody>
      </p:sp>
    </p:spTree>
    <p:extLst>
      <p:ext uri="{BB962C8B-B14F-4D97-AF65-F5344CB8AC3E}">
        <p14:creationId xmlns:p14="http://schemas.microsoft.com/office/powerpoint/2010/main" val="809930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81000" y="243682"/>
            <a:ext cx="8458200" cy="518318"/>
          </a:xfrm>
        </p:spPr>
        <p:txBody>
          <a:bodyPr/>
          <a:lstStyle/>
          <a:p>
            <a:r>
              <a:rPr lang="en-US" sz="2000" dirty="0" smtClean="0"/>
              <a:t>Vendor Fuel Definitions - FIP</a:t>
            </a:r>
          </a:p>
        </p:txBody>
      </p:sp>
      <p:sp>
        <p:nvSpPr>
          <p:cNvPr id="2" name="Slide Number Placeholder 1"/>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TextBox 2"/>
          <p:cNvSpPr txBox="1"/>
          <p:nvPr/>
        </p:nvSpPr>
        <p:spPr>
          <a:xfrm>
            <a:off x="368929" y="990600"/>
            <a:ext cx="7772400" cy="677108"/>
          </a:xfrm>
          <a:prstGeom prst="rect">
            <a:avLst/>
          </a:prstGeom>
          <a:noFill/>
        </p:spPr>
        <p:txBody>
          <a:bodyPr wrap="square" rtlCol="0">
            <a:spAutoFit/>
          </a:bodyPr>
          <a:lstStyle/>
          <a:p>
            <a:r>
              <a:rPr lang="en-US" sz="2000" u="sng" dirty="0" err="1" smtClean="0"/>
              <a:t>Platts</a:t>
            </a:r>
            <a:r>
              <a:rPr lang="en-US" sz="2000" u="sng" dirty="0" smtClean="0"/>
              <a:t> Gas Daily (publication)</a:t>
            </a:r>
          </a:p>
          <a:p>
            <a:endParaRPr lang="en-US" dirty="0"/>
          </a:p>
        </p:txBody>
      </p:sp>
      <p:pic>
        <p:nvPicPr>
          <p:cNvPr id="4" name="Picture 3"/>
          <p:cNvPicPr>
            <a:picLocks noChangeAspect="1"/>
          </p:cNvPicPr>
          <p:nvPr/>
        </p:nvPicPr>
        <p:blipFill>
          <a:blip r:embed="rId3"/>
          <a:stretch>
            <a:fillRect/>
          </a:stretch>
        </p:blipFill>
        <p:spPr>
          <a:xfrm>
            <a:off x="762000" y="1667708"/>
            <a:ext cx="4267199" cy="2904292"/>
          </a:xfrm>
          <a:prstGeom prst="rect">
            <a:avLst/>
          </a:prstGeom>
        </p:spPr>
      </p:pic>
      <p:sp>
        <p:nvSpPr>
          <p:cNvPr id="5" name="TextBox 4"/>
          <p:cNvSpPr txBox="1"/>
          <p:nvPr/>
        </p:nvSpPr>
        <p:spPr>
          <a:xfrm>
            <a:off x="5562600" y="3119854"/>
            <a:ext cx="3200400" cy="646331"/>
          </a:xfrm>
          <a:prstGeom prst="rect">
            <a:avLst/>
          </a:prstGeom>
          <a:noFill/>
          <a:ln>
            <a:solidFill>
              <a:schemeClr val="tx1"/>
            </a:solidFill>
          </a:ln>
        </p:spPr>
        <p:txBody>
          <a:bodyPr wrap="square" rtlCol="0">
            <a:spAutoFit/>
          </a:bodyPr>
          <a:lstStyle/>
          <a:p>
            <a:r>
              <a:rPr lang="en-US" dirty="0" smtClean="0"/>
              <a:t>Argus equivalent is Houston Ship Channel </a:t>
            </a:r>
            <a:endParaRPr lang="en-US" dirty="0"/>
          </a:p>
        </p:txBody>
      </p:sp>
    </p:spTree>
    <p:extLst>
      <p:ext uri="{BB962C8B-B14F-4D97-AF65-F5344CB8AC3E}">
        <p14:creationId xmlns:p14="http://schemas.microsoft.com/office/powerpoint/2010/main" val="473621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FOP</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6" name="TextBox 5"/>
          <p:cNvSpPr txBox="1"/>
          <p:nvPr/>
        </p:nvSpPr>
        <p:spPr>
          <a:xfrm>
            <a:off x="609599" y="838200"/>
            <a:ext cx="6732215" cy="369332"/>
          </a:xfrm>
          <a:prstGeom prst="rect">
            <a:avLst/>
          </a:prstGeom>
          <a:noFill/>
        </p:spPr>
        <p:txBody>
          <a:bodyPr wrap="square" rtlCol="0">
            <a:spAutoFit/>
          </a:bodyPr>
          <a:lstStyle/>
          <a:p>
            <a:r>
              <a:rPr lang="en-US" dirty="0" smtClean="0"/>
              <a:t>Current Protocol Section 2 definition</a:t>
            </a:r>
            <a:endParaRPr lang="en-US" dirty="0"/>
          </a:p>
        </p:txBody>
      </p:sp>
      <p:sp>
        <p:nvSpPr>
          <p:cNvPr id="5" name="TextBox 4"/>
          <p:cNvSpPr txBox="1"/>
          <p:nvPr/>
        </p:nvSpPr>
        <p:spPr>
          <a:xfrm>
            <a:off x="381000" y="1283733"/>
            <a:ext cx="8229600" cy="4339650"/>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solidFill>
              <a:schemeClr val="tx1"/>
            </a:solidFill>
          </a:ln>
        </p:spPr>
        <p:txBody>
          <a:bodyPr wrap="square" rtlCol="0">
            <a:spAutoFit/>
          </a:bodyPr>
          <a:lstStyle/>
          <a:p>
            <a:r>
              <a:rPr lang="en-US" b="1" dirty="0"/>
              <a:t>Fuel Oil Price (FOP</a:t>
            </a:r>
            <a:r>
              <a:rPr lang="en-US" b="1" dirty="0" smtClean="0"/>
              <a:t>)</a:t>
            </a:r>
          </a:p>
          <a:p>
            <a:endParaRPr lang="en-US" dirty="0"/>
          </a:p>
          <a:p>
            <a:r>
              <a:rPr lang="x-none" sz="1600" dirty="0"/>
              <a:t>An average of the daily index prices for fuel oil for each Operating Day, plus five cents per gallon</a:t>
            </a:r>
            <a:r>
              <a:rPr lang="en-US" sz="1600" dirty="0"/>
              <a:t>,</a:t>
            </a:r>
            <a:r>
              <a:rPr lang="x-none" sz="1600" dirty="0"/>
              <a:t> for U.S. Gulf Coast,</a:t>
            </a:r>
            <a:r>
              <a:rPr lang="en-US" sz="1600" dirty="0"/>
              <a:t> Houston</a:t>
            </a:r>
            <a:r>
              <a:rPr lang="x-none" sz="1600" dirty="0"/>
              <a:t> pipeline No. 2 oil, converted to dollars per million British thermal units ($/MMBtu).  The conversion is 0.1385 MMBtu per gallon.  The effective dates for daily index prices shall be as indicated in the ERCOT-selected index.  In the event, at the time of settlement or calculation of generic costs, that the effective price for a particular Operating Day is not available, the effective price for the most recent preceding Operating Day shall be used. </a:t>
            </a:r>
            <a:endParaRPr lang="en-US" sz="1600" dirty="0" smtClean="0"/>
          </a:p>
          <a:p>
            <a:endParaRPr lang="en-US" sz="1600" dirty="0"/>
          </a:p>
          <a:p>
            <a:r>
              <a:rPr lang="x-none" sz="1600" dirty="0"/>
              <a:t>ERCOT shall issue a Market Notice disclosing the name of the ERCOT-selected source for the average daily index prices used to calculate FOP.  In the event that the ERCOT-selected index becomes unavailable, or ERCOT determines that the index has become unsuitable for the intended purpose, ERCOT may select a substitute index source.  ERCOT shall issue a Market Notice disclosing its intent to use a substitute index source and the name of the substitute index source at least 60 days prior to the beginning of its use, or as soon as practicable</a:t>
            </a:r>
            <a:r>
              <a:rPr lang="x-none" sz="1600" dirty="0" smtClean="0"/>
              <a:t>.</a:t>
            </a:r>
            <a:endParaRPr lang="en-US" sz="1600" dirty="0"/>
          </a:p>
        </p:txBody>
      </p:sp>
    </p:spTree>
    <p:extLst>
      <p:ext uri="{BB962C8B-B14F-4D97-AF65-F5344CB8AC3E}">
        <p14:creationId xmlns:p14="http://schemas.microsoft.com/office/powerpoint/2010/main" val="3188379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81000" y="243682"/>
            <a:ext cx="8458200" cy="518318"/>
          </a:xfrm>
        </p:spPr>
        <p:txBody>
          <a:bodyPr/>
          <a:lstStyle/>
          <a:p>
            <a:r>
              <a:rPr lang="en-US" sz="2000" dirty="0" smtClean="0"/>
              <a:t>Vendor Fuel Definitions - FOP</a:t>
            </a:r>
          </a:p>
        </p:txBody>
      </p:sp>
      <p:sp>
        <p:nvSpPr>
          <p:cNvPr id="2" name="Slide Number Placeholder 1"/>
          <p:cNvSpPr>
            <a:spLocks noGrp="1"/>
          </p:cNvSpPr>
          <p:nvPr>
            <p:ph type="sldNum" sz="quarter" idx="4"/>
          </p:nvPr>
        </p:nvSpPr>
        <p:spPr/>
        <p:txBody>
          <a:bodyPr/>
          <a:lstStyle/>
          <a:p>
            <a:fld id="{1D93BD3E-1E9A-4970-A6F7-E7AC52762E0C}" type="slidenum">
              <a:rPr lang="en-US" smtClean="0"/>
              <a:pPr/>
              <a:t>6</a:t>
            </a:fld>
            <a:endParaRPr lang="en-US" dirty="0"/>
          </a:p>
        </p:txBody>
      </p:sp>
      <p:sp>
        <p:nvSpPr>
          <p:cNvPr id="3" name="TextBox 2"/>
          <p:cNvSpPr txBox="1"/>
          <p:nvPr/>
        </p:nvSpPr>
        <p:spPr>
          <a:xfrm>
            <a:off x="381000" y="990601"/>
            <a:ext cx="5410200" cy="2431435"/>
          </a:xfrm>
          <a:prstGeom prst="rect">
            <a:avLst/>
          </a:prstGeom>
          <a:noFill/>
        </p:spPr>
        <p:txBody>
          <a:bodyPr wrap="square" rtlCol="0">
            <a:spAutoFit/>
          </a:bodyPr>
          <a:lstStyle/>
          <a:p>
            <a:r>
              <a:rPr lang="en-US" sz="2000" u="sng" dirty="0" err="1" smtClean="0"/>
              <a:t>Platts</a:t>
            </a:r>
            <a:r>
              <a:rPr lang="en-US" sz="2000" u="sng" dirty="0" smtClean="0"/>
              <a:t> </a:t>
            </a:r>
            <a:r>
              <a:rPr lang="en-US" sz="2000" u="sng" dirty="0" err="1" smtClean="0"/>
              <a:t>OilGram</a:t>
            </a:r>
            <a:r>
              <a:rPr lang="en-US" sz="2000" u="sng" dirty="0" smtClean="0"/>
              <a:t> (publication)</a:t>
            </a:r>
          </a:p>
          <a:p>
            <a:endParaRPr lang="en-US" sz="2000" u="sng" dirty="0" smtClean="0"/>
          </a:p>
          <a:p>
            <a:r>
              <a:rPr lang="en-US" sz="1400" b="1" dirty="0" smtClean="0"/>
              <a:t>HEATING OIL (No. 2)</a:t>
            </a:r>
          </a:p>
          <a:p>
            <a:endParaRPr lang="en-US" sz="1400" b="1" dirty="0"/>
          </a:p>
          <a:p>
            <a:r>
              <a:rPr lang="en-US" sz="1400" b="1" dirty="0"/>
              <a:t>US Gulf Coast</a:t>
            </a:r>
          </a:p>
          <a:p>
            <a:r>
              <a:rPr lang="en-US" sz="1400" b="1" dirty="0"/>
              <a:t>Pipeline assessments: </a:t>
            </a:r>
            <a:r>
              <a:rPr lang="en-US" sz="1400" dirty="0"/>
              <a:t>Platts US Gulf Coast pipeline assessments</a:t>
            </a:r>
          </a:p>
          <a:p>
            <a:r>
              <a:rPr lang="en-US" sz="1400" dirty="0"/>
              <a:t>reflect product moving on the Colonial Pipeline with input at</a:t>
            </a:r>
          </a:p>
          <a:p>
            <a:r>
              <a:rPr lang="en-US" sz="1400" dirty="0"/>
              <a:t>Pasadena, Texas. Pipeline assessments reflect southern grade</a:t>
            </a:r>
          </a:p>
          <a:p>
            <a:r>
              <a:rPr lang="en-US" sz="1400" dirty="0"/>
              <a:t>products on the Colonial Pipeline</a:t>
            </a:r>
            <a:r>
              <a:rPr lang="en-US" sz="1400" dirty="0" smtClean="0"/>
              <a:t>.</a:t>
            </a:r>
          </a:p>
        </p:txBody>
      </p:sp>
      <p:pic>
        <p:nvPicPr>
          <p:cNvPr id="5" name="Picture 4"/>
          <p:cNvPicPr>
            <a:picLocks noChangeAspect="1"/>
          </p:cNvPicPr>
          <p:nvPr/>
        </p:nvPicPr>
        <p:blipFill>
          <a:blip r:embed="rId3"/>
          <a:stretch>
            <a:fillRect/>
          </a:stretch>
        </p:blipFill>
        <p:spPr>
          <a:xfrm>
            <a:off x="403302" y="3608189"/>
            <a:ext cx="5300032" cy="1802011"/>
          </a:xfrm>
          <a:prstGeom prst="rect">
            <a:avLst/>
          </a:prstGeom>
        </p:spPr>
      </p:pic>
      <p:sp>
        <p:nvSpPr>
          <p:cNvPr id="6" name="TextBox 5"/>
          <p:cNvSpPr txBox="1"/>
          <p:nvPr/>
        </p:nvSpPr>
        <p:spPr>
          <a:xfrm>
            <a:off x="6060688" y="2684859"/>
            <a:ext cx="3007112" cy="923330"/>
          </a:xfrm>
          <a:prstGeom prst="rect">
            <a:avLst/>
          </a:prstGeom>
          <a:noFill/>
          <a:ln>
            <a:solidFill>
              <a:schemeClr val="tx1"/>
            </a:solidFill>
          </a:ln>
        </p:spPr>
        <p:txBody>
          <a:bodyPr wrap="square" rtlCol="0">
            <a:spAutoFit/>
          </a:bodyPr>
          <a:lstStyle/>
          <a:p>
            <a:r>
              <a:rPr lang="en-US" dirty="0" smtClean="0"/>
              <a:t>Argus equivalent is Colonial Pipeline Heating Oil 77 Cycle54</a:t>
            </a:r>
            <a:endParaRPr lang="en-US" dirty="0"/>
          </a:p>
        </p:txBody>
      </p:sp>
    </p:spTree>
    <p:extLst>
      <p:ext uri="{BB962C8B-B14F-4D97-AF65-F5344CB8AC3E}">
        <p14:creationId xmlns:p14="http://schemas.microsoft.com/office/powerpoint/2010/main" val="2348077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RMR Cost Update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6" name="Content Placeholder 2"/>
          <p:cNvSpPr txBox="1">
            <a:spLocks/>
          </p:cNvSpPr>
          <p:nvPr/>
        </p:nvSpPr>
        <p:spPr>
          <a:xfrm>
            <a:off x="5791200" y="3228945"/>
            <a:ext cx="2237874" cy="400110"/>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000" dirty="0" smtClean="0"/>
              <a:t>Questions</a:t>
            </a:r>
            <a:endParaRPr lang="en-US" sz="1600" dirty="0"/>
          </a:p>
        </p:txBody>
      </p:sp>
      <p:pic>
        <p:nvPicPr>
          <p:cNvPr id="7"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5791200" cy="5433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426863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ln>
      </a:spPr>
      <a:bodyPr rtlCol="0" anchor="ctr"/>
      <a:lstStyle>
        <a:defPPr algn="ctr">
          <a:defRPr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purl.org/dc/elements/1.1/"/>
    <ds:schemaRef ds:uri="c34af464-7aa1-4edd-9be4-83dffc1cb926"/>
    <ds:schemaRef ds:uri="http://schemas.microsoft.com/office/2006/metadata/properties"/>
    <ds:schemaRef ds:uri="http://schemas.openxmlformats.org/package/2006/metadata/core-properties"/>
    <ds:schemaRef ds:uri="http://purl.org/dc/terms/"/>
    <ds:schemaRef ds:uri="http://www.w3.org/XML/1998/namespace"/>
    <ds:schemaRef ds:uri="http://purl.org/dc/dcmitype/"/>
    <ds:schemaRef ds:uri="http://schemas.microsoft.com/office/2006/documentManagement/types"/>
    <ds:schemaRef ds:uri="http://schemas.microsoft.com/office/infopath/2007/PartnerControl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9853</TotalTime>
  <Words>555</Words>
  <Application>Microsoft Office PowerPoint</Application>
  <PresentationFormat>On-screen Show (4:3)</PresentationFormat>
  <Paragraphs>51</Paragraphs>
  <Slides>7</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FIP and FOP Vendor Selection</vt:lpstr>
      <vt:lpstr>FIP</vt:lpstr>
      <vt:lpstr>Vendor Fuel Definitions - FIP</vt:lpstr>
      <vt:lpstr>FOP</vt:lpstr>
      <vt:lpstr>Vendor Fuel Definitions - FOP</vt:lpstr>
      <vt:lpstr>RMR Cost Update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430</cp:revision>
  <cp:lastPrinted>2016-07-18T19:58:10Z</cp:lastPrinted>
  <dcterms:created xsi:type="dcterms:W3CDTF">2016-01-21T15:20:31Z</dcterms:created>
  <dcterms:modified xsi:type="dcterms:W3CDTF">2017-04-04T14:11:04Z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