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06" r:id="rId4"/>
    <p:sldMasterId id="2147493520" r:id="rId5"/>
    <p:sldMasterId id="2147493522" r:id="rId6"/>
    <p:sldMasterId id="2147493526" r:id="rId7"/>
  </p:sldMasterIdLst>
  <p:notesMasterIdLst>
    <p:notesMasterId r:id="rId21"/>
  </p:notesMasterIdLst>
  <p:handoutMasterIdLst>
    <p:handoutMasterId r:id="rId22"/>
  </p:handoutMasterIdLst>
  <p:sldIdLst>
    <p:sldId id="533" r:id="rId8"/>
    <p:sldId id="532" r:id="rId9"/>
    <p:sldId id="606" r:id="rId10"/>
    <p:sldId id="607" r:id="rId11"/>
    <p:sldId id="635" r:id="rId12"/>
    <p:sldId id="636" r:id="rId13"/>
    <p:sldId id="632" r:id="rId14"/>
    <p:sldId id="615" r:id="rId15"/>
    <p:sldId id="637" r:id="rId16"/>
    <p:sldId id="638" r:id="rId17"/>
    <p:sldId id="639" r:id="rId18"/>
    <p:sldId id="640" r:id="rId19"/>
    <p:sldId id="62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5386"/>
    <a:srgbClr val="92D050"/>
    <a:srgbClr val="72BFC5"/>
    <a:srgbClr val="333399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9" autoAdjust="0"/>
    <p:restoredTop sz="98693" autoAdjust="0"/>
  </p:normalViewPr>
  <p:slideViewPr>
    <p:cSldViewPr snapToGrid="0" snapToObjects="1">
      <p:cViewPr varScale="1">
        <p:scale>
          <a:sx n="74" d="100"/>
          <a:sy n="74" d="100"/>
        </p:scale>
        <p:origin x="1404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-177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90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1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9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5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08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783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50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8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6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  <p:sldLayoutId id="2147493514" r:id="rId8"/>
    <p:sldLayoutId id="2147493515" r:id="rId9"/>
    <p:sldLayoutId id="2147493516" r:id="rId10"/>
    <p:sldLayoutId id="21474935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gridinfo/loa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 smtClean="0">
                <a:solidFill>
                  <a:prstClr val="black"/>
                </a:solidFill>
              </a:rPr>
              <a:t>Virtual Weather Zones Overview</a:t>
            </a: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 smtClean="0">
                <a:solidFill>
                  <a:prstClr val="black"/>
                </a:solidFill>
              </a:rPr>
              <a:t>Nikki McKenna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Load </a:t>
            </a:r>
            <a:r>
              <a:rPr lang="en-US" sz="2000" kern="0" dirty="0">
                <a:solidFill>
                  <a:prstClr val="black"/>
                </a:solidFill>
              </a:rPr>
              <a:t>Forecasting &amp; Analysis</a:t>
            </a: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WMS/ROS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April 5&amp;6, 2017</a:t>
            </a: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There will be no changes to the existing forecasted and actual load values for our 8 weather zones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dirty="0" smtClean="0"/>
              <a:t>The South forecasted load values will not be reduced by the Valley forecasted load values (same is true for the actual load values)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b="1" dirty="0" smtClean="0"/>
              <a:t>Reason:</a:t>
            </a:r>
            <a:r>
              <a:rPr lang="en-US" sz="1800" dirty="0" smtClean="0"/>
              <a:t> This minimizes any changes to processes that Market Participants are currently using to consume this data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dirty="0" smtClean="0"/>
              <a:t>If you’re interested in the South forecast or actual load not including the Valley, you have the data to perform the calculation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1800" dirty="0"/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dirty="0"/>
              <a:t>This </a:t>
            </a:r>
            <a:r>
              <a:rPr lang="en-US" sz="1800" dirty="0" smtClean="0"/>
              <a:t>process would be used for </a:t>
            </a:r>
            <a:r>
              <a:rPr lang="en-US" sz="1800" dirty="0"/>
              <a:t>any future “virtual weather zones”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1800" dirty="0" smtClean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7077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 – Option 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Add the Valley forecasted load values to the existing MTLF reports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dirty="0" smtClean="0"/>
              <a:t>Seven-Day Load Forecast by </a:t>
            </a:r>
            <a:r>
              <a:rPr lang="en-US" sz="1800" dirty="0"/>
              <a:t>Weather zone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www.ercot.com/gridinfo/load</a:t>
            </a:r>
            <a:endParaRPr lang="en-US" sz="18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18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1800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Add the Valley actual load values to the existing Weather Zone load reports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1800" dirty="0" smtClean="0"/>
              <a:t>Actual Loads of Weather Zones Display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www.ercot.com/gridinfo/load</a:t>
            </a:r>
            <a:endParaRPr lang="en-US" sz="1800" dirty="0" smtClean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742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 – Option 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Provide the Valley forecasted load values and actual load values in a new report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Are there other options to consider?</a:t>
            </a:r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0585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6" descr="C:\Documents and Settings\basaranh\Local Settings\Temporary Internet Files\Content.IE5\JIWL6VC7\MC90015605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10154"/>
            <a:ext cx="28956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6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Today’s Presentation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History</a:t>
            </a:r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 smtClean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Next Steps</a:t>
            </a:r>
            <a:endParaRPr lang="en-US" sz="2200" b="1" dirty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/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/>
              <a:t>Questions</a:t>
            </a: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</a:rPr>
              <a:t>History</a:t>
            </a:r>
          </a:p>
          <a:p>
            <a:pPr algn="ctr"/>
            <a:r>
              <a:rPr lang="en-US" sz="3200" dirty="0">
                <a:solidFill>
                  <a:prstClr val="white"/>
                </a:solidFill>
              </a:rPr>
              <a:t>f</a:t>
            </a:r>
            <a:r>
              <a:rPr lang="en-US" sz="3200" dirty="0" smtClean="0">
                <a:solidFill>
                  <a:prstClr val="white"/>
                </a:solidFill>
              </a:rPr>
              <a:t>rom COPS update to RMS 9/1/2015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 smtClean="0"/>
              <a:t>ERCOT </a:t>
            </a:r>
            <a:r>
              <a:rPr lang="en-US" altLang="en-US" sz="2200" dirty="0"/>
              <a:t>staff determined a need for independent modeling of the Valley to facilitate more accurate load forecasting and address operational needs.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/>
              <a:t>A supplemental Valley load forecast was created to meet immediate operational needs, e.g. Outage analysis.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en-US" altLang="en-US" sz="2200" dirty="0"/>
              <a:t>For transparency, ERCOT staff is looking at providing the supplemental Valley load forecast data to Market Participants.  The initial thought was to add a new Valley Weather Zone, because load forecasts are created by Weather Zone, however there is an alternative</a:t>
            </a:r>
            <a:r>
              <a:rPr lang="en-US" altLang="en-US" sz="2200" dirty="0" smtClean="0"/>
              <a:t>.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697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200" b="1" dirty="0"/>
              <a:t>Option1: Create new Valley Weather Zone</a:t>
            </a:r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endParaRPr lang="en-US" altLang="en-US" sz="2000" b="1" dirty="0" smtClean="0"/>
          </a:p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000" b="1" dirty="0" smtClean="0"/>
              <a:t>Impacts</a:t>
            </a:r>
            <a:r>
              <a:rPr lang="en-US" altLang="en-US" sz="2000" b="1" dirty="0"/>
              <a:t>:</a:t>
            </a:r>
          </a:p>
          <a:p>
            <a:pPr marL="457200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altLang="en-US" sz="2000" b="1" dirty="0"/>
              <a:t>Processes and System </a:t>
            </a:r>
            <a:r>
              <a:rPr lang="en-US" altLang="en-US" sz="2000" b="1" dirty="0" smtClean="0"/>
              <a:t>modifications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ERCOT</a:t>
            </a:r>
            <a:r>
              <a:rPr lang="en-US" altLang="en-US" sz="2000" dirty="0"/>
              <a:t>, TDSPs, and </a:t>
            </a:r>
            <a:r>
              <a:rPr lang="en-US" altLang="en-US" sz="2000" dirty="0" smtClean="0"/>
              <a:t>CRs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ERCOT </a:t>
            </a:r>
            <a:r>
              <a:rPr lang="en-US" altLang="en-US" sz="2000" dirty="0"/>
              <a:t>Systems: LFC, STNET, CIM Importer, State Estimator, Short Term Load Forecast, </a:t>
            </a:r>
            <a:r>
              <a:rPr lang="en-US" altLang="en-US" sz="2000" dirty="0" smtClean="0"/>
              <a:t>Mid Term Load Forecast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Retail Operations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Settlements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000" b="1" dirty="0" smtClean="0"/>
              <a:t>Workforce Management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814 </a:t>
            </a:r>
            <a:r>
              <a:rPr lang="en-US" altLang="en-US" sz="2000" dirty="0"/>
              <a:t>Transactions to update customer </a:t>
            </a:r>
            <a:r>
              <a:rPr lang="en-US" altLang="en-US" sz="2000" dirty="0" smtClean="0"/>
              <a:t>information</a:t>
            </a:r>
          </a:p>
          <a:p>
            <a:pPr lvl="2">
              <a:tabLst>
                <a:tab pos="5888038" algn="dec"/>
              </a:tabLst>
            </a:pPr>
            <a:r>
              <a:rPr lang="en-US" altLang="en-US" sz="1600" dirty="0" smtClean="0"/>
              <a:t>Depending </a:t>
            </a:r>
            <a:r>
              <a:rPr lang="en-US" altLang="en-US" sz="1600" dirty="0"/>
              <a:t>on volume, will need to be in phases</a:t>
            </a:r>
          </a:p>
        </p:txBody>
      </p:sp>
    </p:spTree>
    <p:extLst>
      <p:ext uri="{BB962C8B-B14F-4D97-AF65-F5344CB8AC3E}">
        <p14:creationId xmlns:p14="http://schemas.microsoft.com/office/powerpoint/2010/main" val="114521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  <a:defRPr/>
            </a:pPr>
            <a:r>
              <a:rPr lang="en-US" altLang="en-US" sz="2200" b="1" dirty="0"/>
              <a:t>Option 2: Carve out Valley area for modeling and load forecasting purposes only (</a:t>
            </a:r>
            <a:r>
              <a:rPr lang="en-US" altLang="en-US" sz="2200" b="1" dirty="0">
                <a:solidFill>
                  <a:srgbClr val="C00000"/>
                </a:solidFill>
              </a:rPr>
              <a:t>Virtual Weather Zone</a:t>
            </a:r>
            <a:r>
              <a:rPr lang="en-US" altLang="en-US" sz="2200" b="1" dirty="0" smtClean="0"/>
              <a:t>)</a:t>
            </a:r>
          </a:p>
          <a:p>
            <a:pPr marL="4572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If </a:t>
            </a:r>
            <a:r>
              <a:rPr lang="en-US" altLang="en-US" sz="2000" b="1" dirty="0"/>
              <a:t>no interest by </a:t>
            </a:r>
            <a:r>
              <a:rPr lang="en-US" altLang="en-US" sz="2000" b="1" dirty="0" smtClean="0"/>
              <a:t>Market Participants</a:t>
            </a:r>
            <a:r>
              <a:rPr lang="en-US" altLang="en-US" sz="2000" b="1" dirty="0"/>
              <a:t>, ERCOT will not provide Valley </a:t>
            </a:r>
            <a:r>
              <a:rPr lang="en-US" altLang="en-US" sz="2000" b="1" dirty="0" smtClean="0"/>
              <a:t>load forecast data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Impacts: None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000" b="1" dirty="0"/>
              <a:t>If </a:t>
            </a:r>
            <a:r>
              <a:rPr lang="en-US" altLang="en-US" sz="2000" b="1" dirty="0" smtClean="0"/>
              <a:t>Market Participants want the Valley forecast, ERCOT will develop </a:t>
            </a:r>
            <a:r>
              <a:rPr lang="en-US" altLang="en-US" sz="2000" b="1" dirty="0"/>
              <a:t>a mechanism to provide the load forecast data to the Market in </a:t>
            </a:r>
            <a:r>
              <a:rPr lang="en-US" altLang="en-US" sz="2000" b="1" dirty="0" smtClean="0"/>
              <a:t>a report/extract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Impacts </a:t>
            </a:r>
            <a:r>
              <a:rPr lang="en-US" altLang="en-US" sz="2000" dirty="0"/>
              <a:t>ERCOT and CRs, but to a much lesser </a:t>
            </a:r>
            <a:r>
              <a:rPr lang="en-US" altLang="en-US" sz="2000" dirty="0" smtClean="0"/>
              <a:t>degree</a:t>
            </a:r>
          </a:p>
          <a:p>
            <a:pPr lvl="1">
              <a:tabLst>
                <a:tab pos="5888038" algn="dec"/>
              </a:tabLst>
            </a:pPr>
            <a:r>
              <a:rPr lang="en-US" altLang="en-US" sz="2000" dirty="0" smtClean="0"/>
              <a:t>An </a:t>
            </a:r>
            <a:r>
              <a:rPr lang="en-US" altLang="en-US" sz="2000" dirty="0"/>
              <a:t>NPRR may not be </a:t>
            </a:r>
            <a:r>
              <a:rPr lang="en-US" altLang="en-US" sz="2000" dirty="0" smtClean="0"/>
              <a:t>required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  <a:p>
            <a:pPr>
              <a:tabLst>
                <a:tab pos="5888038" algn="dec"/>
              </a:tabLst>
            </a:pPr>
            <a:r>
              <a:rPr lang="en-US" altLang="en-US" sz="2200" b="1" dirty="0" smtClean="0"/>
              <a:t>Will work for future areas as well</a:t>
            </a:r>
          </a:p>
          <a:p>
            <a:pPr>
              <a:tabLst>
                <a:tab pos="5888038" algn="dec"/>
              </a:tabLst>
            </a:pPr>
            <a:r>
              <a:rPr lang="en-US" altLang="en-US" sz="2200" b="1" dirty="0" smtClean="0"/>
              <a:t>Option 2 was supported at RMS and PWG</a:t>
            </a:r>
          </a:p>
          <a:p>
            <a:pPr lvl="1">
              <a:tabLst>
                <a:tab pos="5888038" algn="dec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363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</a:rPr>
              <a:t>Next Steps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Which option is preferred?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Do Market Participants want to receive the Valley load forecast? 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186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</a:rPr>
              <a:t>Possible Options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8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5479</TotalTime>
  <Words>496</Words>
  <Application>Microsoft Office PowerPoint</Application>
  <PresentationFormat>On-screen Show (4:3)</PresentationFormat>
  <Paragraphs>96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3_Office Theme</vt:lpstr>
      <vt:lpstr>2_Custom Design</vt:lpstr>
      <vt:lpstr>1_Office Theme</vt:lpstr>
      <vt:lpstr>4_Office Theme</vt:lpstr>
      <vt:lpstr>PowerPoint Presentation</vt:lpstr>
      <vt:lpstr>Outline of Today’s Presentation</vt:lpstr>
      <vt:lpstr>PowerPoint Presentation</vt:lpstr>
      <vt:lpstr>Valley Load Forecast Options</vt:lpstr>
      <vt:lpstr>Valley Load Forecast Options</vt:lpstr>
      <vt:lpstr>Valley Load Forecast Options</vt:lpstr>
      <vt:lpstr>PowerPoint Presentation</vt:lpstr>
      <vt:lpstr>Next Steps</vt:lpstr>
      <vt:lpstr>PowerPoint Presentation</vt:lpstr>
      <vt:lpstr>Fundamentals</vt:lpstr>
      <vt:lpstr>Possible solutions – Option 1</vt:lpstr>
      <vt:lpstr>Possible solutions – Option 2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McKenna, Nikki</cp:lastModifiedBy>
  <cp:revision>685</cp:revision>
  <cp:lastPrinted>2015-06-01T15:38:52Z</cp:lastPrinted>
  <dcterms:created xsi:type="dcterms:W3CDTF">2010-04-12T23:12:02Z</dcterms:created>
  <dcterms:modified xsi:type="dcterms:W3CDTF">2017-03-29T15:44:57Z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