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432" r:id="rId8"/>
    <p:sldId id="433" r:id="rId9"/>
    <p:sldId id="426" r:id="rId10"/>
    <p:sldId id="429" r:id="rId11"/>
    <p:sldId id="430" r:id="rId12"/>
    <p:sldId id="43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D7DCDF"/>
    <a:srgbClr val="00ACC8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611779"/>
            <a:ext cx="124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95600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Reliability Unit Commitment Discussion with QMWG</a:t>
            </a:r>
          </a:p>
          <a:p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March 31</a:t>
            </a:r>
            <a:r>
              <a:rPr lang="en-US" baseline="30000" dirty="0" smtClean="0"/>
              <a:t>st</a:t>
            </a:r>
            <a:r>
              <a:rPr lang="en-US" dirty="0" smtClean="0"/>
              <a:t>,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Changing Max. Shadow Prices in  the RUC Engine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953000"/>
          </a:xfrm>
        </p:spPr>
        <p:txBody>
          <a:bodyPr/>
          <a:lstStyle/>
          <a:p>
            <a:r>
              <a:rPr lang="en-US" sz="2000" dirty="0" smtClean="0"/>
              <a:t>ERCOT re-executed a significant portion of 2016 Reliability Unit Commitment (RUC) cases </a:t>
            </a:r>
            <a:r>
              <a:rPr lang="en-US" sz="2000" dirty="0" smtClean="0"/>
              <a:t>tha</a:t>
            </a:r>
            <a:r>
              <a:rPr lang="en-US" sz="2000" dirty="0" smtClean="0"/>
              <a:t>t resulted in commitments </a:t>
            </a:r>
            <a:r>
              <a:rPr lang="en-US" sz="2000" dirty="0" smtClean="0"/>
              <a:t>to </a:t>
            </a:r>
            <a:r>
              <a:rPr lang="en-US" sz="2000" dirty="0" smtClean="0"/>
              <a:t>see how recommendations would have changed with different max. shadow prices for constraints</a:t>
            </a:r>
          </a:p>
          <a:p>
            <a:r>
              <a:rPr lang="en-US" sz="2000" dirty="0" smtClean="0"/>
              <a:t>Manually reviewed the reduction in commitment and additional violations with regards to the impact to reliability </a:t>
            </a:r>
          </a:p>
          <a:p>
            <a:pPr lvl="1"/>
            <a:r>
              <a:rPr lang="en-US" sz="1800" dirty="0" smtClean="0"/>
              <a:t>Which </a:t>
            </a:r>
            <a:r>
              <a:rPr lang="en-US" sz="1800" dirty="0"/>
              <a:t>Resources are no longer being committed and are there </a:t>
            </a:r>
            <a:r>
              <a:rPr lang="en-US" sz="1800" dirty="0" smtClean="0"/>
              <a:t>alternatives</a:t>
            </a:r>
          </a:p>
          <a:p>
            <a:pPr lvl="1"/>
            <a:r>
              <a:rPr lang="en-US" sz="1800" dirty="0" smtClean="0"/>
              <a:t>Historic congestion in real-time for the constraints that had increased violations</a:t>
            </a:r>
          </a:p>
          <a:p>
            <a:pPr lvl="1"/>
            <a:r>
              <a:rPr lang="en-US" sz="1800" dirty="0" smtClean="0"/>
              <a:t>Would ERCOT take manual action for </a:t>
            </a:r>
            <a:r>
              <a:rPr lang="en-US" sz="1800" dirty="0"/>
              <a:t>the constraints that had increased </a:t>
            </a:r>
            <a:r>
              <a:rPr lang="en-US" sz="1800" dirty="0" smtClean="0"/>
              <a:t>violations</a:t>
            </a:r>
            <a:endParaRPr lang="en-US" sz="1800" dirty="0"/>
          </a:p>
          <a:p>
            <a:r>
              <a:rPr lang="en-US" sz="2000" dirty="0" smtClean="0"/>
              <a:t>Evaluated the max. shadow prices that allow RUC to meet desired reliability objectives considering the Resource-specific information (actual cost &amp; temporal constraint) for Resources that are likely to be committed through the RUC process (lower lead time and impact &gt;2%)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based on the Evaluation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624633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max. shadow prices be reduced to a value that is 10% of the current 345 kV limits</a:t>
            </a:r>
          </a:p>
          <a:p>
            <a:pPr marL="742950" lvl="2" indent="-342900"/>
            <a:r>
              <a:rPr lang="en-US" sz="2000" dirty="0"/>
              <a:t>This value is expected to allow a good portion of the Resources to be accessible for commitment by RUC when the shift factor is -2% or better </a:t>
            </a:r>
            <a:r>
              <a:rPr lang="en-US" sz="2000" dirty="0" smtClean="0"/>
              <a:t>addressing the reliability issues</a:t>
            </a:r>
            <a:endParaRPr lang="en-US" sz="1600" dirty="0"/>
          </a:p>
          <a:p>
            <a:r>
              <a:rPr lang="en-US" sz="2200" dirty="0" smtClean="0"/>
              <a:t>The same value would be applied for all voltage levels</a:t>
            </a:r>
          </a:p>
          <a:p>
            <a:pPr lvl="1"/>
            <a:r>
              <a:rPr lang="en-US" dirty="0" smtClean="0"/>
              <a:t>Even with the same $/MWh value, the pool of Resources is already decreased for lower voltage transmission equipment for an equivalent percent overloading due the relatively lower ratings of that equipment</a:t>
            </a:r>
            <a:endParaRPr lang="en-US" sz="1600" dirty="0" smtClean="0"/>
          </a:p>
          <a:p>
            <a:r>
              <a:rPr lang="en-US" sz="2200" dirty="0" smtClean="0"/>
              <a:t>Re-evaluate the possibility/need for updating the max. shadow price based on the experience </a:t>
            </a:r>
            <a:r>
              <a:rPr lang="en-US" sz="2200" dirty="0"/>
              <a:t>gained from using these </a:t>
            </a:r>
            <a:r>
              <a:rPr lang="en-US" sz="2200" dirty="0" smtClean="0"/>
              <a:t>new values and improved information </a:t>
            </a:r>
            <a:r>
              <a:rPr lang="en-US" sz="2200" dirty="0"/>
              <a:t>available for the Operator</a:t>
            </a:r>
            <a:r>
              <a:rPr lang="en-US" sz="2200" dirty="0" smtClean="0"/>
              <a:t> from the many changes currently being worked on (listed in the following slides)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r>
              <a:rPr lang="en-US" dirty="0" smtClean="0"/>
              <a:t>The following are some improvements related to RUC that are either recently implemented, in the queue for implementation, or under discussion</a:t>
            </a:r>
          </a:p>
          <a:p>
            <a:pPr lvl="1"/>
            <a:r>
              <a:rPr lang="en-US" sz="2200" dirty="0"/>
              <a:t>Use of load-distributed slack bus shift factors for Operator </a:t>
            </a:r>
            <a:r>
              <a:rPr lang="en-US" sz="2200" dirty="0" smtClean="0"/>
              <a:t>displays</a:t>
            </a:r>
          </a:p>
          <a:p>
            <a:pPr lvl="2"/>
            <a:r>
              <a:rPr lang="en-US" sz="2000" dirty="0"/>
              <a:t>Improved ability to identify related </a:t>
            </a:r>
            <a:r>
              <a:rPr lang="en-US" sz="2000" dirty="0" smtClean="0"/>
              <a:t>constraints and understand the effectiveness/benefit of the recommendation</a:t>
            </a:r>
            <a:endParaRPr lang="en-US" sz="2000" dirty="0"/>
          </a:p>
          <a:p>
            <a:pPr lvl="2"/>
            <a:r>
              <a:rPr lang="en-US" sz="2000" dirty="0"/>
              <a:t>More comparable to SCED</a:t>
            </a:r>
          </a:p>
          <a:p>
            <a:pPr lvl="2"/>
            <a:r>
              <a:rPr lang="en-US" sz="2000" dirty="0"/>
              <a:t>C</a:t>
            </a:r>
            <a:r>
              <a:rPr lang="en-US" sz="2000" dirty="0" smtClean="0"/>
              <a:t>urrently </a:t>
            </a:r>
            <a:r>
              <a:rPr lang="en-US" sz="2000" dirty="0"/>
              <a:t>enabled in </a:t>
            </a:r>
            <a:r>
              <a:rPr lang="en-US" sz="2000" dirty="0" smtClean="0"/>
              <a:t>production</a:t>
            </a:r>
            <a:endParaRPr lang="en-US" sz="2000" dirty="0"/>
          </a:p>
          <a:p>
            <a:pPr lvl="1"/>
            <a:r>
              <a:rPr lang="en-US" sz="2200" dirty="0"/>
              <a:t>Improved warning message </a:t>
            </a:r>
            <a:r>
              <a:rPr lang="en-US" sz="2200" dirty="0" smtClean="0"/>
              <a:t>capability for temporal constraints</a:t>
            </a:r>
          </a:p>
          <a:p>
            <a:pPr lvl="1"/>
            <a:r>
              <a:rPr lang="en-US" sz="2200" dirty="0"/>
              <a:t>D</a:t>
            </a:r>
            <a:r>
              <a:rPr lang="en-US" sz="2200" dirty="0" smtClean="0"/>
              <a:t>isplay </a:t>
            </a:r>
            <a:r>
              <a:rPr lang="en-US" sz="2200" dirty="0"/>
              <a:t>for reviewing offline and available Resources that can start in </a:t>
            </a:r>
            <a:r>
              <a:rPr lang="en-US" sz="2200" dirty="0" smtClean="0"/>
              <a:t>one </a:t>
            </a:r>
            <a:r>
              <a:rPr lang="en-US" sz="2200" dirty="0"/>
              <a:t>hour or </a:t>
            </a:r>
            <a:r>
              <a:rPr lang="en-US" sz="2200" dirty="0" smtClean="0"/>
              <a:t>less</a:t>
            </a:r>
          </a:p>
          <a:p>
            <a:pPr lvl="2"/>
            <a:r>
              <a:rPr lang="en-US" sz="2000" dirty="0"/>
              <a:t>Introduced as part of NPRR712 and implemented in late </a:t>
            </a:r>
            <a:r>
              <a:rPr lang="en-US" sz="2000" dirty="0" smtClean="0"/>
              <a:t>2016</a:t>
            </a:r>
            <a:endParaRPr lang="en-US" sz="20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567"/>
            <a:ext cx="8534400" cy="477703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</a:t>
            </a:r>
          </a:p>
          <a:p>
            <a:pPr lvl="1"/>
            <a:r>
              <a:rPr lang="en-US" sz="2200" dirty="0"/>
              <a:t>NPRR 744, RUC Trigger for the Reliability Deployment Price Adder and Alignment with RUC </a:t>
            </a:r>
            <a:r>
              <a:rPr lang="en-US" sz="2200" dirty="0" smtClean="0"/>
              <a:t>Settlement</a:t>
            </a:r>
          </a:p>
          <a:p>
            <a:pPr lvl="2"/>
            <a:r>
              <a:rPr lang="en-US" sz="2000" dirty="0" smtClean="0"/>
              <a:t>Scheduled for implementation in June </a:t>
            </a:r>
            <a:r>
              <a:rPr lang="en-US" sz="2000" dirty="0" smtClean="0"/>
              <a:t>2017</a:t>
            </a:r>
            <a:endParaRPr lang="en-US" sz="2000" dirty="0"/>
          </a:p>
          <a:p>
            <a:pPr lvl="1"/>
            <a:r>
              <a:rPr lang="en-US" sz="2200" dirty="0" smtClean="0"/>
              <a:t>Changing </a:t>
            </a:r>
            <a:r>
              <a:rPr lang="en-US" sz="2200" dirty="0"/>
              <a:t>of down ramp rates for online </a:t>
            </a:r>
            <a:r>
              <a:rPr lang="en-US" sz="2200" dirty="0" smtClean="0"/>
              <a:t>Resources</a:t>
            </a:r>
          </a:p>
          <a:p>
            <a:pPr lvl="2"/>
            <a:r>
              <a:rPr lang="en-US" sz="2000" dirty="0" smtClean="0"/>
              <a:t>Ramp rates are effectively unlimited in the current system</a:t>
            </a:r>
          </a:p>
          <a:p>
            <a:pPr lvl="2"/>
            <a:r>
              <a:rPr lang="en-US" sz="2000" dirty="0" smtClean="0"/>
              <a:t>This can result in abnormal dispatch results and impact commitment recommendations</a:t>
            </a:r>
            <a:endParaRPr lang="en-US" sz="2000" dirty="0"/>
          </a:p>
          <a:p>
            <a:pPr lvl="1"/>
            <a:r>
              <a:rPr lang="en-US" sz="2200" dirty="0"/>
              <a:t>Parallel execution of multiple RUC </a:t>
            </a:r>
            <a:r>
              <a:rPr lang="en-US" sz="2200" dirty="0" smtClean="0"/>
              <a:t>optimizations</a:t>
            </a:r>
          </a:p>
          <a:p>
            <a:pPr lvl="2"/>
            <a:r>
              <a:rPr lang="en-US" sz="2000" dirty="0" smtClean="0"/>
              <a:t>Intent would be to provide Operators with additional information on the reason(s) behind the RUC recommendation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4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567"/>
            <a:ext cx="8534400" cy="477703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</a:t>
            </a:r>
          </a:p>
          <a:p>
            <a:pPr lvl="1"/>
            <a:r>
              <a:rPr lang="en-US" sz="2200" dirty="0" smtClean="0"/>
              <a:t>Providing additional constraint information to Operators</a:t>
            </a:r>
          </a:p>
          <a:p>
            <a:pPr lvl="2"/>
            <a:r>
              <a:rPr lang="en-US" sz="2000" dirty="0" smtClean="0"/>
              <a:t>Currently only the constraint information from the final iteration of RUC is captured and displayed</a:t>
            </a:r>
          </a:p>
          <a:p>
            <a:pPr lvl="2"/>
            <a:r>
              <a:rPr lang="en-US" sz="2000" dirty="0" smtClean="0"/>
              <a:t>Displaying </a:t>
            </a:r>
            <a:r>
              <a:rPr lang="en-US" sz="2000" dirty="0"/>
              <a:t>constraint information from all iterations would provide additional insight into why Resources were recommended for </a:t>
            </a:r>
            <a:r>
              <a:rPr lang="en-US" sz="2000" dirty="0" smtClean="0"/>
              <a:t>commitment</a:t>
            </a:r>
          </a:p>
          <a:p>
            <a:pPr lvl="1"/>
            <a:r>
              <a:rPr lang="en-US" sz="2200" dirty="0" smtClean="0"/>
              <a:t>Suggestion </a:t>
            </a:r>
            <a:r>
              <a:rPr lang="en-US" sz="2200" dirty="0"/>
              <a:t>plan for Combined Cycle plants that are already online in a lower configuration, but could be moved to a higher configuration</a:t>
            </a:r>
          </a:p>
          <a:p>
            <a:pPr lvl="2"/>
            <a:r>
              <a:rPr lang="en-US" sz="2000" dirty="0" smtClean="0"/>
              <a:t>The display will be available to Operators later this year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567"/>
            <a:ext cx="8534400" cy="477703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</a:t>
            </a:r>
          </a:p>
          <a:p>
            <a:pPr lvl="1"/>
            <a:r>
              <a:rPr lang="en-US" sz="2200" dirty="0" smtClean="0"/>
              <a:t>Improved </a:t>
            </a:r>
            <a:r>
              <a:rPr lang="en-US" sz="2200" dirty="0"/>
              <a:t>logic for notification times on Resources that are coming out of an </a:t>
            </a:r>
            <a:r>
              <a:rPr lang="en-US" sz="2200" dirty="0" smtClean="0"/>
              <a:t>outage</a:t>
            </a:r>
          </a:p>
          <a:p>
            <a:pPr lvl="2"/>
            <a:r>
              <a:rPr lang="en-US" sz="2000" dirty="0" smtClean="0"/>
              <a:t>This change came out of the stakeholder discussions last year</a:t>
            </a:r>
          </a:p>
          <a:p>
            <a:pPr lvl="2"/>
            <a:r>
              <a:rPr lang="en-US" sz="2000" dirty="0" smtClean="0"/>
              <a:t>The change is in the queue, but has not yet been implemented</a:t>
            </a:r>
          </a:p>
          <a:p>
            <a:pPr lvl="1"/>
            <a:r>
              <a:rPr lang="en-US" sz="2200" dirty="0" smtClean="0"/>
              <a:t>Other </a:t>
            </a:r>
            <a:r>
              <a:rPr lang="en-US" sz="2200" dirty="0"/>
              <a:t>general display </a:t>
            </a:r>
            <a:r>
              <a:rPr lang="en-US" sz="2200" dirty="0" smtClean="0"/>
              <a:t>improvements</a:t>
            </a:r>
          </a:p>
          <a:p>
            <a:pPr lvl="2"/>
            <a:r>
              <a:rPr lang="en-US" sz="2000" dirty="0" smtClean="0"/>
              <a:t>Intent would be to simplify Operator processes</a:t>
            </a:r>
          </a:p>
          <a:p>
            <a:pPr lvl="2"/>
            <a:r>
              <a:rPr lang="en-US" sz="2000" dirty="0" smtClean="0"/>
              <a:t>Example of improvement is the consolidation of multiple displays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751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16142</TotalTime>
  <Words>597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Evaluation of Changing Max. Shadow Prices in  the RUC Engine</vt:lpstr>
      <vt:lpstr>Proposal based on the Evaluation </vt:lpstr>
      <vt:lpstr>Additional Improvements</vt:lpstr>
      <vt:lpstr>Additional Improvements</vt:lpstr>
      <vt:lpstr>Additional Improvements</vt:lpstr>
      <vt:lpstr>Additional Improvements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dmaggio</cp:lastModifiedBy>
  <cp:revision>349</cp:revision>
  <cp:lastPrinted>2016-01-21T20:53:15Z</cp:lastPrinted>
  <dcterms:created xsi:type="dcterms:W3CDTF">2016-01-21T15:20:31Z</dcterms:created>
  <dcterms:modified xsi:type="dcterms:W3CDTF">2017-03-27T21:51:32Z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