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7" r:id="rId7"/>
    <p:sldId id="316" r:id="rId8"/>
    <p:sldId id="317" r:id="rId9"/>
    <p:sldId id="328" r:id="rId10"/>
    <p:sldId id="329" r:id="rId11"/>
    <p:sldId id="330" r:id="rId12"/>
    <p:sldId id="327" r:id="rId13"/>
    <p:sldId id="32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74" d="100"/>
          <a:sy n="74" d="100"/>
        </p:scale>
        <p:origin x="108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61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0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88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04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76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77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DAM Point-to-Point Obligation (PTP) Bids under Contingency Analysis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March 31,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Agenda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649" y="9144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Technical discussion of PTPs in Contingency Analysis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Alternative implementation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/>
                </a:solidFill>
              </a:rPr>
              <a:t>Next Steps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052221"/>
          </a:xfrm>
        </p:spPr>
        <p:txBody>
          <a:bodyPr/>
          <a:lstStyle/>
          <a:p>
            <a:r>
              <a:rPr lang="en-US" sz="2400" dirty="0" smtClean="0"/>
              <a:t>A PTP is modeled as a simultaneous injection and withdrawal – a linked bid and offer</a:t>
            </a:r>
          </a:p>
          <a:p>
            <a:endParaRPr lang="en-US" sz="2400" dirty="0" smtClean="0"/>
          </a:p>
          <a:p>
            <a:r>
              <a:rPr lang="en-US" sz="2400" dirty="0" smtClean="0"/>
              <a:t>Clearing </a:t>
            </a:r>
            <a:r>
              <a:rPr lang="en-US" sz="2400" dirty="0"/>
              <a:t>price and </a:t>
            </a:r>
            <a:r>
              <a:rPr lang="en-US" sz="2400" dirty="0" smtClean="0"/>
              <a:t>SPP </a:t>
            </a:r>
            <a:r>
              <a:rPr lang="en-US" sz="2400" dirty="0"/>
              <a:t>difference </a:t>
            </a:r>
            <a:r>
              <a:rPr lang="en-US" sz="2400" dirty="0" smtClean="0"/>
              <a:t>diverge when</a:t>
            </a:r>
            <a:endParaRPr lang="en-US" sz="2400" dirty="0"/>
          </a:p>
          <a:p>
            <a:pPr lvl="1"/>
            <a:r>
              <a:rPr lang="en-US" sz="2200" dirty="0" smtClean="0"/>
              <a:t>Under a contingency a settlement point associated with either the PTP’ sink or source </a:t>
            </a:r>
            <a:r>
              <a:rPr lang="en-US" sz="2200" dirty="0"/>
              <a:t>is disconnected </a:t>
            </a:r>
            <a:endParaRPr lang="en-US" sz="2200" dirty="0" smtClean="0"/>
          </a:p>
          <a:p>
            <a:pPr lvl="1"/>
            <a:r>
              <a:rPr lang="en-US" sz="2200" dirty="0" smtClean="0"/>
              <a:t>A constraint becomes violated/binding under the contingency</a:t>
            </a:r>
          </a:p>
          <a:p>
            <a:pPr lvl="1"/>
            <a:r>
              <a:rPr lang="en-US" sz="2200" dirty="0" smtClean="0"/>
              <a:t>The shift factor for the connected settlement point is non-trivial</a:t>
            </a:r>
          </a:p>
          <a:p>
            <a:pPr lvl="1"/>
            <a:r>
              <a:rPr lang="en-US" sz="2200" dirty="0" smtClean="0"/>
              <a:t>The constraint remains binding for the final DAM solution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7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Modeling DAM PTPs in Contingency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Under contingency analysis a contingency disconnects one of the source/sink settlement points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In order to keep post-contingency power balance, any </a:t>
            </a:r>
            <a:r>
              <a:rPr lang="en-US" sz="2000" dirty="0"/>
              <a:t>PTP </a:t>
            </a:r>
            <a:r>
              <a:rPr lang="en-US" sz="2000" dirty="0" smtClean="0"/>
              <a:t>containing a </a:t>
            </a:r>
            <a:r>
              <a:rPr lang="en-US" sz="2000" dirty="0"/>
              <a:t>disconnected settlement point will be </a:t>
            </a:r>
            <a:r>
              <a:rPr lang="en-US" sz="2000" dirty="0" smtClean="0"/>
              <a:t>ignored in </a:t>
            </a:r>
            <a:r>
              <a:rPr lang="en-US" sz="2000" smtClean="0"/>
              <a:t>the post-contingency power </a:t>
            </a:r>
            <a:r>
              <a:rPr lang="en-US" sz="2000" dirty="0" smtClean="0"/>
              <a:t>flow.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  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81200" y="3657600"/>
            <a:ext cx="48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752600" y="35814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629400" y="35814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1828800" y="31623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6715125" y="38100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95600" y="2450069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PTP</a:t>
            </a:r>
            <a:r>
              <a:rPr lang="en-US" sz="1100" dirty="0" err="1" smtClean="0"/>
              <a:t>source</a:t>
            </a:r>
            <a:r>
              <a:rPr lang="en-US" dirty="0" smtClean="0"/>
              <a:t>		 </a:t>
            </a:r>
            <a:r>
              <a:rPr lang="en-US" dirty="0" err="1" smtClean="0"/>
              <a:t>PTP</a:t>
            </a:r>
            <a:r>
              <a:rPr lang="en-US" sz="1100" dirty="0" err="1" smtClean="0"/>
              <a:t>sink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3962400" y="2561451"/>
            <a:ext cx="762000" cy="146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362200" y="3314700"/>
            <a:ext cx="60960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362200" y="3276601"/>
            <a:ext cx="609600" cy="6857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69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Clearing Price for PTP with source </a:t>
            </a:r>
            <a:r>
              <a:rPr lang="en-US" dirty="0" smtClean="0"/>
              <a:t>disconnected in a contingency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175998"/>
                <a:ext cx="8915400" cy="502920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The clearing (optimization) price for PTPs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𝑃𝑇𝑃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𝑠𝑖𝑛𝑘</m:t>
                        </m:r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𝑠𝑜𝑢𝑟𝑐𝑒</m:t>
                        </m:r>
                      </m:sub>
                      <m:sup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𝑜𝑝𝑡𝑖𝑚𝑖𝑧𝑎𝑡𝑖𝑜𝑛</m:t>
                        </m:r>
                      </m:sup>
                    </m:sSubSup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b="0" i="1" dirty="0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Lambda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𝑆𝐹𝑠𝑖𝑛𝑘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r>
                  <a:rPr lang="en-US" sz="1800" dirty="0" smtClean="0"/>
                  <a:t> – </a:t>
                </a:r>
                <a:br>
                  <a:rPr lang="en-US" sz="1800" dirty="0" smtClean="0"/>
                </a:br>
                <a:r>
                  <a:rPr lang="en-US" sz="1800" dirty="0" smtClean="0"/>
                  <a:t>			(</a:t>
                </a:r>
                <a:r>
                  <a:rPr lang="en-US" sz="1800" i="1" dirty="0">
                    <a:latin typeface="Cambria Math" panose="02040503050406030204" pitchFamily="18" charset="0"/>
                  </a:rPr>
                  <a:t>Lambda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𝑆𝐹𝑠𝑜𝑢𝑟𝑐𝑒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		=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∑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𝑆𝐹𝑠𝑜𝑢𝑟𝑐𝑒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𝑆𝑃𝑐𝑜𝑛𝑠𝑡𝑟𝑎𝑖𝑛𝑡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𝑆𝐹𝑠𝑖𝑛𝑘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400050" lvl="1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𝑆𝐹</m:t>
                    </m:r>
                  </m:oMath>
                </a14:m>
                <a:r>
                  <a:rPr lang="en-US" sz="1200" b="0" dirty="0" smtClean="0">
                    <a:solidFill>
                      <a:schemeClr val="tx2"/>
                    </a:solidFill>
                  </a:rPr>
                  <a:t>=shift factor</a:t>
                </a:r>
              </a:p>
              <a:p>
                <a:pPr marL="400050" lvl="1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𝑆𝑃</m:t>
                    </m:r>
                  </m:oMath>
                </a14:m>
                <a:r>
                  <a:rPr lang="en-US" sz="1200" dirty="0" smtClean="0"/>
                  <a:t>=shadow price of constraint</a:t>
                </a:r>
              </a:p>
              <a:p>
                <a:pPr marL="0" indent="0">
                  <a:buNone/>
                </a:pPr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chemeClr val="tx2"/>
                    </a:solidFill>
                  </a:rPr>
                  <a:t>If we have three constraints, but the second contingency constraint disconnects the source of the PTP, then the clearing (optimization) price of the PTP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𝑃𝑇𝑃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𝑠𝑖𝑛𝑘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𝑜𝑝𝑡𝑖𝑚𝑖𝑧𝑎𝑡𝑖𝑜𝑛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4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smtClean="0"/>
                  <a:t>*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Note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that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the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term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𝑠𝑜</m:t>
                        </m:r>
                      </m:sub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𝑆𝑃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400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𝑆𝑃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 dirty="0" smtClean="0">
                    <a:solidFill>
                      <a:schemeClr val="tx2"/>
                    </a:solidFill>
                  </a:rPr>
                  <a:t> does not appear as this PTP is removed for </a:t>
                </a:r>
                <a:r>
                  <a:rPr lang="en-US" sz="1400" dirty="0" smtClean="0"/>
                  <a:t>the second contingency. Also,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𝑠𝑜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400" dirty="0" smtClean="0">
                    <a:solidFill>
                      <a:schemeClr val="tx2"/>
                    </a:solidFill>
                  </a:rPr>
                  <a:t>=0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175998"/>
                <a:ext cx="8915400" cy="5029200"/>
              </a:xfrm>
              <a:blipFill rotWithShape="0">
                <a:blip r:embed="rId3"/>
                <a:stretch>
                  <a:fillRect l="-616" b="-1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8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DAM Settlement Point Price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762000"/>
                <a:ext cx="8763000" cy="533400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The Settlement </a:t>
                </a:r>
                <a:r>
                  <a:rPr lang="en-US" sz="1800" dirty="0"/>
                  <a:t>P</a:t>
                </a:r>
                <a:r>
                  <a:rPr lang="en-US" sz="1800" dirty="0" smtClean="0"/>
                  <a:t>oint </a:t>
                </a:r>
                <a:r>
                  <a:rPr lang="en-US" sz="1800" dirty="0"/>
                  <a:t>P</a:t>
                </a:r>
                <a:r>
                  <a:rPr lang="en-US" sz="1800" dirty="0" smtClean="0"/>
                  <a:t>rices (SPP) at a Settlement Point is given by: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𝑆𝑃𝑃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−∑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𝑆𝐹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𝑆𝑃𝑐𝑜𝑛𝑠𝑡𝑟𝑎𝑖𝑛𝑡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200" i="1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sz="1200" i="1" dirty="0" smtClean="0">
                    <a:latin typeface="Cambria Math" panose="02040503050406030204" pitchFamily="18" charset="0"/>
                  </a:rPr>
                  <a:t>= </a:t>
                </a:r>
                <a:r>
                  <a:rPr lang="en-US" sz="1200" dirty="0"/>
                  <a:t>system lambda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𝑆𝐹</m:t>
                    </m:r>
                  </m:oMath>
                </a14:m>
                <a:r>
                  <a:rPr lang="en-US" sz="1200" b="0" dirty="0" smtClean="0">
                    <a:solidFill>
                      <a:schemeClr val="tx2"/>
                    </a:solidFill>
                  </a:rPr>
                  <a:t>=shift factor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𝑆𝑃</m:t>
                    </m:r>
                  </m:oMath>
                </a14:m>
                <a:r>
                  <a:rPr lang="en-US" sz="1200" dirty="0" smtClean="0"/>
                  <a:t>=shadow price</a:t>
                </a:r>
              </a:p>
              <a:p>
                <a:pPr marL="0" indent="0">
                  <a:buNone/>
                </a:pPr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chemeClr val="tx2"/>
                    </a:solidFill>
                  </a:rPr>
                  <a:t>If we have three constraints, but a contingency disconnects the Settlement Point “source” on the second constraint, the </a:t>
                </a:r>
                <a:r>
                  <a:rPr lang="en-US" sz="1800" dirty="0" smtClean="0"/>
                  <a:t>SPP at “source” </a:t>
                </a:r>
                <a:r>
                  <a:rPr lang="en-US" sz="1800" b="0" dirty="0" smtClean="0">
                    <a:solidFill>
                      <a:schemeClr val="tx2"/>
                    </a:solidFill>
                  </a:rPr>
                  <a:t>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𝑆𝑃𝑃𝑠𝑜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b="0" i="1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>
                    <a:latin typeface="Cambria Math" panose="02040503050406030204" pitchFamily="18" charset="0"/>
                  </a:rPr>
                  <a:t>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𝑠𝑜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800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=0</a:t>
                </a:r>
                <a:r>
                  <a:rPr lang="en-US" sz="1800" dirty="0" smtClean="0">
                    <a:latin typeface="Cambria Math" panose="02040503050406030204" pitchFamily="18" charset="0"/>
                  </a:rPr>
                  <a:t>, thus,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𝑆𝑃𝑃𝑠𝑜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>
                    <a:latin typeface="Cambria Math" panose="02040503050406030204" pitchFamily="18" charset="0"/>
                  </a:rPr>
                  <a:t> The SPP at another Settlement Point “sink” that is energized for the second constraint is</a:t>
                </a:r>
                <a:endParaRPr lang="en-US" sz="1800" b="0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𝑆𝑃𝑃𝑠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2−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762000"/>
                <a:ext cx="8763000" cy="5334000"/>
              </a:xfrm>
              <a:blipFill rotWithShape="0">
                <a:blip r:embed="rId3"/>
                <a:stretch>
                  <a:fillRect l="-626" r="-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9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PTP settlement discrepancy </a:t>
            </a:r>
            <a:r>
              <a:rPr lang="en-US" dirty="0"/>
              <a:t>when source disconnected in a contingency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143000"/>
                <a:ext cx="8534400" cy="5105400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900" b="1" dirty="0" smtClean="0"/>
                  <a:t>The DAM settlement for PTPs is the difference of the sink SPP and the source SPP</a:t>
                </a:r>
                <a:r>
                  <a:rPr lang="en-US" sz="1900" dirty="0" smtClean="0"/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𝑃𝑇𝑃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𝑠𝑖𝑛𝑘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  <m:sup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𝑠𝑒𝑡𝑡𝑙𝑒𝑚𝑒𝑛𝑡</m:t>
                          </m:r>
                        </m:sup>
                      </m:sSubSup>
                      <m:r>
                        <a:rPr lang="en-US" sz="19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9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9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𝑆𝑃𝑃</m:t>
                          </m:r>
                        </m:e>
                        <m:sub>
                          <m:r>
                            <a:rPr lang="en-US" sz="19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𝑠𝑖</m:t>
                          </m:r>
                        </m:sub>
                      </m:sSub>
                      <m:r>
                        <a:rPr lang="en-US" sz="19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𝑆𝑃𝑃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sz="19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𝑃𝑇𝑃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𝑠𝑖𝑛𝑘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𝑠𝑒𝑡𝑡𝑙𝑒𝑚𝑒𝑛𝑡</m:t>
                          </m:r>
                        </m:sup>
                      </m:sSubSup>
                      <m:r>
                        <a:rPr lang="en-US" sz="19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9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1+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9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3−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9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9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9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9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2−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9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9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9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900" b="1" dirty="0" smtClean="0"/>
                  <a:t>The clearing price / DAM optimization price for </a:t>
                </a:r>
                <a:r>
                  <a:rPr lang="en-US" sz="1900" b="1" dirty="0"/>
                  <a:t>PTPs would be</a:t>
                </a:r>
                <a:r>
                  <a:rPr lang="en-US" sz="1900" dirty="0"/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𝑃𝑇𝑃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𝑠𝑖𝑛𝑘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  <m:sup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𝑜𝑝𝑡𝑖𝑚𝑖𝑧𝑎𝑡𝑖𝑜𝑛</m:t>
                          </m:r>
                        </m:sup>
                      </m:sSubSup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1+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3−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900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9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900" b="1" dirty="0" smtClean="0"/>
                  <a:t>Difference between what the PTP is settled at and what the DAM clearing/optimization sees is</a:t>
                </a:r>
                <a:r>
                  <a:rPr lang="en-US" sz="1900" dirty="0" smtClean="0"/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𝑠𝑖</m:t>
                          </m:r>
                        </m:sub>
                        <m:sup>
                          <m: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19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900" b="1" u="sng" dirty="0"/>
                  <a:t>End result</a:t>
                </a:r>
                <a:r>
                  <a:rPr lang="en-US" sz="1900" dirty="0"/>
                  <a:t> – </a:t>
                </a:r>
                <a:r>
                  <a:rPr lang="en-US" sz="1900" dirty="0">
                    <a:solidFill>
                      <a:srgbClr val="FF0000"/>
                    </a:solidFill>
                  </a:rPr>
                  <a:t>Under certain conditions, the awarded PTP could be settled at a price different from the clearing/optimization price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143000"/>
                <a:ext cx="8534400" cy="5105400"/>
              </a:xfrm>
              <a:blipFill rotWithShape="0">
                <a:blip r:embed="rId3"/>
                <a:stretch>
                  <a:fillRect l="-429" r="-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0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Possible alternatives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Preferred option - Change </a:t>
            </a:r>
            <a:r>
              <a:rPr lang="en-US" sz="2000" dirty="0"/>
              <a:t>how DAM </a:t>
            </a:r>
            <a:r>
              <a:rPr lang="en-US" sz="2000" dirty="0" smtClean="0"/>
              <a:t>processes PTP in contingency analysis when a contingency disconnects the source or sink 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endParaRPr lang="en-US" sz="1800" dirty="0" smtClean="0"/>
          </a:p>
          <a:p>
            <a:r>
              <a:rPr lang="en-US" sz="2000" dirty="0" smtClean="0"/>
              <a:t>To maintain power balance in the post-contingency power flow, rather than ignoring PTP in post-contingency power flow, distribute the PTP MW from the disconnected Settlement Point to all the other connected generators</a:t>
            </a:r>
          </a:p>
          <a:p>
            <a:pPr lvl="1"/>
            <a:r>
              <a:rPr lang="en-US" sz="1800" dirty="0" smtClean="0"/>
              <a:t>Would make optimization price and settlement price consistent within a small tolerance</a:t>
            </a:r>
          </a:p>
          <a:p>
            <a:pPr lvl="1"/>
            <a:r>
              <a:rPr lang="en-US" sz="1800" dirty="0" smtClean="0"/>
              <a:t>Considerations:</a:t>
            </a:r>
          </a:p>
          <a:p>
            <a:pPr lvl="2"/>
            <a:r>
              <a:rPr lang="en-US" sz="1800" dirty="0" smtClean="0"/>
              <a:t>PTP flow could contribute to </a:t>
            </a:r>
            <a:r>
              <a:rPr lang="en-US" sz="1800" dirty="0"/>
              <a:t>congestion far removed from the </a:t>
            </a:r>
            <a:r>
              <a:rPr lang="en-US" sz="1800" dirty="0" smtClean="0"/>
              <a:t>path</a:t>
            </a:r>
          </a:p>
          <a:p>
            <a:pPr lvl="2"/>
            <a:r>
              <a:rPr lang="en-US" sz="1800" dirty="0"/>
              <a:t>Would have to consider changing CRR auction to make </a:t>
            </a:r>
            <a:r>
              <a:rPr lang="en-US" sz="1800" dirty="0" smtClean="0"/>
              <a:t>consistent</a:t>
            </a:r>
          </a:p>
          <a:p>
            <a:pPr lvl="2"/>
            <a:r>
              <a:rPr lang="en-US" sz="1800" dirty="0" smtClean="0"/>
              <a:t>Requires system change and extensive testing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7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Possible alternatives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Alternative option - </a:t>
            </a:r>
            <a:r>
              <a:rPr lang="en-US" sz="2000" dirty="0" smtClean="0">
                <a:solidFill>
                  <a:schemeClr val="tx2"/>
                </a:solidFill>
              </a:rPr>
              <a:t>Change </a:t>
            </a:r>
            <a:r>
              <a:rPr lang="en-US" sz="2000" dirty="0" smtClean="0">
                <a:solidFill>
                  <a:schemeClr val="tx2"/>
                </a:solidFill>
              </a:rPr>
              <a:t>settlement price for PTP bids to the optimization price</a:t>
            </a:r>
          </a:p>
          <a:p>
            <a:pPr lvl="1"/>
            <a:r>
              <a:rPr lang="en-US" sz="1800" dirty="0" smtClean="0"/>
              <a:t>Makes the DAM clearing engine and settlements consistent</a:t>
            </a:r>
          </a:p>
          <a:p>
            <a:pPr lvl="2"/>
            <a:r>
              <a:rPr lang="en-US" sz="1600" dirty="0" smtClean="0"/>
              <a:t>Buyer will never see clearing higher than bid</a:t>
            </a:r>
          </a:p>
          <a:p>
            <a:pPr lvl="1"/>
            <a:r>
              <a:rPr lang="en-US" sz="1800" dirty="0" smtClean="0"/>
              <a:t>Considerations:</a:t>
            </a:r>
          </a:p>
          <a:p>
            <a:pPr lvl="2"/>
            <a:r>
              <a:rPr lang="en-US" sz="1600" dirty="0" smtClean="0"/>
              <a:t>CRR value and PTP cost would diverge</a:t>
            </a:r>
          </a:p>
          <a:p>
            <a:pPr lvl="2"/>
            <a:r>
              <a:rPr lang="en-US" sz="1600" dirty="0" smtClean="0"/>
              <a:t>Would affect Balancing Account</a:t>
            </a:r>
          </a:p>
          <a:p>
            <a:pPr lvl="2"/>
            <a:r>
              <a:rPr lang="en-US" sz="1600" dirty="0" smtClean="0"/>
              <a:t>Gaming opportunities exist</a:t>
            </a:r>
            <a:endParaRPr lang="en-US" sz="1500" dirty="0" smtClean="0"/>
          </a:p>
          <a:p>
            <a:pPr lvl="2"/>
            <a:r>
              <a:rPr lang="en-US" sz="1600" dirty="0" smtClean="0"/>
              <a:t>Requires NPRR and integrated system changes</a:t>
            </a:r>
          </a:p>
          <a:p>
            <a:pPr lvl="1"/>
            <a:endParaRPr lang="en-US" sz="1800" dirty="0" smtClean="0"/>
          </a:p>
          <a:p>
            <a:pPr lvl="1"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84287"/>
              </p:ext>
            </p:extLst>
          </p:nvPr>
        </p:nvGraphicFramePr>
        <p:xfrm>
          <a:off x="523875" y="3962400"/>
          <a:ext cx="8277225" cy="1751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075"/>
                <a:gridCol w="2759075"/>
                <a:gridCol w="2759075"/>
              </a:tblGrid>
              <a:tr h="30733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RT</a:t>
                      </a:r>
                      <a:endParaRPr lang="en-US" sz="1400" dirty="0"/>
                    </a:p>
                  </a:txBody>
                  <a:tcPr/>
                </a:tc>
              </a:tr>
              <a:tr h="4727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CRR</a:t>
                      </a:r>
                      <a:r>
                        <a:rPr lang="en-US" sz="1200" baseline="0" dirty="0" smtClean="0"/>
                        <a:t> charged at optimization price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CRR settles on SPP</a:t>
                      </a:r>
                      <a:r>
                        <a:rPr lang="en-US" sz="1200" baseline="0" dirty="0" smtClean="0"/>
                        <a:t> difference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PTP pays</a:t>
                      </a:r>
                      <a:r>
                        <a:rPr lang="en-US" sz="1200" baseline="0" dirty="0" smtClean="0"/>
                        <a:t> optimization price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PTP settles on SPP difference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51387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Over/under</a:t>
                      </a:r>
                      <a:r>
                        <a:rPr lang="en-US" sz="1200" i="1" baseline="0" dirty="0" smtClean="0"/>
                        <a:t> goes to Balancing Account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Over/under goes to RT Rev. Neutrality Allocation</a:t>
                      </a:r>
                      <a:endParaRPr lang="en-US" sz="12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4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7880</TotalTime>
  <Words>455</Words>
  <Application>Microsoft Office PowerPoint</Application>
  <PresentationFormat>On-screen Show (4:3)</PresentationFormat>
  <Paragraphs>113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1_Custom Design</vt:lpstr>
      <vt:lpstr>Office Theme</vt:lpstr>
      <vt:lpstr>PowerPoint Presentation</vt:lpstr>
      <vt:lpstr>Agenda</vt:lpstr>
      <vt:lpstr>Overview</vt:lpstr>
      <vt:lpstr>Modeling DAM PTPs in Contingency Analysis</vt:lpstr>
      <vt:lpstr>Clearing Price for PTP with source disconnected in a contingency</vt:lpstr>
      <vt:lpstr>DAM Settlement Point Price</vt:lpstr>
      <vt:lpstr>PTP settlement discrepancy when source disconnected in a contingency</vt:lpstr>
      <vt:lpstr>Possible alternatives</vt:lpstr>
      <vt:lpstr>Possible alternatives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165</cp:revision>
  <cp:lastPrinted>2016-01-21T20:53:15Z</cp:lastPrinted>
  <dcterms:created xsi:type="dcterms:W3CDTF">2016-01-21T15:20:31Z</dcterms:created>
  <dcterms:modified xsi:type="dcterms:W3CDTF">2017-03-29T21:57:56Z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