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302" r:id="rId8"/>
    <p:sldId id="306" r:id="rId9"/>
    <p:sldId id="314" r:id="rId10"/>
    <p:sldId id="309" r:id="rId11"/>
    <p:sldId id="312" r:id="rId12"/>
    <p:sldId id="310" r:id="rId13"/>
    <p:sldId id="313" r:id="rId14"/>
    <p:sldId id="30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206E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723" autoAdjust="0"/>
  </p:normalViewPr>
  <p:slideViewPr>
    <p:cSldViewPr showGuides="1">
      <p:cViewPr varScale="1">
        <p:scale>
          <a:sx n="86" d="100"/>
          <a:sy n="86" d="100"/>
        </p:scale>
        <p:origin x="498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3/30/2017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751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8656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3958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7911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5929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39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600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9596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GBY5 RMR Cost Update</a:t>
            </a:r>
          </a:p>
          <a:p>
            <a:r>
              <a:rPr lang="en-US" sz="2800" b="1" dirty="0" smtClean="0"/>
              <a:t> </a:t>
            </a:r>
            <a:endParaRPr lang="en-US" sz="2800" dirty="0"/>
          </a:p>
          <a:p>
            <a:r>
              <a:rPr lang="en-US" dirty="0" smtClean="0"/>
              <a:t>WMS</a:t>
            </a:r>
            <a:endParaRPr lang="en-US" dirty="0" smtClean="0"/>
          </a:p>
          <a:p>
            <a:r>
              <a:rPr lang="en-US" dirty="0" smtClean="0"/>
              <a:t>April 5, </a:t>
            </a:r>
            <a:r>
              <a:rPr lang="en-US" dirty="0" smtClean="0"/>
              <a:t>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Original and Updated Budgets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371600"/>
            <a:ext cx="6553200" cy="3844194"/>
          </a:xfrm>
          <a:prstGeom prst="rect">
            <a:avLst/>
          </a:prstGeom>
        </p:spPr>
      </p:pic>
      <p:sp>
        <p:nvSpPr>
          <p:cNvPr id="10" name="Rectangular Callout 9"/>
          <p:cNvSpPr/>
          <p:nvPr/>
        </p:nvSpPr>
        <p:spPr>
          <a:xfrm>
            <a:off x="7313629" y="3276600"/>
            <a:ext cx="1295400" cy="533400"/>
          </a:xfrm>
          <a:prstGeom prst="wedgeRectCallout">
            <a:avLst>
              <a:gd name="adj1" fmla="val -107675"/>
              <a:gd name="adj2" fmla="val 63816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Cancellation Savings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9599" y="838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Comparison of budgets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6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 Totals and Avoided Costs from Cancellation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5029201"/>
            <a:ext cx="67322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February 2017 and cancellation budgets amounts include settled actuals but do not include Incentive Factor.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371600"/>
            <a:ext cx="5562600" cy="333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1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 Totals in the Cancellation Period Only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143000"/>
            <a:ext cx="6324600" cy="3792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8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Budgeted </a:t>
            </a:r>
            <a:r>
              <a:rPr lang="en-US" sz="2000" dirty="0"/>
              <a:t>and Actual </a:t>
            </a:r>
            <a:r>
              <a:rPr lang="en-US" sz="2000" dirty="0" smtClean="0"/>
              <a:t>Costs</a:t>
            </a:r>
            <a:br>
              <a:rPr lang="en-US" sz="2000" dirty="0" smtClean="0"/>
            </a:b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2882" y="1371600"/>
            <a:ext cx="5718235" cy="342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09599" y="5029201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Budgets exclude Incentive Factor.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838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Actuals settled through 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4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Budgeted </a:t>
            </a:r>
            <a:r>
              <a:rPr lang="en-US" sz="2000" dirty="0"/>
              <a:t>and Actual Costs </a:t>
            </a:r>
            <a:r>
              <a:rPr lang="en-US" sz="2000" dirty="0" smtClean="0"/>
              <a:t>Totals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058944"/>
            <a:ext cx="571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Budgets and actuals, June 2016 – January 2017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03661" y="1745529"/>
            <a:ext cx="5612878" cy="336694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599" y="5029201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Note:  Budgets exclude Incentive Factor.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1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Standby Collected v Actual Costs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562135"/>
            <a:ext cx="6858000" cy="4265776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10200" y="2667000"/>
            <a:ext cx="1412566" cy="276999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Paid back to Load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609599" y="838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Actuals settled through 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56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Standby Collected v Actual Costs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1472653"/>
            <a:ext cx="6629400" cy="432322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486400" y="3059668"/>
            <a:ext cx="1524000" cy="73866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700" dirty="0" smtClean="0"/>
              <a:t>Based on:</a:t>
            </a:r>
          </a:p>
          <a:p>
            <a:endParaRPr lang="en-US" sz="700" dirty="0"/>
          </a:p>
          <a:p>
            <a:r>
              <a:rPr lang="en-US" sz="700" dirty="0" smtClean="0"/>
              <a:t>1. Actuals for Jun-16 to Jan-17 </a:t>
            </a:r>
          </a:p>
          <a:p>
            <a:r>
              <a:rPr lang="en-US" sz="700" dirty="0" smtClean="0"/>
              <a:t>2. Updated Budget for Feb-17 to May-17.</a:t>
            </a:r>
          </a:p>
          <a:p>
            <a:endParaRPr lang="en-US" sz="7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553200" y="2343146"/>
            <a:ext cx="609600" cy="30777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700" dirty="0" smtClean="0"/>
              <a:t>Paid back</a:t>
            </a:r>
          </a:p>
          <a:p>
            <a:r>
              <a:rPr lang="en-US" sz="700" dirty="0" smtClean="0"/>
              <a:t>to Load</a:t>
            </a:r>
            <a:endParaRPr lang="en-US" sz="700" dirty="0"/>
          </a:p>
        </p:txBody>
      </p:sp>
      <p:sp>
        <p:nvSpPr>
          <p:cNvPr id="7" name="TextBox 6"/>
          <p:cNvSpPr txBox="1"/>
          <p:nvPr/>
        </p:nvSpPr>
        <p:spPr>
          <a:xfrm>
            <a:off x="609599" y="838200"/>
            <a:ext cx="6732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Estimates for full term of RMR Agreement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8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 smtClean="0"/>
              <a:t>RMR Cost Update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5791200" y="3228945"/>
            <a:ext cx="2237874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2000" dirty="0" smtClean="0"/>
              <a:t>Questions</a:t>
            </a:r>
            <a:endParaRPr lang="en-US" sz="1600" dirty="0"/>
          </a:p>
        </p:txBody>
      </p:sp>
      <p:pic>
        <p:nvPicPr>
          <p:cNvPr id="7" name="Picture 1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838200"/>
            <a:ext cx="5791200" cy="5433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426863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12700">
          <a:solidFill>
            <a:schemeClr val="tx1"/>
          </a:solidFill>
        </a:ln>
      </a:spPr>
      <a:bodyPr rtlCol="0" anchor="ctr"/>
      <a:lstStyle>
        <a:defPPr algn="ctr">
          <a:defRPr sz="14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c34af464-7aa1-4edd-9be4-83dffc1cb926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9722</TotalTime>
  <Words>156</Words>
  <Application>Microsoft Office PowerPoint</Application>
  <PresentationFormat>On-screen Show (4:3)</PresentationFormat>
  <Paragraphs>44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Original and Updated Budgets</vt:lpstr>
      <vt:lpstr>Budget Totals and Avoided Costs from Cancellation</vt:lpstr>
      <vt:lpstr>Budget Totals in the Cancellation Period Only</vt:lpstr>
      <vt:lpstr>Budgeted and Actual Costs </vt:lpstr>
      <vt:lpstr>Budgeted and Actual Costs Totals</vt:lpstr>
      <vt:lpstr>Standby Collected v Actual Costs</vt:lpstr>
      <vt:lpstr>Standby Collected v Actual Costs</vt:lpstr>
      <vt:lpstr>RMR Cost Update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422</cp:revision>
  <cp:lastPrinted>2016-07-18T19:58:10Z</cp:lastPrinted>
  <dcterms:created xsi:type="dcterms:W3CDTF">2016-01-21T15:20:31Z</dcterms:created>
  <dcterms:modified xsi:type="dcterms:W3CDTF">2017-03-30T15:27:04Z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