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2"/>
  </p:notesMasterIdLst>
  <p:handoutMasterIdLst>
    <p:handoutMasterId r:id="rId23"/>
  </p:handoutMasterIdLst>
  <p:sldIdLst>
    <p:sldId id="260" r:id="rId7"/>
    <p:sldId id="347" r:id="rId8"/>
    <p:sldId id="348" r:id="rId9"/>
    <p:sldId id="349" r:id="rId10"/>
    <p:sldId id="350" r:id="rId11"/>
    <p:sldId id="351" r:id="rId12"/>
    <p:sldId id="339" r:id="rId13"/>
    <p:sldId id="341" r:id="rId14"/>
    <p:sldId id="342" r:id="rId15"/>
    <p:sldId id="353" r:id="rId16"/>
    <p:sldId id="352" r:id="rId17"/>
    <p:sldId id="354" r:id="rId18"/>
    <p:sldId id="355" r:id="rId19"/>
    <p:sldId id="356" r:id="rId20"/>
    <p:sldId id="346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6" autoAdjust="0"/>
    <p:restoredTop sz="98551" autoAdjust="0"/>
  </p:normalViewPr>
  <p:slideViewPr>
    <p:cSldViewPr showGuides="1">
      <p:cViewPr varScale="1">
        <p:scale>
          <a:sx n="133" d="100"/>
          <a:sy n="133" d="100"/>
        </p:scale>
        <p:origin x="144" y="2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3251" y="6611779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GridEx_Registration@bah.com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00400" y="2286000"/>
            <a:ext cx="56460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Operations Training Working Group</a:t>
            </a:r>
          </a:p>
          <a:p>
            <a:r>
              <a:rPr lang="en-US" sz="3200" b="1" dirty="0" smtClean="0"/>
              <a:t>Meeting Notes</a:t>
            </a:r>
          </a:p>
          <a:p>
            <a:endParaRPr lang="en-US" sz="2000" b="1" dirty="0"/>
          </a:p>
          <a:p>
            <a:r>
              <a:rPr lang="en-US" sz="2000" b="1" dirty="0" smtClean="0"/>
              <a:t>Mark Spinner</a:t>
            </a:r>
          </a:p>
          <a:p>
            <a:r>
              <a:rPr lang="en-US" sz="2000" b="1" dirty="0" smtClean="0"/>
              <a:t>Chairman</a:t>
            </a:r>
            <a:endParaRPr lang="en-US" sz="2000" b="1" dirty="0"/>
          </a:p>
          <a:p>
            <a:endParaRPr lang="en-US" dirty="0"/>
          </a:p>
          <a:p>
            <a:fld id="{5A2E7396-010E-46F0-93B0-FFB2AA88CC18}" type="datetime1">
              <a:rPr lang="en-US" smtClean="0"/>
              <a:t>3/27/2017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Winter Storm </a:t>
            </a:r>
            <a:r>
              <a:rPr lang="en-US" sz="3200" dirty="0" smtClean="0"/>
              <a:t>Drill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86400"/>
          </a:xfrm>
        </p:spPr>
        <p:txBody>
          <a:bodyPr/>
          <a:lstStyle/>
          <a:p>
            <a:r>
              <a:rPr lang="en-US" dirty="0" smtClean="0"/>
              <a:t>Winter Storm Drill Oct 18 – 19, 2017</a:t>
            </a:r>
          </a:p>
          <a:p>
            <a:endParaRPr lang="en-US" sz="1000" dirty="0" smtClean="0"/>
          </a:p>
          <a:p>
            <a:pPr lvl="1"/>
            <a:r>
              <a:rPr lang="en-US" dirty="0" smtClean="0"/>
              <a:t>Goal</a:t>
            </a:r>
            <a:endParaRPr lang="en-US" sz="2000" dirty="0"/>
          </a:p>
          <a:p>
            <a:pPr lvl="2"/>
            <a:r>
              <a:rPr lang="en-US" dirty="0"/>
              <a:t>Transmission events</a:t>
            </a:r>
            <a:endParaRPr lang="en-US" sz="1800" dirty="0"/>
          </a:p>
          <a:p>
            <a:pPr lvl="2"/>
            <a:r>
              <a:rPr lang="en-US" dirty="0"/>
              <a:t>Localized blackout and restoration (West only)</a:t>
            </a:r>
            <a:endParaRPr lang="en-US" sz="1800" dirty="0"/>
          </a:p>
          <a:p>
            <a:pPr lvl="2"/>
            <a:r>
              <a:rPr lang="en-US" dirty="0"/>
              <a:t>Capacity Emergency</a:t>
            </a:r>
            <a:endParaRPr lang="en-US" sz="1800" dirty="0"/>
          </a:p>
          <a:p>
            <a:pPr lvl="1"/>
            <a:r>
              <a:rPr lang="en-US" dirty="0"/>
              <a:t>Event Input Due June 15, 2017</a:t>
            </a:r>
            <a:endParaRPr lang="en-US" sz="2000" dirty="0"/>
          </a:p>
          <a:p>
            <a:pPr lvl="2"/>
            <a:r>
              <a:rPr lang="en-US" dirty="0"/>
              <a:t>Event Input Sheet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Grid </a:t>
            </a:r>
            <a:r>
              <a:rPr lang="en-US" sz="3200" dirty="0" smtClean="0"/>
              <a:t>Ex IV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410200"/>
          </a:xfrm>
        </p:spPr>
        <p:txBody>
          <a:bodyPr/>
          <a:lstStyle/>
          <a:p>
            <a:r>
              <a:rPr lang="en-US" dirty="0" smtClean="0"/>
              <a:t>Grid </a:t>
            </a:r>
            <a:r>
              <a:rPr lang="en-US" dirty="0" smtClean="0"/>
              <a:t>Ex IV Nov 15 – 16, 2017</a:t>
            </a:r>
          </a:p>
          <a:p>
            <a:pPr lvl="1"/>
            <a:r>
              <a:rPr lang="en-US" dirty="0"/>
              <a:t>Registration</a:t>
            </a:r>
            <a:endParaRPr lang="en-US" sz="2000" dirty="0"/>
          </a:p>
          <a:p>
            <a:pPr lvl="2"/>
            <a:r>
              <a:rPr lang="en-US" dirty="0"/>
              <a:t>Send your organization’s Lead Planner name and email address to </a:t>
            </a:r>
            <a:r>
              <a:rPr lang="en-US" u="sng" dirty="0">
                <a:hlinkClick r:id="rId2"/>
              </a:rPr>
              <a:t>GridEx_Registration@bah.com</a:t>
            </a:r>
            <a:endParaRPr lang="en-US" sz="1800" dirty="0"/>
          </a:p>
          <a:p>
            <a:pPr lvl="2"/>
            <a:r>
              <a:rPr lang="en-US" dirty="0"/>
              <a:t>Once vetted, Lead Planner will receive credentials for the Grid Ex IV Portal</a:t>
            </a:r>
            <a:endParaRPr lang="en-US" sz="1800" dirty="0"/>
          </a:p>
          <a:p>
            <a:pPr lvl="1"/>
            <a:r>
              <a:rPr lang="en-US" dirty="0"/>
              <a:t>Will use the Winter Storm Drill events (lite)</a:t>
            </a:r>
            <a:endParaRPr lang="en-US" sz="2000" dirty="0"/>
          </a:p>
          <a:p>
            <a:pPr lvl="1"/>
            <a:r>
              <a:rPr lang="en-US" dirty="0"/>
              <a:t>Specific Grid Ex IV events due June 15, 2017</a:t>
            </a:r>
            <a:endParaRPr lang="en-US" sz="2000" dirty="0"/>
          </a:p>
          <a:p>
            <a:pPr lvl="1"/>
            <a:r>
              <a:rPr lang="en-US" dirty="0" smtClean="0"/>
              <a:t>October </a:t>
            </a:r>
            <a:r>
              <a:rPr lang="en-US" dirty="0" smtClean="0"/>
              <a:t>all events fully implemented in simulator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lvl="0"/>
            <a:r>
              <a:rPr lang="en-US" dirty="0"/>
              <a:t>Sync and </a:t>
            </a:r>
            <a:r>
              <a:rPr lang="en-US" dirty="0" smtClean="0"/>
              <a:t>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158033"/>
          </a:xfrm>
        </p:spPr>
        <p:txBody>
          <a:bodyPr/>
          <a:lstStyle/>
          <a:p>
            <a:r>
              <a:rPr lang="en-US" dirty="0" smtClean="0"/>
              <a:t>Initial </a:t>
            </a:r>
            <a:r>
              <a:rPr lang="en-US" dirty="0"/>
              <a:t>Restoration Outage(s) and Island Scenario Input from Participants due</a:t>
            </a:r>
            <a:endParaRPr lang="en-US" sz="2400" dirty="0"/>
          </a:p>
          <a:p>
            <a:r>
              <a:rPr lang="en-US" dirty="0"/>
              <a:t>When to transition to CFC</a:t>
            </a:r>
            <a:endParaRPr lang="en-US" sz="2400" dirty="0"/>
          </a:p>
          <a:p>
            <a:r>
              <a:rPr lang="en-US" dirty="0"/>
              <a:t>Operating Principles for Multi-TOP CFC island</a:t>
            </a:r>
            <a:endParaRPr lang="en-US" sz="2400" dirty="0"/>
          </a:p>
          <a:p>
            <a:r>
              <a:rPr lang="en-US" dirty="0"/>
              <a:t>All Hazards Restoration Stages Framework</a:t>
            </a:r>
            <a:endParaRPr lang="en-US" sz="2400" dirty="0"/>
          </a:p>
          <a:p>
            <a:r>
              <a:rPr lang="en-US" dirty="0"/>
              <a:t>Date TBD (Mid-August – Mid-October)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</p:spPr>
        <p:txBody>
          <a:bodyPr/>
          <a:lstStyle/>
          <a:p>
            <a:r>
              <a:rPr lang="en-US" dirty="0" smtClean="0"/>
              <a:t>Theme </a:t>
            </a:r>
            <a:r>
              <a:rPr lang="en-US" dirty="0"/>
              <a:t>/ Topic Suggestions April meeting</a:t>
            </a:r>
          </a:p>
          <a:p>
            <a:r>
              <a:rPr lang="en-US" dirty="0" smtClean="0"/>
              <a:t>Theme </a:t>
            </a:r>
            <a:r>
              <a:rPr lang="en-US" dirty="0"/>
              <a:t>/ Topic </a:t>
            </a:r>
            <a:r>
              <a:rPr lang="en-US" dirty="0" smtClean="0"/>
              <a:t>voted</a:t>
            </a:r>
          </a:p>
          <a:p>
            <a:r>
              <a:rPr lang="en-US" dirty="0" smtClean="0"/>
              <a:t>Input during the meeting</a:t>
            </a:r>
            <a:endParaRPr lang="en-US" dirty="0"/>
          </a:p>
          <a:p>
            <a:pPr lvl="1"/>
            <a:r>
              <a:rPr lang="en-US" dirty="0" smtClean="0"/>
              <a:t>Black </a:t>
            </a:r>
            <a:r>
              <a:rPr lang="en-US" dirty="0"/>
              <a:t>Start Generator Control</a:t>
            </a:r>
          </a:p>
          <a:p>
            <a:pPr lvl="1"/>
            <a:r>
              <a:rPr lang="en-US" dirty="0" smtClean="0"/>
              <a:t>Line </a:t>
            </a:r>
            <a:r>
              <a:rPr lang="en-US" dirty="0"/>
              <a:t>Voltage Control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0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158033"/>
          </a:xfrm>
        </p:spPr>
        <p:txBody>
          <a:bodyPr/>
          <a:lstStyle/>
          <a:p>
            <a:r>
              <a:rPr lang="en-US" dirty="0" smtClean="0"/>
              <a:t>Training </a:t>
            </a:r>
            <a:r>
              <a:rPr lang="en-US" dirty="0"/>
              <a:t>Building</a:t>
            </a:r>
          </a:p>
          <a:p>
            <a:pPr lvl="1"/>
            <a:r>
              <a:rPr lang="en-US" dirty="0" smtClean="0"/>
              <a:t>Black </a:t>
            </a:r>
            <a:r>
              <a:rPr lang="en-US" dirty="0"/>
              <a:t>Start Training</a:t>
            </a:r>
          </a:p>
          <a:p>
            <a:pPr lvl="1"/>
            <a:r>
              <a:rPr lang="en-US" dirty="0" smtClean="0"/>
              <a:t>Operator </a:t>
            </a:r>
            <a:r>
              <a:rPr lang="en-US" dirty="0"/>
              <a:t>Training Seminar (OTS)</a:t>
            </a:r>
          </a:p>
          <a:p>
            <a:pPr lvl="1"/>
            <a:r>
              <a:rPr lang="en-US" dirty="0" smtClean="0"/>
              <a:t>Winter </a:t>
            </a:r>
            <a:r>
              <a:rPr lang="en-US" dirty="0"/>
              <a:t>Storm/Hurricane/Grid Ex Drills</a:t>
            </a:r>
          </a:p>
          <a:p>
            <a:pPr lvl="1"/>
            <a:r>
              <a:rPr lang="en-US" dirty="0" smtClean="0"/>
              <a:t>Coordinated </a:t>
            </a:r>
            <a:r>
              <a:rPr lang="en-US" dirty="0"/>
              <a:t>Training with Market Participants</a:t>
            </a:r>
          </a:p>
          <a:p>
            <a:r>
              <a:rPr lang="en-US" dirty="0" smtClean="0"/>
              <a:t>Combining </a:t>
            </a:r>
            <a:r>
              <a:rPr lang="en-US" dirty="0"/>
              <a:t>OTS and Black Start Training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8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81833"/>
          </a:xfrm>
        </p:spPr>
        <p:txBody>
          <a:bodyPr/>
          <a:lstStyle/>
          <a:p>
            <a:r>
              <a:rPr lang="en-US" dirty="0" smtClean="0"/>
              <a:t>April 20</a:t>
            </a:r>
            <a:r>
              <a:rPr lang="en-US" baseline="30000" dirty="0" smtClean="0"/>
              <a:t>th</a:t>
            </a:r>
            <a:r>
              <a:rPr lang="en-US" dirty="0" smtClean="0"/>
              <a:t> (</a:t>
            </a:r>
            <a:r>
              <a:rPr lang="en-US" dirty="0" smtClean="0"/>
              <a:t>Web Ex)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0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Black Start Training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r>
              <a:rPr lang="en-US" dirty="0" smtClean="0"/>
              <a:t>Black Start Report to be completed by the end of April.</a:t>
            </a:r>
          </a:p>
          <a:p>
            <a:r>
              <a:rPr lang="en-US" dirty="0" smtClean="0"/>
              <a:t>There were simulator issues that were challenging to identify and require significant code changes to fix.</a:t>
            </a:r>
          </a:p>
          <a:p>
            <a:r>
              <a:rPr lang="en-US" dirty="0" smtClean="0"/>
              <a:t>Most operators (&gt;90% of respondents) liked the new format and the new emphasis.</a:t>
            </a:r>
          </a:p>
          <a:p>
            <a:r>
              <a:rPr lang="en-US" dirty="0" smtClean="0"/>
              <a:t>Proposed an extra day of training.</a:t>
            </a:r>
          </a:p>
          <a:p>
            <a:r>
              <a:rPr lang="en-US" dirty="0" smtClean="0"/>
              <a:t>A distinct pattern developed during the restoration.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7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59523" y="14902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5</a:t>
            </a:r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459523" y="21760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4</a:t>
            </a:r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1459523" y="42334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  <a:endParaRPr lang="en-US" sz="1350" dirty="0"/>
          </a:p>
        </p:txBody>
      </p:sp>
      <p:sp>
        <p:nvSpPr>
          <p:cNvPr id="7" name="Rectangle 6"/>
          <p:cNvSpPr/>
          <p:nvPr/>
        </p:nvSpPr>
        <p:spPr>
          <a:xfrm>
            <a:off x="1459523" y="28618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8" name="Rectangle 7"/>
          <p:cNvSpPr/>
          <p:nvPr/>
        </p:nvSpPr>
        <p:spPr>
          <a:xfrm>
            <a:off x="1459523" y="49192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0</a:t>
            </a:r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459523" y="35476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2</a:t>
            </a:r>
          </a:p>
        </p:txBody>
      </p:sp>
      <p:cxnSp>
        <p:nvCxnSpPr>
          <p:cNvPr id="17" name="Curved Connector 16"/>
          <p:cNvCxnSpPr>
            <a:stCxn id="4" idx="1"/>
            <a:endCxn id="8" idx="1"/>
          </p:cNvCxnSpPr>
          <p:nvPr/>
        </p:nvCxnSpPr>
        <p:spPr>
          <a:xfrm rot="10800000" flipV="1">
            <a:off x="1459523" y="1833196"/>
            <a:ext cx="9525" cy="3429000"/>
          </a:xfrm>
          <a:prstGeom prst="curvedConnector3">
            <a:avLst>
              <a:gd name="adj1" fmla="val 11215386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stCxn id="6" idx="1"/>
            <a:endCxn id="8" idx="1"/>
          </p:cNvCxnSpPr>
          <p:nvPr/>
        </p:nvCxnSpPr>
        <p:spPr>
          <a:xfrm rot="10800000" flipV="1">
            <a:off x="1459523" y="45763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6" idx="1"/>
            <a:endCxn id="9" idx="1"/>
          </p:cNvCxnSpPr>
          <p:nvPr/>
        </p:nvCxnSpPr>
        <p:spPr>
          <a:xfrm rot="10800000">
            <a:off x="1459523" y="38905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7" idx="1"/>
            <a:endCxn id="9" idx="1"/>
          </p:cNvCxnSpPr>
          <p:nvPr/>
        </p:nvCxnSpPr>
        <p:spPr>
          <a:xfrm rot="10800000" flipV="1">
            <a:off x="1459523" y="32047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>
            <a:stCxn id="5" idx="1"/>
            <a:endCxn id="7" idx="1"/>
          </p:cNvCxnSpPr>
          <p:nvPr/>
        </p:nvCxnSpPr>
        <p:spPr>
          <a:xfrm rot="10800000" flipV="1">
            <a:off x="1459523" y="25189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4" idx="1"/>
            <a:endCxn id="5" idx="1"/>
          </p:cNvCxnSpPr>
          <p:nvPr/>
        </p:nvCxnSpPr>
        <p:spPr>
          <a:xfrm rot="10800000" flipV="1">
            <a:off x="1459523" y="18331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145323" y="1490296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Restore Load</a:t>
            </a:r>
            <a:endParaRPr lang="en-US" sz="1350" dirty="0"/>
          </a:p>
        </p:txBody>
      </p:sp>
      <p:sp>
        <p:nvSpPr>
          <p:cNvPr id="54" name="Rectangle 53"/>
          <p:cNvSpPr/>
          <p:nvPr/>
        </p:nvSpPr>
        <p:spPr>
          <a:xfrm>
            <a:off x="2145323" y="4919294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Start Black Start Unit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459523" y="1490296"/>
            <a:ext cx="685800" cy="411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Finish</a:t>
            </a:r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endParaRPr lang="en-US" sz="1350" dirty="0"/>
          </a:p>
          <a:p>
            <a:pPr algn="ctr"/>
            <a:r>
              <a:rPr lang="en-US" sz="1350" dirty="0"/>
              <a:t>Start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145320" y="4234100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Build Cranking Path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589822" y="2182655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AGC/LFC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589822" y="4236757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Isochronous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589822" y="3552160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CFC </a:t>
            </a:r>
          </a:p>
          <a:p>
            <a:pPr algn="ctr"/>
            <a:r>
              <a:rPr lang="en-US" sz="1350" dirty="0"/>
              <a:t>(Single TOP)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589822" y="2867562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CFC</a:t>
            </a:r>
          </a:p>
          <a:p>
            <a:pPr algn="ctr"/>
            <a:r>
              <a:rPr lang="en-US" sz="1350" dirty="0"/>
              <a:t>(Multi TOP)</a:t>
            </a:r>
          </a:p>
        </p:txBody>
      </p:sp>
      <p:sp>
        <p:nvSpPr>
          <p:cNvPr id="88" name="Rectangle 87"/>
          <p:cNvSpPr/>
          <p:nvPr/>
        </p:nvSpPr>
        <p:spPr>
          <a:xfrm>
            <a:off x="6589822" y="1497165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Market Restoration</a:t>
            </a:r>
            <a:endParaRPr lang="en-US" sz="1350" dirty="0"/>
          </a:p>
        </p:txBody>
      </p:sp>
      <p:sp>
        <p:nvSpPr>
          <p:cNvPr id="89" name="Rectangle 88"/>
          <p:cNvSpPr/>
          <p:nvPr/>
        </p:nvSpPr>
        <p:spPr>
          <a:xfrm>
            <a:off x="6589822" y="4919294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Partial Blackout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145317" y="3546218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Start Next Start Unit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145320" y="2860418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Build Corridor</a:t>
            </a:r>
          </a:p>
        </p:txBody>
      </p:sp>
      <p:sp>
        <p:nvSpPr>
          <p:cNvPr id="95" name="Rectangle 94"/>
          <p:cNvSpPr/>
          <p:nvPr/>
        </p:nvSpPr>
        <p:spPr>
          <a:xfrm>
            <a:off x="2145320" y="2174618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Reach Synch Point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464401" y="4231553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Start Black Start Unit</a:t>
            </a:r>
          </a:p>
          <a:p>
            <a:pPr algn="ctr"/>
            <a:r>
              <a:rPr lang="en-US" sz="600" dirty="0"/>
              <a:t>Build Cranking Path</a:t>
            </a:r>
          </a:p>
          <a:p>
            <a:pPr algn="ctr"/>
            <a:r>
              <a:rPr lang="en-US" sz="600" dirty="0"/>
              <a:t>Start Next Start Unit</a:t>
            </a:r>
          </a:p>
          <a:p>
            <a:pPr algn="ctr"/>
            <a:r>
              <a:rPr lang="en-US" sz="600" dirty="0"/>
              <a:t>Build Corridor</a:t>
            </a:r>
          </a:p>
          <a:p>
            <a:pPr algn="ctr"/>
            <a:r>
              <a:rPr lang="en-US" sz="600" dirty="0"/>
              <a:t>Reach Synch Point</a:t>
            </a:r>
          </a:p>
        </p:txBody>
      </p:sp>
      <p:sp>
        <p:nvSpPr>
          <p:cNvPr id="97" name="Rectangle 96"/>
          <p:cNvSpPr/>
          <p:nvPr/>
        </p:nvSpPr>
        <p:spPr>
          <a:xfrm>
            <a:off x="5464395" y="2868455"/>
            <a:ext cx="1125416" cy="1368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Restore Load</a:t>
            </a:r>
            <a:endParaRPr lang="en-US" sz="1350" dirty="0"/>
          </a:p>
        </p:txBody>
      </p:sp>
      <p:cxnSp>
        <p:nvCxnSpPr>
          <p:cNvPr id="18" name="Straight Arrow Connector 17"/>
          <p:cNvCxnSpPr>
            <a:stCxn id="50" idx="3"/>
            <a:endCxn id="97" idx="1"/>
          </p:cNvCxnSpPr>
          <p:nvPr/>
        </p:nvCxnSpPr>
        <p:spPr>
          <a:xfrm>
            <a:off x="3270739" y="1833196"/>
            <a:ext cx="2193656" cy="1719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95" idx="3"/>
            <a:endCxn id="96" idx="1"/>
          </p:cNvCxnSpPr>
          <p:nvPr/>
        </p:nvCxnSpPr>
        <p:spPr>
          <a:xfrm>
            <a:off x="3270736" y="2517518"/>
            <a:ext cx="2193665" cy="2056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93" idx="3"/>
            <a:endCxn id="96" idx="1"/>
          </p:cNvCxnSpPr>
          <p:nvPr/>
        </p:nvCxnSpPr>
        <p:spPr>
          <a:xfrm>
            <a:off x="3270733" y="3889118"/>
            <a:ext cx="2193668" cy="685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endCxn id="96" idx="1"/>
          </p:cNvCxnSpPr>
          <p:nvPr/>
        </p:nvCxnSpPr>
        <p:spPr>
          <a:xfrm>
            <a:off x="3270733" y="3203318"/>
            <a:ext cx="2193668" cy="1371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3" idx="3"/>
            <a:endCxn id="96" idx="1"/>
          </p:cNvCxnSpPr>
          <p:nvPr/>
        </p:nvCxnSpPr>
        <p:spPr>
          <a:xfrm flipV="1">
            <a:off x="3270736" y="4574453"/>
            <a:ext cx="2193665" cy="2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54" idx="3"/>
            <a:endCxn id="96" idx="1"/>
          </p:cNvCxnSpPr>
          <p:nvPr/>
        </p:nvCxnSpPr>
        <p:spPr>
          <a:xfrm flipV="1">
            <a:off x="3270739" y="4574453"/>
            <a:ext cx="2193662" cy="687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5464401" y="4917353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Complete Blackout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5464395" y="1496480"/>
            <a:ext cx="1125416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Uncharted Territory</a:t>
            </a: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Restoration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08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4" grpId="0" animBg="1"/>
      <p:bldP spid="56" grpId="0" animBg="1"/>
      <p:bldP spid="73" grpId="0" animBg="1"/>
      <p:bldP spid="51" grpId="0" animBg="1"/>
      <p:bldP spid="53" grpId="0" animBg="1"/>
      <p:bldP spid="55" grpId="0" animBg="1"/>
      <p:bldP spid="52" grpId="0" animBg="1"/>
      <p:bldP spid="88" grpId="0" animBg="1"/>
      <p:bldP spid="89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116" grpId="0" animBg="1"/>
      <p:bldP spid="1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2143534" y="4231890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Isochronous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145320" y="2175340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AGC/LFC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145323" y="1490296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Market Restoration</a:t>
            </a:r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1459523" y="14902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5</a:t>
            </a:r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1459523" y="21760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4</a:t>
            </a:r>
            <a:endParaRPr lang="en-US" sz="1350" dirty="0"/>
          </a:p>
        </p:txBody>
      </p:sp>
      <p:sp>
        <p:nvSpPr>
          <p:cNvPr id="6" name="Rectangle 5"/>
          <p:cNvSpPr/>
          <p:nvPr/>
        </p:nvSpPr>
        <p:spPr>
          <a:xfrm>
            <a:off x="1459523" y="42334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  <a:endParaRPr lang="en-US" sz="1350" dirty="0"/>
          </a:p>
        </p:txBody>
      </p:sp>
      <p:sp>
        <p:nvSpPr>
          <p:cNvPr id="7" name="Rectangle 6"/>
          <p:cNvSpPr/>
          <p:nvPr/>
        </p:nvSpPr>
        <p:spPr>
          <a:xfrm>
            <a:off x="1459523" y="28618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</a:p>
        </p:txBody>
      </p:sp>
      <p:sp>
        <p:nvSpPr>
          <p:cNvPr id="8" name="Rectangle 7"/>
          <p:cNvSpPr/>
          <p:nvPr/>
        </p:nvSpPr>
        <p:spPr>
          <a:xfrm>
            <a:off x="1459523" y="49192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0</a:t>
            </a:r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459523" y="3547696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2</a:t>
            </a:r>
          </a:p>
        </p:txBody>
      </p:sp>
      <p:cxnSp>
        <p:nvCxnSpPr>
          <p:cNvPr id="25" name="Curved Connector 24"/>
          <p:cNvCxnSpPr>
            <a:stCxn id="6" idx="1"/>
            <a:endCxn id="8" idx="1"/>
          </p:cNvCxnSpPr>
          <p:nvPr/>
        </p:nvCxnSpPr>
        <p:spPr>
          <a:xfrm rot="10800000" flipV="1">
            <a:off x="1459523" y="45763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6" idx="1"/>
            <a:endCxn id="9" idx="1"/>
          </p:cNvCxnSpPr>
          <p:nvPr/>
        </p:nvCxnSpPr>
        <p:spPr>
          <a:xfrm rot="10800000">
            <a:off x="1459523" y="38905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7" idx="1"/>
            <a:endCxn id="9" idx="1"/>
          </p:cNvCxnSpPr>
          <p:nvPr/>
        </p:nvCxnSpPr>
        <p:spPr>
          <a:xfrm rot="10800000" flipV="1">
            <a:off x="1459523" y="32047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>
            <a:stCxn id="5" idx="1"/>
            <a:endCxn id="7" idx="1"/>
          </p:cNvCxnSpPr>
          <p:nvPr/>
        </p:nvCxnSpPr>
        <p:spPr>
          <a:xfrm rot="10800000" flipV="1">
            <a:off x="1459523" y="25189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4" idx="1"/>
            <a:endCxn id="5" idx="1"/>
          </p:cNvCxnSpPr>
          <p:nvPr/>
        </p:nvCxnSpPr>
        <p:spPr>
          <a:xfrm rot="10800000" flipV="1">
            <a:off x="1459523" y="1833196"/>
            <a:ext cx="9525" cy="685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145323" y="4919294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Blackout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270740" y="1066800"/>
            <a:ext cx="1219200" cy="423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Voltage Control</a:t>
            </a:r>
            <a:endParaRPr lang="en-US" sz="1350" dirty="0"/>
          </a:p>
        </p:txBody>
      </p:sp>
      <p:sp>
        <p:nvSpPr>
          <p:cNvPr id="58" name="Rectangle 57"/>
          <p:cNvSpPr/>
          <p:nvPr/>
        </p:nvSpPr>
        <p:spPr>
          <a:xfrm>
            <a:off x="4392896" y="1066800"/>
            <a:ext cx="1533120" cy="423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Frequency Control</a:t>
            </a:r>
            <a:endParaRPr lang="en-US" sz="1350" dirty="0"/>
          </a:p>
        </p:txBody>
      </p:sp>
      <p:sp>
        <p:nvSpPr>
          <p:cNvPr id="59" name="Rectangle 58"/>
          <p:cNvSpPr/>
          <p:nvPr/>
        </p:nvSpPr>
        <p:spPr>
          <a:xfrm>
            <a:off x="5926012" y="1066800"/>
            <a:ext cx="1312988" cy="423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Contingencies</a:t>
            </a:r>
            <a:endParaRPr lang="en-US" sz="1350" dirty="0"/>
          </a:p>
        </p:txBody>
      </p:sp>
      <p:sp>
        <p:nvSpPr>
          <p:cNvPr id="60" name="Rectangle 59"/>
          <p:cNvSpPr/>
          <p:nvPr/>
        </p:nvSpPr>
        <p:spPr>
          <a:xfrm>
            <a:off x="7145211" y="1066800"/>
            <a:ext cx="849928" cy="423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Etc.</a:t>
            </a:r>
            <a:endParaRPr lang="en-US" sz="1350" dirty="0"/>
          </a:p>
        </p:txBody>
      </p:sp>
      <p:sp>
        <p:nvSpPr>
          <p:cNvPr id="61" name="Rectangle 60"/>
          <p:cNvSpPr/>
          <p:nvPr/>
        </p:nvSpPr>
        <p:spPr>
          <a:xfrm>
            <a:off x="3270739" y="1490294"/>
            <a:ext cx="1219200" cy="685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Dynamic/</a:t>
            </a:r>
          </a:p>
          <a:p>
            <a:pPr algn="ctr"/>
            <a:r>
              <a:rPr lang="en-US" sz="1350" dirty="0"/>
              <a:t>Static</a:t>
            </a:r>
            <a:endParaRPr lang="en-US" sz="1350" dirty="0"/>
          </a:p>
        </p:txBody>
      </p:sp>
      <p:sp>
        <p:nvSpPr>
          <p:cNvPr id="62" name="Rectangle 61"/>
          <p:cNvSpPr/>
          <p:nvPr/>
        </p:nvSpPr>
        <p:spPr>
          <a:xfrm>
            <a:off x="3270739" y="2176093"/>
            <a:ext cx="1219200" cy="685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Dynamic/</a:t>
            </a:r>
          </a:p>
          <a:p>
            <a:pPr algn="ctr"/>
            <a:r>
              <a:rPr lang="en-US" sz="1350" dirty="0"/>
              <a:t>Static</a:t>
            </a:r>
            <a:endParaRPr lang="en-US" sz="1350" dirty="0"/>
          </a:p>
        </p:txBody>
      </p:sp>
      <p:sp>
        <p:nvSpPr>
          <p:cNvPr id="63" name="Rectangle 62"/>
          <p:cNvSpPr/>
          <p:nvPr/>
        </p:nvSpPr>
        <p:spPr>
          <a:xfrm>
            <a:off x="3270739" y="3547695"/>
            <a:ext cx="1219200" cy="685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Dynamic/</a:t>
            </a:r>
          </a:p>
          <a:p>
            <a:pPr algn="ctr"/>
            <a:r>
              <a:rPr lang="en-US" sz="1350" dirty="0"/>
              <a:t>Static</a:t>
            </a:r>
            <a:endParaRPr lang="en-US" sz="1350" dirty="0"/>
          </a:p>
        </p:txBody>
      </p:sp>
      <p:sp>
        <p:nvSpPr>
          <p:cNvPr id="64" name="Rectangle 63"/>
          <p:cNvSpPr/>
          <p:nvPr/>
        </p:nvSpPr>
        <p:spPr>
          <a:xfrm>
            <a:off x="3270739" y="4233493"/>
            <a:ext cx="1219200" cy="685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Dynamic</a:t>
            </a:r>
            <a:endParaRPr lang="en-US" sz="1350" dirty="0"/>
          </a:p>
        </p:txBody>
      </p:sp>
      <p:sp>
        <p:nvSpPr>
          <p:cNvPr id="65" name="Rectangle 64"/>
          <p:cNvSpPr/>
          <p:nvPr/>
        </p:nvSpPr>
        <p:spPr>
          <a:xfrm>
            <a:off x="3270739" y="4919293"/>
            <a:ext cx="1219200" cy="685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AVR</a:t>
            </a:r>
            <a:endParaRPr lang="en-US" sz="1350" dirty="0"/>
          </a:p>
        </p:txBody>
      </p:sp>
      <p:sp>
        <p:nvSpPr>
          <p:cNvPr id="66" name="Rectangle 65"/>
          <p:cNvSpPr/>
          <p:nvPr/>
        </p:nvSpPr>
        <p:spPr>
          <a:xfrm>
            <a:off x="3270739" y="2861896"/>
            <a:ext cx="1219200" cy="685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Dynamic/</a:t>
            </a:r>
          </a:p>
          <a:p>
            <a:pPr algn="ctr"/>
            <a:r>
              <a:rPr lang="en-US" sz="1350" dirty="0"/>
              <a:t>Static</a:t>
            </a:r>
          </a:p>
        </p:txBody>
      </p:sp>
      <p:sp>
        <p:nvSpPr>
          <p:cNvPr id="67" name="Rectangle 66"/>
          <p:cNvSpPr/>
          <p:nvPr/>
        </p:nvSpPr>
        <p:spPr>
          <a:xfrm>
            <a:off x="4392896" y="1492255"/>
            <a:ext cx="1533119" cy="6838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SCED</a:t>
            </a:r>
            <a:endParaRPr lang="en-US" sz="1350" dirty="0"/>
          </a:p>
        </p:txBody>
      </p:sp>
      <p:sp>
        <p:nvSpPr>
          <p:cNvPr id="91" name="Rectangle 90"/>
          <p:cNvSpPr/>
          <p:nvPr/>
        </p:nvSpPr>
        <p:spPr>
          <a:xfrm>
            <a:off x="5926014" y="1490294"/>
            <a:ext cx="1219197" cy="685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N-1: SCED</a:t>
            </a:r>
            <a:endParaRPr lang="en-US" sz="1350" dirty="0"/>
          </a:p>
        </p:txBody>
      </p:sp>
      <p:sp>
        <p:nvSpPr>
          <p:cNvPr id="92" name="Rectangle 91"/>
          <p:cNvSpPr/>
          <p:nvPr/>
        </p:nvSpPr>
        <p:spPr>
          <a:xfrm>
            <a:off x="7145214" y="1490292"/>
            <a:ext cx="849924" cy="685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-</a:t>
            </a:r>
            <a:endParaRPr lang="en-US" sz="1350" dirty="0"/>
          </a:p>
        </p:txBody>
      </p:sp>
      <p:sp>
        <p:nvSpPr>
          <p:cNvPr id="99" name="Rectangle 98"/>
          <p:cNvSpPr/>
          <p:nvPr/>
        </p:nvSpPr>
        <p:spPr>
          <a:xfrm>
            <a:off x="4392899" y="2176087"/>
            <a:ext cx="1533116" cy="6838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LFC</a:t>
            </a:r>
            <a:endParaRPr lang="en-US" sz="1350" dirty="0"/>
          </a:p>
        </p:txBody>
      </p:sp>
      <p:sp>
        <p:nvSpPr>
          <p:cNvPr id="100" name="Rectangle 99"/>
          <p:cNvSpPr/>
          <p:nvPr/>
        </p:nvSpPr>
        <p:spPr>
          <a:xfrm>
            <a:off x="4393037" y="2862873"/>
            <a:ext cx="1532978" cy="6838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CFC</a:t>
            </a:r>
            <a:endParaRPr lang="en-US" sz="1350" dirty="0"/>
          </a:p>
        </p:txBody>
      </p:sp>
      <p:sp>
        <p:nvSpPr>
          <p:cNvPr id="102" name="Rectangle 101"/>
          <p:cNvSpPr/>
          <p:nvPr/>
        </p:nvSpPr>
        <p:spPr>
          <a:xfrm>
            <a:off x="4394366" y="3545713"/>
            <a:ext cx="1531647" cy="686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CFC</a:t>
            </a:r>
            <a:endParaRPr lang="en-US" sz="1350" dirty="0"/>
          </a:p>
        </p:txBody>
      </p:sp>
      <p:sp>
        <p:nvSpPr>
          <p:cNvPr id="103" name="Rectangle 102"/>
          <p:cNvSpPr/>
          <p:nvPr/>
        </p:nvSpPr>
        <p:spPr>
          <a:xfrm>
            <a:off x="4394367" y="4234483"/>
            <a:ext cx="1531646" cy="686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Generator</a:t>
            </a:r>
          </a:p>
          <a:p>
            <a:pPr algn="ctr"/>
            <a:r>
              <a:rPr lang="en-US" sz="1350" dirty="0"/>
              <a:t>Isochronous</a:t>
            </a:r>
            <a:endParaRPr lang="en-US" sz="1350" dirty="0"/>
          </a:p>
        </p:txBody>
      </p:sp>
      <p:sp>
        <p:nvSpPr>
          <p:cNvPr id="104" name="Rectangle 103"/>
          <p:cNvSpPr/>
          <p:nvPr/>
        </p:nvSpPr>
        <p:spPr>
          <a:xfrm>
            <a:off x="4394367" y="4920282"/>
            <a:ext cx="1531646" cy="684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Load/Generation</a:t>
            </a:r>
          </a:p>
          <a:p>
            <a:pPr algn="ctr"/>
            <a:r>
              <a:rPr lang="en-US" sz="1350" dirty="0"/>
              <a:t>Balance</a:t>
            </a:r>
            <a:endParaRPr lang="en-US" sz="1350" dirty="0"/>
          </a:p>
        </p:txBody>
      </p:sp>
      <p:sp>
        <p:nvSpPr>
          <p:cNvPr id="105" name="Rectangle 104"/>
          <p:cNvSpPr/>
          <p:nvPr/>
        </p:nvSpPr>
        <p:spPr>
          <a:xfrm>
            <a:off x="5926015" y="2178047"/>
            <a:ext cx="1219196" cy="68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MSSC/IROL</a:t>
            </a:r>
            <a:endParaRPr lang="en-US" sz="1350" dirty="0"/>
          </a:p>
        </p:txBody>
      </p:sp>
      <p:sp>
        <p:nvSpPr>
          <p:cNvPr id="107" name="Rectangle 106"/>
          <p:cNvSpPr/>
          <p:nvPr/>
        </p:nvSpPr>
        <p:spPr>
          <a:xfrm>
            <a:off x="5926015" y="2862872"/>
            <a:ext cx="1219194" cy="684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MSSC</a:t>
            </a:r>
          </a:p>
          <a:p>
            <a:pPr algn="ctr"/>
            <a:r>
              <a:rPr lang="en-US" sz="1350" dirty="0"/>
              <a:t>Manual Calc.</a:t>
            </a:r>
            <a:endParaRPr lang="en-US" sz="1350" dirty="0"/>
          </a:p>
        </p:txBody>
      </p:sp>
      <p:sp>
        <p:nvSpPr>
          <p:cNvPr id="110" name="Rectangle 109"/>
          <p:cNvSpPr/>
          <p:nvPr/>
        </p:nvSpPr>
        <p:spPr>
          <a:xfrm>
            <a:off x="5926014" y="3549657"/>
            <a:ext cx="1219191" cy="684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N-1</a:t>
            </a:r>
          </a:p>
          <a:p>
            <a:pPr algn="ctr"/>
            <a:r>
              <a:rPr lang="en-US" sz="1350" dirty="0"/>
              <a:t>Manual Calc.</a:t>
            </a:r>
            <a:endParaRPr lang="en-US" sz="1350" dirty="0"/>
          </a:p>
        </p:txBody>
      </p:sp>
      <p:sp>
        <p:nvSpPr>
          <p:cNvPr id="111" name="Rectangle 110"/>
          <p:cNvSpPr/>
          <p:nvPr/>
        </p:nvSpPr>
        <p:spPr>
          <a:xfrm>
            <a:off x="5926014" y="4233981"/>
            <a:ext cx="1219187" cy="6848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/>
              <a:t>N-1</a:t>
            </a:r>
          </a:p>
          <a:p>
            <a:pPr algn="ctr"/>
            <a:r>
              <a:rPr lang="en-US" sz="1350"/>
              <a:t>Manual Calc.</a:t>
            </a:r>
            <a:endParaRPr lang="en-US" sz="1350" dirty="0"/>
          </a:p>
        </p:txBody>
      </p:sp>
      <p:sp>
        <p:nvSpPr>
          <p:cNvPr id="112" name="Rectangle 111"/>
          <p:cNvSpPr/>
          <p:nvPr/>
        </p:nvSpPr>
        <p:spPr>
          <a:xfrm>
            <a:off x="5926014" y="4920278"/>
            <a:ext cx="1219183" cy="682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-</a:t>
            </a:r>
            <a:endParaRPr lang="en-US" sz="1350" dirty="0"/>
          </a:p>
        </p:txBody>
      </p:sp>
      <p:sp>
        <p:nvSpPr>
          <p:cNvPr id="113" name="Rectangle 112"/>
          <p:cNvSpPr/>
          <p:nvPr/>
        </p:nvSpPr>
        <p:spPr>
          <a:xfrm>
            <a:off x="7145211" y="2174619"/>
            <a:ext cx="849926" cy="6853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-</a:t>
            </a:r>
            <a:endParaRPr lang="en-US" sz="1350" dirty="0"/>
          </a:p>
        </p:txBody>
      </p:sp>
      <p:sp>
        <p:nvSpPr>
          <p:cNvPr id="114" name="Rectangle 113"/>
          <p:cNvSpPr/>
          <p:nvPr/>
        </p:nvSpPr>
        <p:spPr>
          <a:xfrm>
            <a:off x="7145209" y="2859919"/>
            <a:ext cx="849926" cy="689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-</a:t>
            </a:r>
            <a:endParaRPr lang="en-US" sz="1350" dirty="0"/>
          </a:p>
        </p:txBody>
      </p:sp>
      <p:sp>
        <p:nvSpPr>
          <p:cNvPr id="115" name="Rectangle 114"/>
          <p:cNvSpPr/>
          <p:nvPr/>
        </p:nvSpPr>
        <p:spPr>
          <a:xfrm>
            <a:off x="7145205" y="3546704"/>
            <a:ext cx="849930" cy="6897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-</a:t>
            </a:r>
            <a:endParaRPr lang="en-US" sz="1350" dirty="0"/>
          </a:p>
        </p:txBody>
      </p:sp>
      <p:sp>
        <p:nvSpPr>
          <p:cNvPr id="119" name="Rectangle 118"/>
          <p:cNvSpPr/>
          <p:nvPr/>
        </p:nvSpPr>
        <p:spPr>
          <a:xfrm>
            <a:off x="7145201" y="4235944"/>
            <a:ext cx="849931" cy="681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-</a:t>
            </a:r>
            <a:endParaRPr lang="en-US" sz="1350" dirty="0"/>
          </a:p>
        </p:txBody>
      </p:sp>
      <p:sp>
        <p:nvSpPr>
          <p:cNvPr id="120" name="Rectangle 119"/>
          <p:cNvSpPr/>
          <p:nvPr/>
        </p:nvSpPr>
        <p:spPr>
          <a:xfrm>
            <a:off x="7145197" y="4920935"/>
            <a:ext cx="849935" cy="6821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-</a:t>
            </a:r>
            <a:endParaRPr lang="en-US" sz="1350" dirty="0"/>
          </a:p>
        </p:txBody>
      </p:sp>
      <p:sp>
        <p:nvSpPr>
          <p:cNvPr id="55" name="Rectangle 54"/>
          <p:cNvSpPr/>
          <p:nvPr/>
        </p:nvSpPr>
        <p:spPr>
          <a:xfrm>
            <a:off x="2143993" y="3548057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CFC </a:t>
            </a:r>
          </a:p>
          <a:p>
            <a:pPr algn="ctr"/>
            <a:r>
              <a:rPr lang="en-US" sz="1350" dirty="0"/>
              <a:t>(Single TOP)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145184" y="2859912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CFC</a:t>
            </a:r>
          </a:p>
          <a:p>
            <a:pPr algn="ctr"/>
            <a:r>
              <a:rPr lang="en-US" sz="1350" dirty="0"/>
              <a:t>(Multi TOP)</a:t>
            </a:r>
          </a:p>
        </p:txBody>
      </p:sp>
    </p:spTree>
    <p:extLst>
      <p:ext uri="{BB962C8B-B14F-4D97-AF65-F5344CB8AC3E}">
        <p14:creationId xmlns:p14="http://schemas.microsoft.com/office/powerpoint/2010/main" val="76910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1" grpId="0" animBg="1"/>
      <p:bldP spid="50" grpId="0" animBg="1"/>
      <p:bldP spid="54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91" grpId="0" animBg="1"/>
      <p:bldP spid="92" grpId="0" animBg="1"/>
      <p:bldP spid="99" grpId="0" animBg="1"/>
      <p:bldP spid="100" grpId="0" animBg="1"/>
      <p:bldP spid="102" grpId="0" animBg="1"/>
      <p:bldP spid="103" grpId="0" animBg="1"/>
      <p:bldP spid="104" grpId="0" animBg="1"/>
      <p:bldP spid="105" grpId="0" animBg="1"/>
      <p:bldP spid="107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9" grpId="0" animBg="1"/>
      <p:bldP spid="120" grpId="0" animBg="1"/>
      <p:bldP spid="55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spect="1"/>
          </p:cNvSpPr>
          <p:nvPr/>
        </p:nvSpPr>
        <p:spPr>
          <a:xfrm>
            <a:off x="2610507" y="1549473"/>
            <a:ext cx="1165860" cy="1165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  <a:endParaRPr lang="en-US" sz="1350" dirty="0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2610507" y="4169021"/>
            <a:ext cx="1165860" cy="1165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1</a:t>
            </a:r>
            <a:endParaRPr lang="en-US" sz="1350" dirty="0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5428014" y="4169021"/>
            <a:ext cx="1165860" cy="1165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3</a:t>
            </a:r>
            <a:endParaRPr lang="en-US" sz="1350" dirty="0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5428014" y="1549473"/>
            <a:ext cx="1165860" cy="1165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2</a:t>
            </a:r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2610507" y="5486400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Isochronous</a:t>
            </a:r>
          </a:p>
        </p:txBody>
      </p:sp>
      <p:sp>
        <p:nvSpPr>
          <p:cNvPr id="9" name="Rectangle 8"/>
          <p:cNvSpPr/>
          <p:nvPr/>
        </p:nvSpPr>
        <p:spPr>
          <a:xfrm>
            <a:off x="5428014" y="685800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CFC </a:t>
            </a:r>
          </a:p>
          <a:p>
            <a:pPr algn="ctr"/>
            <a:r>
              <a:rPr lang="en-US" sz="1350" dirty="0"/>
              <a:t>(Single TOP)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14600" y="685800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CFC</a:t>
            </a:r>
          </a:p>
          <a:p>
            <a:pPr algn="ctr"/>
            <a:r>
              <a:rPr lang="en-US" sz="1350" dirty="0"/>
              <a:t>(Multi TOP)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48236" y="5562600"/>
            <a:ext cx="11254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CFC</a:t>
            </a:r>
          </a:p>
          <a:p>
            <a:pPr algn="ctr"/>
            <a:r>
              <a:rPr lang="en-US" sz="1350" dirty="0"/>
              <a:t>(Multi TOP)</a:t>
            </a:r>
          </a:p>
        </p:txBody>
      </p:sp>
    </p:spTree>
    <p:extLst>
      <p:ext uri="{BB962C8B-B14F-4D97-AF65-F5344CB8AC3E}">
        <p14:creationId xmlns:p14="http://schemas.microsoft.com/office/powerpoint/2010/main" val="372247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spect="1"/>
          </p:cNvSpPr>
          <p:nvPr/>
        </p:nvSpPr>
        <p:spPr>
          <a:xfrm>
            <a:off x="2622248" y="1549473"/>
            <a:ext cx="1165860" cy="1165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Area 1</a:t>
            </a:r>
            <a:endParaRPr lang="en-US" sz="1350" dirty="0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2622248" y="4169021"/>
            <a:ext cx="1165860" cy="1165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Area 2</a:t>
            </a:r>
            <a:endParaRPr lang="en-US" sz="1350" dirty="0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5439755" y="4169021"/>
            <a:ext cx="1165860" cy="1165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Area 4</a:t>
            </a:r>
            <a:endParaRPr lang="en-US" sz="1350" dirty="0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5439755" y="1549473"/>
            <a:ext cx="1165860" cy="11658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/>
              <a:t>Area 3</a:t>
            </a:r>
            <a:endParaRPr lang="en-US" sz="1350" dirty="0"/>
          </a:p>
        </p:txBody>
      </p:sp>
      <p:sp>
        <p:nvSpPr>
          <p:cNvPr id="8" name="Up Arrow 7"/>
          <p:cNvSpPr/>
          <p:nvPr/>
        </p:nvSpPr>
        <p:spPr>
          <a:xfrm>
            <a:off x="3023441" y="2774506"/>
            <a:ext cx="363474" cy="13369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Up Arrow 8"/>
          <p:cNvSpPr/>
          <p:nvPr/>
        </p:nvSpPr>
        <p:spPr>
          <a:xfrm>
            <a:off x="5840948" y="2774506"/>
            <a:ext cx="363474" cy="13369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Up Arrow 9"/>
          <p:cNvSpPr/>
          <p:nvPr/>
        </p:nvSpPr>
        <p:spPr>
          <a:xfrm rot="5400000">
            <a:off x="4432193" y="1376293"/>
            <a:ext cx="363474" cy="13369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Up Arrow 10"/>
          <p:cNvSpPr/>
          <p:nvPr/>
        </p:nvSpPr>
        <p:spPr>
          <a:xfrm rot="5400000">
            <a:off x="4432193" y="4083470"/>
            <a:ext cx="363474" cy="13369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Multiply 12"/>
          <p:cNvSpPr/>
          <p:nvPr/>
        </p:nvSpPr>
        <p:spPr>
          <a:xfrm>
            <a:off x="4160195" y="1549473"/>
            <a:ext cx="907473" cy="99539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Multiply 13"/>
          <p:cNvSpPr/>
          <p:nvPr/>
        </p:nvSpPr>
        <p:spPr>
          <a:xfrm>
            <a:off x="5568948" y="2945290"/>
            <a:ext cx="907473" cy="99539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/>
          <p:cNvSpPr txBox="1"/>
          <p:nvPr/>
        </p:nvSpPr>
        <p:spPr>
          <a:xfrm>
            <a:off x="4543070" y="2562905"/>
            <a:ext cx="11618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Heavy Power Flow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8222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2017 Operator Training Seminar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66800"/>
            <a:ext cx="8534400" cy="4319832"/>
          </a:xfrm>
        </p:spPr>
        <p:txBody>
          <a:bodyPr/>
          <a:lstStyle/>
          <a:p>
            <a:r>
              <a:rPr lang="en-US" sz="2800" dirty="0"/>
              <a:t>Delivery Schedule</a:t>
            </a:r>
          </a:p>
          <a:p>
            <a:pPr lvl="1"/>
            <a:r>
              <a:rPr lang="en-US" sz="2400" dirty="0"/>
              <a:t>Pilot				</a:t>
            </a:r>
            <a:r>
              <a:rPr lang="en-US" sz="2400" dirty="0" smtClean="0"/>
              <a:t>January </a:t>
            </a:r>
            <a:r>
              <a:rPr lang="en-US" sz="2400" dirty="0"/>
              <a:t>17-19, 2017</a:t>
            </a:r>
          </a:p>
          <a:p>
            <a:pPr lvl="1"/>
            <a:r>
              <a:rPr lang="en-US" sz="2400" dirty="0"/>
              <a:t>Session1			</a:t>
            </a:r>
            <a:r>
              <a:rPr lang="en-US" sz="2400" dirty="0" smtClean="0"/>
              <a:t>March </a:t>
            </a:r>
            <a:r>
              <a:rPr lang="en-US" sz="2400" dirty="0"/>
              <a:t>28-30, 2017</a:t>
            </a:r>
          </a:p>
          <a:p>
            <a:pPr lvl="1"/>
            <a:r>
              <a:rPr lang="en-US" sz="2400" dirty="0"/>
              <a:t>Session2			</a:t>
            </a:r>
            <a:r>
              <a:rPr lang="en-US" sz="2400" dirty="0" smtClean="0"/>
              <a:t>April </a:t>
            </a:r>
            <a:r>
              <a:rPr lang="en-US" sz="2400" dirty="0"/>
              <a:t>4-6, 2017</a:t>
            </a:r>
          </a:p>
          <a:p>
            <a:pPr lvl="1"/>
            <a:r>
              <a:rPr lang="en-US" sz="2400" dirty="0"/>
              <a:t>Session3			</a:t>
            </a:r>
            <a:r>
              <a:rPr lang="en-US" sz="2400" dirty="0" smtClean="0"/>
              <a:t>April </a:t>
            </a:r>
            <a:r>
              <a:rPr lang="en-US" sz="2400" dirty="0"/>
              <a:t>11-13, 2017</a:t>
            </a:r>
          </a:p>
          <a:p>
            <a:pPr lvl="1"/>
            <a:r>
              <a:rPr lang="en-US" sz="2400" dirty="0"/>
              <a:t>Session4			</a:t>
            </a:r>
            <a:r>
              <a:rPr lang="en-US" sz="2400" dirty="0" smtClean="0"/>
              <a:t>April </a:t>
            </a:r>
            <a:r>
              <a:rPr lang="en-US" sz="2400" dirty="0"/>
              <a:t>18-20, 2017</a:t>
            </a:r>
          </a:p>
          <a:p>
            <a:pPr lvl="1"/>
            <a:r>
              <a:rPr lang="en-US" sz="2400" dirty="0"/>
              <a:t>Session5			</a:t>
            </a:r>
            <a:r>
              <a:rPr lang="en-US" sz="2400" dirty="0" smtClean="0"/>
              <a:t>April </a:t>
            </a:r>
            <a:r>
              <a:rPr lang="en-US" sz="2400" dirty="0"/>
              <a:t>25-27</a:t>
            </a:r>
          </a:p>
          <a:p>
            <a:pPr lvl="1"/>
            <a:r>
              <a:rPr lang="en-US" sz="2400" dirty="0"/>
              <a:t>Session6			</a:t>
            </a:r>
            <a:r>
              <a:rPr lang="en-US" sz="2400" dirty="0" smtClean="0"/>
              <a:t>May </a:t>
            </a:r>
            <a:r>
              <a:rPr lang="en-US" sz="2400" dirty="0"/>
              <a:t>2-4, 2017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812560"/>
            <a:ext cx="7162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06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3200" dirty="0" smtClean="0"/>
              <a:t>Virtual Instructor Led Training (Pilot)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dirty="0"/>
              <a:t>The course will be </a:t>
            </a:r>
            <a:r>
              <a:rPr lang="en-US" dirty="0" smtClean="0"/>
              <a:t>offered </a:t>
            </a:r>
            <a:r>
              <a:rPr lang="en-US" dirty="0"/>
              <a:t>twice in fall next year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800" dirty="0" smtClean="0"/>
              <a:t>  </a:t>
            </a:r>
            <a:endParaRPr lang="en-US" sz="800" dirty="0"/>
          </a:p>
          <a:p>
            <a:r>
              <a:rPr lang="en-US" dirty="0"/>
              <a:t>No costs to </a:t>
            </a:r>
            <a:r>
              <a:rPr lang="en-US" dirty="0" smtClean="0"/>
              <a:t>participate</a:t>
            </a:r>
          </a:p>
          <a:p>
            <a:endParaRPr lang="en-US" sz="1000" dirty="0"/>
          </a:p>
          <a:p>
            <a:r>
              <a:rPr lang="en-US" dirty="0" smtClean="0"/>
              <a:t>Will be available to select group for pilot</a:t>
            </a:r>
          </a:p>
          <a:p>
            <a:endParaRPr lang="en-US" sz="1000" dirty="0"/>
          </a:p>
          <a:p>
            <a:r>
              <a:rPr lang="en-US" dirty="0" smtClean="0"/>
              <a:t>OTWG </a:t>
            </a:r>
            <a:r>
              <a:rPr lang="en-US" dirty="0"/>
              <a:t>will </a:t>
            </a:r>
            <a:r>
              <a:rPr lang="en-US" dirty="0" smtClean="0"/>
              <a:t>determine topic next meeting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Winter Storm </a:t>
            </a:r>
            <a:r>
              <a:rPr lang="en-US" sz="3200" dirty="0" smtClean="0"/>
              <a:t>Drill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486400"/>
          </a:xfrm>
        </p:spPr>
        <p:txBody>
          <a:bodyPr/>
          <a:lstStyle/>
          <a:p>
            <a:r>
              <a:rPr lang="en-US" dirty="0" smtClean="0"/>
              <a:t>Winter Storm Drill Oct 18 – 19, 2017</a:t>
            </a:r>
          </a:p>
          <a:p>
            <a:endParaRPr lang="en-US" sz="1000" dirty="0" smtClean="0"/>
          </a:p>
          <a:p>
            <a:pPr lvl="1"/>
            <a:r>
              <a:rPr lang="en-US" dirty="0"/>
              <a:t>Initial Narrative</a:t>
            </a:r>
            <a:endParaRPr lang="en-US" sz="2000" dirty="0"/>
          </a:p>
          <a:p>
            <a:pPr lvl="2"/>
            <a:r>
              <a:rPr lang="en-US" dirty="0"/>
              <a:t>Freezing temperatures and icing in West</a:t>
            </a:r>
            <a:endParaRPr lang="en-US" sz="1800" dirty="0"/>
          </a:p>
          <a:p>
            <a:pPr lvl="3"/>
            <a:r>
              <a:rPr lang="en-US" dirty="0"/>
              <a:t>Natural Gas Well Heads icing </a:t>
            </a:r>
            <a:endParaRPr lang="en-US" sz="1600" dirty="0"/>
          </a:p>
          <a:p>
            <a:pPr lvl="3"/>
            <a:r>
              <a:rPr lang="en-US" dirty="0"/>
              <a:t>Natural Gas Pipeline pressure issues</a:t>
            </a:r>
            <a:endParaRPr lang="en-US" sz="1600" dirty="0"/>
          </a:p>
          <a:p>
            <a:pPr lvl="3"/>
            <a:r>
              <a:rPr lang="en-US" dirty="0"/>
              <a:t>Natural Gas Restrictions</a:t>
            </a:r>
            <a:endParaRPr lang="en-US" sz="1600" dirty="0"/>
          </a:p>
          <a:p>
            <a:pPr lvl="2"/>
            <a:r>
              <a:rPr lang="en-US" dirty="0"/>
              <a:t>High winds and icing in Panhandle</a:t>
            </a:r>
            <a:endParaRPr lang="en-US" sz="1800" dirty="0"/>
          </a:p>
          <a:p>
            <a:pPr lvl="3"/>
            <a:r>
              <a:rPr lang="en-US" dirty="0"/>
              <a:t>High Output from wind</a:t>
            </a:r>
            <a:endParaRPr lang="en-US" sz="1600" dirty="0"/>
          </a:p>
          <a:p>
            <a:pPr lvl="3"/>
            <a:r>
              <a:rPr lang="en-US" dirty="0"/>
              <a:t>Large number of wind units tripping</a:t>
            </a:r>
            <a:endParaRPr lang="en-US" sz="1600" dirty="0"/>
          </a:p>
          <a:p>
            <a:pPr lvl="2"/>
            <a:r>
              <a:rPr lang="en-US" dirty="0"/>
              <a:t>High winds and icing throughout the ERCOT region</a:t>
            </a:r>
            <a:endParaRPr lang="en-US" sz="1800" dirty="0"/>
          </a:p>
          <a:p>
            <a:pPr lvl="3"/>
            <a:r>
              <a:rPr lang="en-US" dirty="0"/>
              <a:t>Line trips due to icing and high winds</a:t>
            </a:r>
            <a:endParaRPr lang="en-US" sz="1600" dirty="0"/>
          </a:p>
          <a:p>
            <a:pPr lvl="3"/>
            <a:r>
              <a:rPr lang="en-US" dirty="0"/>
              <a:t>Unit trips due to low </a:t>
            </a:r>
            <a:r>
              <a:rPr lang="en-US" dirty="0" smtClean="0"/>
              <a:t>temperatures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7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www.w3.org/XML/1998/namespace"/>
    <ds:schemaRef ds:uri="c34af464-7aa1-4edd-9be4-83dffc1cb926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6749</TotalTime>
  <Words>566</Words>
  <Application>Microsoft Office PowerPoint</Application>
  <PresentationFormat>On-screen Show (4:3)</PresentationFormat>
  <Paragraphs>206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Black Start Training Completed</vt:lpstr>
      <vt:lpstr>Restoration Framework</vt:lpstr>
      <vt:lpstr>PowerPoint Presentation</vt:lpstr>
      <vt:lpstr>PowerPoint Presentation</vt:lpstr>
      <vt:lpstr>PowerPoint Presentation</vt:lpstr>
      <vt:lpstr>2017 Operator Training Seminar</vt:lpstr>
      <vt:lpstr>Virtual Instructor Led Training (Pilot)</vt:lpstr>
      <vt:lpstr>Winter Storm Drill</vt:lpstr>
      <vt:lpstr>Winter Storm Drill</vt:lpstr>
      <vt:lpstr>Grid Ex IV</vt:lpstr>
      <vt:lpstr>Sync and Beyond</vt:lpstr>
      <vt:lpstr>2018 OTS</vt:lpstr>
      <vt:lpstr>New Business</vt:lpstr>
      <vt:lpstr>Next Meeting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Spinner, Mark</cp:lastModifiedBy>
  <cp:revision>312</cp:revision>
  <cp:lastPrinted>2016-06-07T20:04:50Z</cp:lastPrinted>
  <dcterms:created xsi:type="dcterms:W3CDTF">2016-01-21T15:20:31Z</dcterms:created>
  <dcterms:modified xsi:type="dcterms:W3CDTF">2017-03-27T19:29:16Z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