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9"/>
  </p:notesMasterIdLst>
  <p:handoutMasterIdLst>
    <p:handoutMasterId r:id="rId10"/>
  </p:handoutMasterIdLst>
  <p:sldIdLst>
    <p:sldId id="260" r:id="rId7"/>
    <p:sldId id="257" r:id="rId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745" autoAdjust="0"/>
    <p:restoredTop sz="94660"/>
  </p:normalViewPr>
  <p:slideViewPr>
    <p:cSldViewPr showGuides="1">
      <p:cViewPr varScale="1">
        <p:scale>
          <a:sx n="125" d="100"/>
          <a:sy n="125" d="100"/>
        </p:scale>
        <p:origin x="1476" y="108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ERCOT Public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ERCOT Public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ERCOT Public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Digital Certificate Process </a:t>
            </a:r>
            <a:r>
              <a:rPr lang="en-US" sz="2800" kern="0" dirty="0" smtClean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Review</a:t>
            </a:r>
          </a:p>
          <a:p>
            <a:endParaRPr lang="en-US" sz="2000" kern="0" dirty="0" smtClean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 smtClean="0">
                <a:solidFill>
                  <a:srgbClr val="000000"/>
                </a:solidFill>
                <a:latin typeface="Arial Black" pitchFamily="34" charset="0"/>
              </a:rPr>
              <a:t>Leo Angele</a:t>
            </a:r>
            <a:endParaRPr lang="en-US" sz="2000" kern="0" dirty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 smtClean="0">
                <a:solidFill>
                  <a:srgbClr val="000000"/>
                </a:solidFill>
                <a:latin typeface="Arial Black" pitchFamily="34" charset="0"/>
              </a:rPr>
              <a:t>IT </a:t>
            </a: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Support Services</a:t>
            </a:r>
          </a:p>
          <a:p>
            <a:endParaRPr lang="en-US" dirty="0" smtClean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</a:t>
            </a:r>
            <a:r>
              <a:rPr lang="en-US" b="1" dirty="0" smtClean="0">
                <a:solidFill>
                  <a:srgbClr val="000000"/>
                </a:solidFill>
              </a:rPr>
              <a:t>Public</a:t>
            </a:r>
          </a:p>
          <a:p>
            <a:pPr lvl="0" defTabSz="457200"/>
            <a:r>
              <a:rPr lang="en-US" b="1" dirty="0" smtClean="0">
                <a:solidFill>
                  <a:srgbClr val="000000"/>
                </a:solidFill>
              </a:rPr>
              <a:t>March 2017</a:t>
            </a:r>
            <a:endParaRPr lang="en-US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Digital Certificate Process Review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14400"/>
            <a:ext cx="8534400" cy="54102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 smtClean="0">
                <a:solidFill>
                  <a:srgbClr val="000000"/>
                </a:solidFill>
              </a:rPr>
              <a:t>January 2017 – Market Requested ERCOT initiate a process review for the </a:t>
            </a:r>
            <a:r>
              <a:rPr lang="en-US" sz="1600" b="1" kern="0" smtClean="0">
                <a:solidFill>
                  <a:srgbClr val="000000"/>
                </a:solidFill>
              </a:rPr>
              <a:t>Market Participant </a:t>
            </a:r>
            <a:r>
              <a:rPr lang="en-US" sz="1600" b="1" kern="0" dirty="0" smtClean="0">
                <a:solidFill>
                  <a:srgbClr val="000000"/>
                </a:solidFill>
              </a:rPr>
              <a:t>Identity Management (MPIM) system.</a:t>
            </a:r>
          </a:p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endParaRPr lang="en-US" sz="1600" b="1" kern="0" dirty="0" smtClean="0">
              <a:solidFill>
                <a:srgbClr val="000000"/>
              </a:solidFill>
            </a:endParaRPr>
          </a:p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 smtClean="0">
                <a:solidFill>
                  <a:srgbClr val="000000"/>
                </a:solidFill>
              </a:rPr>
              <a:t>Streamline Processes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dirty="0" smtClean="0"/>
              <a:t>ERCOT will </a:t>
            </a:r>
            <a:r>
              <a:rPr lang="en-US" sz="1600" dirty="0"/>
              <a:t>be able to stream line some processes, including a shortened procedure for creating new </a:t>
            </a:r>
            <a:r>
              <a:rPr lang="en-US" sz="1600" dirty="0" smtClean="0"/>
              <a:t>users </a:t>
            </a:r>
            <a:r>
              <a:rPr lang="en-US" sz="1600" dirty="0"/>
              <a:t>and issuing a certificate within the same screen</a:t>
            </a:r>
            <a:r>
              <a:rPr lang="en-US" sz="1600" dirty="0" smtClean="0"/>
              <a:t>.</a:t>
            </a: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dirty="0"/>
              <a:t>Given </a:t>
            </a:r>
            <a:r>
              <a:rPr lang="en-US" sz="1600" dirty="0" smtClean="0"/>
              <a:t>the </a:t>
            </a:r>
            <a:r>
              <a:rPr lang="en-US" sz="1600" dirty="0"/>
              <a:t>current technology running the </a:t>
            </a:r>
            <a:r>
              <a:rPr lang="en-US" sz="1600" dirty="0" smtClean="0"/>
              <a:t>MPIM system</a:t>
            </a:r>
            <a:r>
              <a:rPr lang="en-US" sz="1600" dirty="0"/>
              <a:t>, ERCOT will be unable to link relationships between multiple DUNS.  USA’s will continue to manage each DUNS and employees individually.</a:t>
            </a: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 smtClean="0">
                <a:solidFill>
                  <a:srgbClr val="000000"/>
                </a:solidFill>
              </a:rPr>
              <a:t>Changing the Digital Certificate Download Process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dirty="0" smtClean="0"/>
              <a:t>Microsoft </a:t>
            </a:r>
            <a:r>
              <a:rPr lang="en-US" sz="1600" dirty="0"/>
              <a:t>has phased out Active-X </a:t>
            </a:r>
            <a:r>
              <a:rPr lang="en-US" sz="1600" dirty="0" smtClean="0"/>
              <a:t>with the release of Microsoft </a:t>
            </a:r>
            <a:r>
              <a:rPr lang="en-US" sz="1600" dirty="0"/>
              <a:t>Edge.</a:t>
            </a:r>
            <a:endParaRPr lang="en-US" sz="1600" dirty="0" smtClean="0"/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dirty="0" smtClean="0"/>
              <a:t>To meet future requirements, ERCOT will shift away </a:t>
            </a:r>
            <a:r>
              <a:rPr lang="en-US" sz="1600" dirty="0"/>
              <a:t>from Active-X for all Digital Certificate </a:t>
            </a:r>
            <a:r>
              <a:rPr lang="en-US" sz="1600" dirty="0" smtClean="0"/>
              <a:t>downloads.</a:t>
            </a:r>
            <a:endParaRPr lang="en-US" sz="1600" kern="0" dirty="0" smtClean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kern="0" dirty="0" smtClean="0">
                <a:solidFill>
                  <a:srgbClr val="000000"/>
                </a:solidFill>
              </a:rPr>
              <a:t>Digital </a:t>
            </a:r>
            <a:r>
              <a:rPr lang="en-US" sz="1600" kern="0" dirty="0">
                <a:solidFill>
                  <a:srgbClr val="000000"/>
                </a:solidFill>
              </a:rPr>
              <a:t>Certificates will be downloaded as a file, instead of being installed </a:t>
            </a:r>
            <a:r>
              <a:rPr lang="en-US" sz="1600" kern="0" dirty="0" smtClean="0">
                <a:solidFill>
                  <a:srgbClr val="000000"/>
                </a:solidFill>
              </a:rPr>
              <a:t>directly into </a:t>
            </a:r>
            <a:r>
              <a:rPr lang="en-US" sz="1600" kern="0" dirty="0">
                <a:solidFill>
                  <a:srgbClr val="000000"/>
                </a:solidFill>
              </a:rPr>
              <a:t>the </a:t>
            </a:r>
            <a:r>
              <a:rPr lang="en-US" sz="1600" kern="0" dirty="0" smtClean="0">
                <a:solidFill>
                  <a:srgbClr val="000000"/>
                </a:solidFill>
              </a:rPr>
              <a:t>browser.</a:t>
            </a:r>
            <a:endParaRPr lang="en-US" sz="1600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kern="0" dirty="0" smtClean="0">
                <a:solidFill>
                  <a:srgbClr val="000000"/>
                </a:solidFill>
              </a:rPr>
              <a:t>Users </a:t>
            </a:r>
            <a:r>
              <a:rPr lang="en-US" sz="1600" kern="0" dirty="0">
                <a:solidFill>
                  <a:srgbClr val="000000"/>
                </a:solidFill>
              </a:rPr>
              <a:t>will be required to secure the file when </a:t>
            </a:r>
            <a:r>
              <a:rPr lang="en-US" sz="1600" kern="0" dirty="0" smtClean="0">
                <a:solidFill>
                  <a:srgbClr val="000000"/>
                </a:solidFill>
              </a:rPr>
              <a:t>downloaded. A password will be set during </a:t>
            </a:r>
            <a:r>
              <a:rPr lang="en-US" sz="1600" kern="0" dirty="0">
                <a:solidFill>
                  <a:srgbClr val="000000"/>
                </a:solidFill>
              </a:rPr>
              <a:t>the download process.</a:t>
            </a:r>
          </a:p>
          <a:p>
            <a:pPr lvl="1" eaLnBrk="0" fontAlgn="base" hangingPunct="0">
              <a:spcAft>
                <a:spcPct val="0"/>
              </a:spcAft>
              <a:buFont typeface="Wingdings" panose="05000000000000000000" pitchFamily="2" charset="2"/>
              <a:buChar char="§"/>
            </a:pPr>
            <a:r>
              <a:rPr lang="en-US" sz="1600" kern="0" dirty="0" smtClean="0">
                <a:solidFill>
                  <a:srgbClr val="000000"/>
                </a:solidFill>
              </a:rPr>
              <a:t>This </a:t>
            </a:r>
            <a:r>
              <a:rPr lang="en-US" sz="1600" kern="0" dirty="0">
                <a:solidFill>
                  <a:srgbClr val="000000"/>
                </a:solidFill>
              </a:rPr>
              <a:t>new process will be the same for new </a:t>
            </a:r>
            <a:r>
              <a:rPr lang="en-US" sz="1600" kern="0" dirty="0" smtClean="0">
                <a:solidFill>
                  <a:srgbClr val="000000"/>
                </a:solidFill>
              </a:rPr>
              <a:t>Digital Certificates </a:t>
            </a:r>
            <a:r>
              <a:rPr lang="en-US" sz="1600" kern="0" dirty="0">
                <a:solidFill>
                  <a:srgbClr val="000000"/>
                </a:solidFill>
              </a:rPr>
              <a:t>as well as </a:t>
            </a:r>
            <a:r>
              <a:rPr lang="en-US" sz="1600" kern="0" dirty="0" smtClean="0">
                <a:solidFill>
                  <a:srgbClr val="000000"/>
                </a:solidFill>
              </a:rPr>
              <a:t>Digital Certificate </a:t>
            </a:r>
            <a:r>
              <a:rPr lang="en-US" sz="1600" kern="0" dirty="0">
                <a:solidFill>
                  <a:srgbClr val="000000"/>
                </a:solidFill>
              </a:rPr>
              <a:t>renewals.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E9AA12-8AF9-4AA6-90FE-24669859CDF3}">
  <ds:schemaRefs>
    <ds:schemaRef ds:uri="http://schemas.openxmlformats.org/package/2006/metadata/core-properties"/>
    <ds:schemaRef ds:uri="http://www.w3.org/XML/1998/namespace"/>
    <ds:schemaRef ds:uri="c34af464-7aa1-4edd-9be4-83dffc1cb926"/>
    <ds:schemaRef ds:uri="http://purl.org/dc/dcmitype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purl.org/dc/terms/"/>
    <ds:schemaRef ds:uri="http://purl.org/dc/elements/1.1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736</TotalTime>
  <Words>192</Words>
  <Application>Microsoft Office PowerPoint</Application>
  <PresentationFormat>On-screen Show (4:3)</PresentationFormat>
  <Paragraphs>22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Arial</vt:lpstr>
      <vt:lpstr>Arial Black</vt:lpstr>
      <vt:lpstr>Calibri</vt:lpstr>
      <vt:lpstr>Wingdings</vt:lpstr>
      <vt:lpstr>1_Custom Design</vt:lpstr>
      <vt:lpstr>Office Theme</vt:lpstr>
      <vt:lpstr>Custom Design</vt:lpstr>
      <vt:lpstr>PowerPoint Presentation</vt:lpstr>
      <vt:lpstr>Digital Certificate Process Review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Angele, Leo</cp:lastModifiedBy>
  <cp:revision>68</cp:revision>
  <cp:lastPrinted>2016-01-21T20:53:15Z</cp:lastPrinted>
  <dcterms:created xsi:type="dcterms:W3CDTF">2016-01-21T15:20:31Z</dcterms:created>
  <dcterms:modified xsi:type="dcterms:W3CDTF">2017-03-27T20:49:44Z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</Properties>
</file>

<file path=docProps/thumbnail.jpeg>
</file>