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71" r:id="rId7"/>
    <p:sldId id="272" r:id="rId8"/>
    <p:sldId id="273" r:id="rId9"/>
    <p:sldId id="27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96" y="3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for Discussion on Day Ahead Make Whole Adjustments due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Ancillary Service Infeasibility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 31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 2017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/>
          <p:cNvSpPr/>
          <p:nvPr/>
        </p:nvSpPr>
        <p:spPr>
          <a:xfrm>
            <a:off x="3617119" y="4191000"/>
            <a:ext cx="1197769" cy="533400"/>
          </a:xfrm>
          <a:custGeom>
            <a:avLst/>
            <a:gdLst>
              <a:gd name="connsiteX0" fmla="*/ 0 w 1197769"/>
              <a:gd name="connsiteY0" fmla="*/ 526256 h 533400"/>
              <a:gd name="connsiteX1" fmla="*/ 154781 w 1197769"/>
              <a:gd name="connsiteY1" fmla="*/ 309563 h 533400"/>
              <a:gd name="connsiteX2" fmla="*/ 292894 w 1197769"/>
              <a:gd name="connsiteY2" fmla="*/ 130969 h 533400"/>
              <a:gd name="connsiteX3" fmla="*/ 400050 w 1197769"/>
              <a:gd name="connsiteY3" fmla="*/ 40481 h 533400"/>
              <a:gd name="connsiteX4" fmla="*/ 516731 w 1197769"/>
              <a:gd name="connsiteY4" fmla="*/ 0 h 533400"/>
              <a:gd name="connsiteX5" fmla="*/ 635794 w 1197769"/>
              <a:gd name="connsiteY5" fmla="*/ 33338 h 533400"/>
              <a:gd name="connsiteX6" fmla="*/ 721519 w 1197769"/>
              <a:gd name="connsiteY6" fmla="*/ 85725 h 533400"/>
              <a:gd name="connsiteX7" fmla="*/ 833437 w 1197769"/>
              <a:gd name="connsiteY7" fmla="*/ 171450 h 533400"/>
              <a:gd name="connsiteX8" fmla="*/ 1112044 w 1197769"/>
              <a:gd name="connsiteY8" fmla="*/ 435769 h 533400"/>
              <a:gd name="connsiteX9" fmla="*/ 1197769 w 1197769"/>
              <a:gd name="connsiteY9" fmla="*/ 533400 h 533400"/>
              <a:gd name="connsiteX10" fmla="*/ 0 w 1197769"/>
              <a:gd name="connsiteY10" fmla="*/ 526256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7769" h="533400">
                <a:moveTo>
                  <a:pt x="0" y="526256"/>
                </a:moveTo>
                <a:lnTo>
                  <a:pt x="154781" y="309563"/>
                </a:lnTo>
                <a:lnTo>
                  <a:pt x="292894" y="130969"/>
                </a:lnTo>
                <a:lnTo>
                  <a:pt x="400050" y="40481"/>
                </a:lnTo>
                <a:lnTo>
                  <a:pt x="516731" y="0"/>
                </a:lnTo>
                <a:lnTo>
                  <a:pt x="635794" y="33338"/>
                </a:lnTo>
                <a:lnTo>
                  <a:pt x="721519" y="85725"/>
                </a:lnTo>
                <a:lnTo>
                  <a:pt x="833437" y="171450"/>
                </a:lnTo>
                <a:lnTo>
                  <a:pt x="1112044" y="435769"/>
                </a:lnTo>
                <a:lnTo>
                  <a:pt x="1197769" y="533400"/>
                </a:lnTo>
                <a:lnTo>
                  <a:pt x="0" y="52625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371725" y="4422775"/>
            <a:ext cx="831850" cy="301625"/>
          </a:xfrm>
          <a:custGeom>
            <a:avLst/>
            <a:gdLst>
              <a:gd name="connsiteX0" fmla="*/ 0 w 831850"/>
              <a:gd name="connsiteY0" fmla="*/ 298450 h 301625"/>
              <a:gd name="connsiteX1" fmla="*/ 152400 w 831850"/>
              <a:gd name="connsiteY1" fmla="*/ 136525 h 301625"/>
              <a:gd name="connsiteX2" fmla="*/ 288925 w 831850"/>
              <a:gd name="connsiteY2" fmla="*/ 38100 h 301625"/>
              <a:gd name="connsiteX3" fmla="*/ 406400 w 831850"/>
              <a:gd name="connsiteY3" fmla="*/ 0 h 301625"/>
              <a:gd name="connsiteX4" fmla="*/ 514350 w 831850"/>
              <a:gd name="connsiteY4" fmla="*/ 28575 h 301625"/>
              <a:gd name="connsiteX5" fmla="*/ 596900 w 831850"/>
              <a:gd name="connsiteY5" fmla="*/ 85725 h 301625"/>
              <a:gd name="connsiteX6" fmla="*/ 682625 w 831850"/>
              <a:gd name="connsiteY6" fmla="*/ 152400 h 301625"/>
              <a:gd name="connsiteX7" fmla="*/ 755650 w 831850"/>
              <a:gd name="connsiteY7" fmla="*/ 225425 h 301625"/>
              <a:gd name="connsiteX8" fmla="*/ 831850 w 831850"/>
              <a:gd name="connsiteY8" fmla="*/ 301625 h 301625"/>
              <a:gd name="connsiteX9" fmla="*/ 0 w 831850"/>
              <a:gd name="connsiteY9" fmla="*/ 298450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1850" h="301625">
                <a:moveTo>
                  <a:pt x="0" y="298450"/>
                </a:moveTo>
                <a:lnTo>
                  <a:pt x="152400" y="136525"/>
                </a:lnTo>
                <a:lnTo>
                  <a:pt x="288925" y="38100"/>
                </a:lnTo>
                <a:lnTo>
                  <a:pt x="406400" y="0"/>
                </a:lnTo>
                <a:lnTo>
                  <a:pt x="514350" y="28575"/>
                </a:lnTo>
                <a:lnTo>
                  <a:pt x="596900" y="85725"/>
                </a:lnTo>
                <a:lnTo>
                  <a:pt x="682625" y="152400"/>
                </a:lnTo>
                <a:lnTo>
                  <a:pt x="755650" y="225425"/>
                </a:lnTo>
                <a:lnTo>
                  <a:pt x="831850" y="301625"/>
                </a:lnTo>
                <a:lnTo>
                  <a:pt x="0" y="2984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7432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part of previous discussions, the shaded area was being viewed as additional real-time energy revenue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is quite possible that this is not the case given that the change in the High Ancillary Service Limit (HASL) is also likely affecting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constraint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shadow price and, as a result, Locational Marginal Prices (LMPs)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733550" y="3412123"/>
            <a:ext cx="0" cy="2455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33550" y="5867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04950" y="47244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4950" y="3886200"/>
            <a:ext cx="3962400" cy="11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909608" y="4191000"/>
            <a:ext cx="3362633" cy="1208233"/>
          </a:xfrm>
          <a:custGeom>
            <a:avLst/>
            <a:gdLst>
              <a:gd name="connsiteX0" fmla="*/ 0 w 3362633"/>
              <a:gd name="connsiteY0" fmla="*/ 925456 h 925456"/>
              <a:gd name="connsiteX1" fmla="*/ 811162 w 3362633"/>
              <a:gd name="connsiteY1" fmla="*/ 188037 h 925456"/>
              <a:gd name="connsiteX2" fmla="*/ 1541207 w 3362633"/>
              <a:gd name="connsiteY2" fmla="*/ 490379 h 925456"/>
              <a:gd name="connsiteX3" fmla="*/ 2271252 w 3362633"/>
              <a:gd name="connsiteY3" fmla="*/ 3682 h 925456"/>
              <a:gd name="connsiteX4" fmla="*/ 3362633 w 3362633"/>
              <a:gd name="connsiteY4" fmla="*/ 800095 h 92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633" h="925456">
                <a:moveTo>
                  <a:pt x="0" y="925456"/>
                </a:moveTo>
                <a:cubicBezTo>
                  <a:pt x="277147" y="593003"/>
                  <a:pt x="554294" y="260550"/>
                  <a:pt x="811162" y="188037"/>
                </a:cubicBezTo>
                <a:cubicBezTo>
                  <a:pt x="1068030" y="115524"/>
                  <a:pt x="1297859" y="521105"/>
                  <a:pt x="1541207" y="490379"/>
                </a:cubicBezTo>
                <a:cubicBezTo>
                  <a:pt x="1784555" y="459653"/>
                  <a:pt x="1967681" y="-47937"/>
                  <a:pt x="2271252" y="3682"/>
                </a:cubicBezTo>
                <a:cubicBezTo>
                  <a:pt x="2574823" y="55301"/>
                  <a:pt x="3168446" y="657527"/>
                  <a:pt x="3362633" y="8000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9197" y="4555123"/>
            <a:ext cx="93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HASL’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65587" y="3728219"/>
            <a:ext cx="93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HASL</a:t>
            </a:r>
            <a:endParaRPr lang="en-US" sz="1600" dirty="0"/>
          </a:p>
        </p:txBody>
      </p:sp>
      <p:sp>
        <p:nvSpPr>
          <p:cNvPr id="33" name="Rectangular Callout 32"/>
          <p:cNvSpPr/>
          <p:nvPr/>
        </p:nvSpPr>
        <p:spPr>
          <a:xfrm>
            <a:off x="6315075" y="3840346"/>
            <a:ext cx="2066925" cy="1724428"/>
          </a:xfrm>
          <a:prstGeom prst="wedgeRectCallout">
            <a:avLst>
              <a:gd name="adj1" fmla="val -88575"/>
              <a:gd name="adj2" fmla="val -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HASL’ is what the HASL would have been if the AS had not been declared infeasible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8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may this not be the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199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reality, the AS is likely being declared infeasible because the constraint is more costly to solve otherwise (i.e., the shadow price for the constraint is at the max. value)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Let’s picture the following scenario: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constrained element is a 138kV transmission line and the constraint would have been at the max. shadow price if the AS had not being declared infeasible;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HASL’ and HASL for the Resource are 250 and 300 MW, respectively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shift factor for the Resource on the constraint is -20%;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System lambda for the entire period is 30 $/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MWh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(*); and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Energy Offer Curve (EOC) between HASL’ and HASL for the Resource is 45 $/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MWh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(*) System lambda could also vary between the two cases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6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may this not be the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in the dispatch that is resolving the constraint with the higher HASL the Resource is marginal, there is a significant decrease in the energy payment for the Resource due to the lower LMP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Actually energy payments assuming a dispatch of 280 MW: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280 MW * 45 $/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MWh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12,600 $/h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Expected payment under the original limit of HASL’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250 MW * (30 $/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MWh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(-.20 * 3500)) = 182,500 $/h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 the amount of energy produced increases, the LMP for the Resource is significantly affected by the change in the optimizations ability to manage the constraint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8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Given that: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assumption that the Resource is being paid “extra” for the additional energy is not necessarily true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determination of LMPs and instructions for the alternate universe in which the AS was not declared infeasible is complex and potentially inexact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Reevaluation of the DAM Make-Whole to consider the change in AS revenue due to the claw-back is appropriate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However, the consideration of potential increases in real-time energy payments is not warranted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536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c34af464-7aa1-4edd-9be4-83dffc1cb926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4681</TotalTime>
  <Words>444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Previous discussion</vt:lpstr>
      <vt:lpstr>Why may this not be the case?</vt:lpstr>
      <vt:lpstr>Why may this not be the case?</vt:lpstr>
      <vt:lpstr>Conclusions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dmaggio</cp:lastModifiedBy>
  <cp:revision>121</cp:revision>
  <cp:lastPrinted>2016-01-21T20:53:15Z</cp:lastPrinted>
  <dcterms:created xsi:type="dcterms:W3CDTF">2016-01-21T15:20:31Z</dcterms:created>
  <dcterms:modified xsi:type="dcterms:W3CDTF">2017-03-28T19:28:31Z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