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9"/>
  </p:notesMasterIdLst>
  <p:handoutMasterIdLst>
    <p:handoutMasterId r:id="rId10"/>
  </p:handoutMasterIdLst>
  <p:sldIdLst>
    <p:sldId id="260" r:id="rId6"/>
    <p:sldId id="268" r:id="rId7"/>
    <p:sldId id="267"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15" d="100"/>
          <a:sy n="115" d="100"/>
        </p:scale>
        <p:origin x="149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3/28/2017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3/28/2017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343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1785104"/>
          </a:xfrm>
          <a:prstGeom prst="rect">
            <a:avLst/>
          </a:prstGeom>
          <a:noFill/>
        </p:spPr>
        <p:txBody>
          <a:bodyPr wrap="square" rtlCol="0">
            <a:spAutoFit/>
          </a:bodyPr>
          <a:lstStyle/>
          <a:p>
            <a:r>
              <a:rPr lang="en-US" sz="2000" b="1" dirty="0" smtClean="0">
                <a:solidFill>
                  <a:schemeClr val="tx2"/>
                </a:solidFill>
              </a:rPr>
              <a:t>Annual UFLS Survey</a:t>
            </a:r>
            <a:endParaRPr lang="en-US" sz="20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endParaRPr lang="en-US" dirty="0">
              <a:solidFill>
                <a:schemeClr val="tx2"/>
              </a:solidFill>
            </a:endParaRPr>
          </a:p>
          <a:p>
            <a:r>
              <a:rPr lang="en-US" dirty="0" smtClean="0">
                <a:solidFill>
                  <a:schemeClr val="tx2"/>
                </a:solidFill>
              </a:rPr>
              <a:t>March 2017</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UFLS Survey Requirement</a:t>
            </a:r>
            <a:endParaRPr lang="en-US" dirty="0"/>
          </a:p>
        </p:txBody>
      </p:sp>
      <p:sp>
        <p:nvSpPr>
          <p:cNvPr id="3" name="Content Placeholder 2"/>
          <p:cNvSpPr>
            <a:spLocks noGrp="1"/>
          </p:cNvSpPr>
          <p:nvPr>
            <p:ph idx="1"/>
          </p:nvPr>
        </p:nvSpPr>
        <p:spPr/>
        <p:txBody>
          <a:bodyPr/>
          <a:lstStyle/>
          <a:p>
            <a:r>
              <a:rPr lang="en-US" sz="1600" dirty="0" smtClean="0"/>
              <a:t>Each year ERCOT coordinates and conducts an annual survey with the TSPs and DSPs to ensure that the required automatic under-frequency load shed circuits are configured to provide the appropriate load relief in an under-frequency event as required by table below from Operating Guides 2.6.1(1) Requirements for Under-Frequency Load Shedding:</a:t>
            </a:r>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r>
              <a:rPr lang="en-US" sz="1600" i="1" dirty="0" smtClean="0"/>
              <a:t>Operating </a:t>
            </a:r>
            <a:r>
              <a:rPr lang="en-US" sz="1600" i="1" dirty="0"/>
              <a:t>Guide 2.6.1 (2) With the assistance of applicable Transmission Service Providers (TSPs), ERCOT will, prior to the peak each year, survey each Distribution Service Provider’s (DSP’s) compliance with the automatic Load shedding steps above, and report its findings to the Technical Advisory Committee (TAC).  For minimum compliance, DSPs are obligated to meet the prescribed percent values at all times.</a:t>
            </a:r>
          </a:p>
          <a:p>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 y="2285999"/>
            <a:ext cx="8037322" cy="2438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50847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Activities Timeline </a:t>
            </a:r>
            <a:r>
              <a:rPr lang="en-US" b="1" dirty="0" smtClean="0">
                <a:solidFill>
                  <a:schemeClr val="accent1"/>
                </a:solidFill>
              </a:rPr>
              <a:t>for UFLS Survey</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lvl="0"/>
            <a:endParaRPr lang="en-US" sz="2000" dirty="0" smtClean="0"/>
          </a:p>
          <a:p>
            <a:pPr lvl="0"/>
            <a:endParaRPr lang="en-US" sz="2000" dirty="0"/>
          </a:p>
          <a:p>
            <a:pPr lvl="0"/>
            <a:endParaRPr lang="en-US" sz="2000" dirty="0" smtClean="0"/>
          </a:p>
          <a:p>
            <a:pPr lvl="0"/>
            <a:endParaRPr lang="en-US" sz="2000" dirty="0"/>
          </a:p>
          <a:p>
            <a:pPr lvl="0"/>
            <a:endParaRPr lang="en-US" sz="2000" dirty="0" smtClean="0"/>
          </a:p>
          <a:p>
            <a:pPr lvl="0"/>
            <a:endParaRPr lang="en-US" sz="2000" dirty="0"/>
          </a:p>
          <a:p>
            <a:pPr lvl="0"/>
            <a:endParaRPr lang="en-US" sz="2000" dirty="0"/>
          </a:p>
          <a:p>
            <a:pPr lvl="0"/>
            <a:endParaRPr lang="en-US" sz="2000" dirty="0"/>
          </a:p>
          <a:p>
            <a:pPr marL="0" lvl="0" indent="0">
              <a:buNone/>
            </a:pPr>
            <a:endParaRPr lang="en-US" sz="2000" dirty="0" smtClean="0"/>
          </a:p>
          <a:p>
            <a:pPr marL="0" lvl="0" indent="0">
              <a:buNone/>
            </a:pPr>
            <a:endParaRPr lang="en-US" sz="2000" dirty="0" smtClean="0"/>
          </a:p>
          <a:p>
            <a:pPr marL="0" lvl="0" indent="0">
              <a:buNone/>
            </a:pPr>
            <a:r>
              <a:rPr lang="en-US" sz="2000" dirty="0" smtClean="0"/>
              <a:t>ERCOT will request </a:t>
            </a:r>
            <a:r>
              <a:rPr lang="en-US" sz="2000" dirty="0"/>
              <a:t>the completion of both portions of </a:t>
            </a:r>
            <a:r>
              <a:rPr lang="en-US" sz="2000" dirty="0" smtClean="0"/>
              <a:t>the spreadsheets </a:t>
            </a:r>
            <a:r>
              <a:rPr lang="en-US" sz="2000" dirty="0"/>
              <a:t>which requires DSP/TSP station-level </a:t>
            </a:r>
            <a:r>
              <a:rPr lang="en-US" sz="2000" dirty="0" smtClean="0"/>
              <a:t>data.  </a:t>
            </a:r>
            <a:endParaRPr lang="en-US" sz="2000" dirty="0"/>
          </a:p>
          <a:p>
            <a:pPr>
              <a:lnSpc>
                <a:spcPct val="150000"/>
              </a:lnSpc>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704262214"/>
              </p:ext>
            </p:extLst>
          </p:nvPr>
        </p:nvGraphicFramePr>
        <p:xfrm>
          <a:off x="457200" y="1397000"/>
          <a:ext cx="7924800" cy="2763520"/>
        </p:xfrm>
        <a:graphic>
          <a:graphicData uri="http://schemas.openxmlformats.org/drawingml/2006/table">
            <a:tbl>
              <a:tblPr firstRow="1" bandRow="1">
                <a:tableStyleId>{5C22544A-7EE6-4342-B048-85BDC9FD1C3A}</a:tableStyleId>
              </a:tblPr>
              <a:tblGrid>
                <a:gridCol w="3493729"/>
                <a:gridCol w="4431071"/>
              </a:tblGrid>
              <a:tr h="370840">
                <a:tc>
                  <a:txBody>
                    <a:bodyPr/>
                    <a:lstStyle/>
                    <a:p>
                      <a:r>
                        <a:rPr lang="en-US" dirty="0" smtClean="0"/>
                        <a:t>Date</a:t>
                      </a:r>
                      <a:endParaRPr lang="en-US" dirty="0"/>
                    </a:p>
                  </a:txBody>
                  <a:tcPr/>
                </a:tc>
                <a:tc>
                  <a:txBody>
                    <a:bodyPr/>
                    <a:lstStyle/>
                    <a:p>
                      <a:r>
                        <a:rPr lang="en-US" dirty="0" smtClean="0"/>
                        <a:t>Activity</a:t>
                      </a:r>
                      <a:endParaRPr lang="en-US" dirty="0"/>
                    </a:p>
                  </a:txBody>
                  <a:tcPr/>
                </a:tc>
              </a:tr>
              <a:tr h="370840">
                <a:tc>
                  <a:txBody>
                    <a:bodyPr/>
                    <a:lstStyle/>
                    <a:p>
                      <a:r>
                        <a:rPr lang="en-US" dirty="0" smtClean="0"/>
                        <a:t>Wednesday, March 29</a:t>
                      </a:r>
                      <a:r>
                        <a:rPr lang="en-US" baseline="30000" dirty="0" smtClean="0"/>
                        <a:t>th</a:t>
                      </a:r>
                      <a:r>
                        <a:rPr lang="en-US" dirty="0" smtClean="0"/>
                        <a:t> </a:t>
                      </a:r>
                      <a:endParaRPr lang="en-US" dirty="0"/>
                    </a:p>
                  </a:txBody>
                  <a:tcPr/>
                </a:tc>
                <a:tc>
                  <a:txBody>
                    <a:bodyPr/>
                    <a:lstStyle/>
                    <a:p>
                      <a:r>
                        <a:rPr lang="en-US" dirty="0" smtClean="0"/>
                        <a:t>Announcement of survey timeline to OWG</a:t>
                      </a:r>
                      <a:endParaRPr lang="en-US" dirty="0"/>
                    </a:p>
                  </a:txBody>
                  <a:tcPr/>
                </a:tc>
              </a:tr>
              <a:tr h="370840">
                <a:tc>
                  <a:txBody>
                    <a:bodyPr/>
                    <a:lstStyle/>
                    <a:p>
                      <a:r>
                        <a:rPr lang="en-US" dirty="0" smtClean="0"/>
                        <a:t>Tuesday,</a:t>
                      </a:r>
                      <a:r>
                        <a:rPr lang="en-US" baseline="0" dirty="0" smtClean="0"/>
                        <a:t> </a:t>
                      </a:r>
                      <a:r>
                        <a:rPr lang="en-US" dirty="0" smtClean="0"/>
                        <a:t>April 4th</a:t>
                      </a:r>
                      <a:endParaRPr lang="en-US" dirty="0"/>
                    </a:p>
                  </a:txBody>
                  <a:tcPr/>
                </a:tc>
                <a:tc>
                  <a:txBody>
                    <a:bodyPr/>
                    <a:lstStyle/>
                    <a:p>
                      <a:r>
                        <a:rPr lang="en-US" dirty="0" smtClean="0"/>
                        <a:t>Market Notice sent</a:t>
                      </a:r>
                      <a:r>
                        <a:rPr lang="en-US" baseline="0" dirty="0" smtClean="0"/>
                        <a:t> to TSP/DSP authorized representatives</a:t>
                      </a:r>
                      <a:endParaRPr lang="en-US" dirty="0"/>
                    </a:p>
                  </a:txBody>
                  <a:tcPr/>
                </a:tc>
              </a:tr>
              <a:tr h="370840">
                <a:tc>
                  <a:txBody>
                    <a:bodyPr/>
                    <a:lstStyle/>
                    <a:p>
                      <a:r>
                        <a:rPr lang="en-US" dirty="0" smtClean="0"/>
                        <a:t>Thursday, May 11</a:t>
                      </a:r>
                      <a:r>
                        <a:rPr lang="en-US" baseline="30000" dirty="0" smtClean="0"/>
                        <a:t>th</a:t>
                      </a:r>
                      <a:r>
                        <a:rPr lang="en-US" dirty="0" smtClean="0"/>
                        <a:t> at 11:00</a:t>
                      </a:r>
                      <a:endParaRPr lang="en-US" dirty="0"/>
                    </a:p>
                  </a:txBody>
                  <a:tcPr/>
                </a:tc>
                <a:tc>
                  <a:txBody>
                    <a:bodyPr/>
                    <a:lstStyle/>
                    <a:p>
                      <a:r>
                        <a:rPr lang="en-US" dirty="0" smtClean="0"/>
                        <a:t>Date and time of survey</a:t>
                      </a:r>
                      <a:endParaRPr lang="en-US" dirty="0"/>
                    </a:p>
                  </a:txBody>
                  <a:tcPr/>
                </a:tc>
              </a:tr>
              <a:tr h="370840">
                <a:tc>
                  <a:txBody>
                    <a:bodyPr/>
                    <a:lstStyle/>
                    <a:p>
                      <a:r>
                        <a:rPr lang="en-US" dirty="0" smtClean="0"/>
                        <a:t>Thursday, June 15th</a:t>
                      </a:r>
                      <a:endParaRPr lang="en-US" dirty="0"/>
                    </a:p>
                  </a:txBody>
                  <a:tcPr/>
                </a:tc>
                <a:tc>
                  <a:txBody>
                    <a:bodyPr/>
                    <a:lstStyle/>
                    <a:p>
                      <a:r>
                        <a:rPr lang="en-US" dirty="0" smtClean="0"/>
                        <a:t>Survey results due to ERCOT</a:t>
                      </a:r>
                      <a:endParaRPr lang="en-US" dirty="0"/>
                    </a:p>
                  </a:txBody>
                  <a:tcPr/>
                </a:tc>
              </a:tr>
              <a:tr h="370840">
                <a:tc>
                  <a:txBody>
                    <a:bodyPr/>
                    <a:lstStyle/>
                    <a:p>
                      <a:r>
                        <a:rPr lang="en-US" dirty="0" smtClean="0"/>
                        <a:t>July – September</a:t>
                      </a:r>
                      <a:endParaRPr lang="en-US" dirty="0"/>
                    </a:p>
                  </a:txBody>
                  <a:tcPr/>
                </a:tc>
                <a:tc>
                  <a:txBody>
                    <a:bodyPr/>
                    <a:lstStyle/>
                    <a:p>
                      <a:r>
                        <a:rPr lang="en-US" dirty="0" smtClean="0"/>
                        <a:t>Results reported to OWG, ROS, and TAC</a:t>
                      </a:r>
                      <a:endParaRPr lang="en-US" dirty="0"/>
                    </a:p>
                  </a:txBody>
                  <a:tcPr/>
                </a:tc>
              </a:tr>
            </a:tbl>
          </a:graphicData>
        </a:graphic>
      </p:graphicFrame>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www.w3.org/XML/1998/namespace"/>
    <ds:schemaRef ds:uri="http://purl.org/dc/terms/"/>
    <ds:schemaRef ds:uri="http://schemas.microsoft.com/office/2006/metadata/properties"/>
    <ds:schemaRef ds:uri="http://schemas.openxmlformats.org/package/2006/metadata/core-properties"/>
    <ds:schemaRef ds:uri="http://purl.org/dc/elements/1.1/"/>
    <ds:schemaRef ds:uri="http://schemas.microsoft.com/office/infopath/2007/PartnerControls"/>
    <ds:schemaRef ds:uri="c34af464-7aa1-4edd-9be4-83dffc1cb926"/>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234</TotalTime>
  <Words>213</Words>
  <Application>Microsoft Office PowerPoint</Application>
  <PresentationFormat>On-screen Show (4:3)</PresentationFormat>
  <Paragraphs>45</Paragraphs>
  <Slides>3</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vt:i4>
      </vt:variant>
    </vt:vector>
  </HeadingPairs>
  <TitlesOfParts>
    <vt:vector size="7" baseType="lpstr">
      <vt:lpstr>Arial</vt:lpstr>
      <vt:lpstr>Calibri</vt:lpstr>
      <vt:lpstr>1_Custom Design</vt:lpstr>
      <vt:lpstr>Office Theme</vt:lpstr>
      <vt:lpstr>PowerPoint Presentation</vt:lpstr>
      <vt:lpstr>UFLS Survey Requirement</vt:lpstr>
      <vt:lpstr>Activities Timeline for UFLS Survey</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Barcuch, Chelsea</cp:lastModifiedBy>
  <cp:revision>35</cp:revision>
  <cp:lastPrinted>2016-01-21T20:53:15Z</cp:lastPrinted>
  <dcterms:created xsi:type="dcterms:W3CDTF">2016-01-21T15:20:31Z</dcterms:created>
  <dcterms:modified xsi:type="dcterms:W3CDTF">2017-03-28T16:18:53Z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