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4" r:id="rId2"/>
    <p:sldMasterId id="2147483655" r:id="rId3"/>
  </p:sldMasterIdLst>
  <p:notesMasterIdLst>
    <p:notesMasterId r:id="rId21"/>
  </p:notesMasterIdLst>
  <p:sldIdLst>
    <p:sldId id="642" r:id="rId4"/>
    <p:sldId id="764" r:id="rId5"/>
    <p:sldId id="812" r:id="rId6"/>
    <p:sldId id="856" r:id="rId7"/>
    <p:sldId id="857" r:id="rId8"/>
    <p:sldId id="858" r:id="rId9"/>
    <p:sldId id="859" r:id="rId10"/>
    <p:sldId id="860" r:id="rId11"/>
    <p:sldId id="861" r:id="rId12"/>
    <p:sldId id="862" r:id="rId13"/>
    <p:sldId id="863" r:id="rId14"/>
    <p:sldId id="841" r:id="rId15"/>
    <p:sldId id="852" r:id="rId16"/>
    <p:sldId id="864" r:id="rId17"/>
    <p:sldId id="854" r:id="rId18"/>
    <p:sldId id="855" r:id="rId19"/>
    <p:sldId id="865" r:id="rId20"/>
  </p:sldIdLst>
  <p:sldSz cx="11887200" cy="6858000"/>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7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674"/>
    <a:srgbClr val="FFFF66"/>
    <a:srgbClr val="3333CC"/>
    <a:srgbClr val="FFFFCC"/>
    <a:srgbClr val="36B871"/>
    <a:srgbClr val="349E69"/>
    <a:srgbClr val="37A76F"/>
    <a:srgbClr val="333399"/>
    <a:srgbClr val="FF0000"/>
    <a:srgbClr val="E1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40" autoAdjust="0"/>
    <p:restoredTop sz="94722" autoAdjust="0"/>
  </p:normalViewPr>
  <p:slideViewPr>
    <p:cSldViewPr>
      <p:cViewPr varScale="1">
        <p:scale>
          <a:sx n="107" d="100"/>
          <a:sy n="107" d="100"/>
        </p:scale>
        <p:origin x="-654" y="-84"/>
      </p:cViewPr>
      <p:guideLst>
        <p:guide orient="horz" pos="2160"/>
        <p:guide pos="3744"/>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4023092" y="0"/>
            <a:ext cx="3077739" cy="469424"/>
          </a:xfrm>
          <a:prstGeom prst="rect">
            <a:avLst/>
          </a:prstGeom>
          <a:noFill/>
          <a:ln>
            <a:noFill/>
          </a:ln>
          <a:effectLst/>
          <a:extLst/>
        </p:spPr>
        <p:txBody>
          <a:bodyPr vert="horz" wrap="square" lIns="94229" tIns="47114" rIns="94229" bIns="47114"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501650" y="704850"/>
            <a:ext cx="6099175" cy="3519488"/>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710248" y="4459526"/>
            <a:ext cx="5681980" cy="4224814"/>
          </a:xfrm>
          <a:prstGeom prst="rect">
            <a:avLst/>
          </a:prstGeom>
          <a:noFill/>
          <a:ln>
            <a:noFill/>
          </a:ln>
          <a:effectLst/>
          <a:ex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4023092" y="8917422"/>
            <a:ext cx="3077739" cy="469424"/>
          </a:xfrm>
          <a:prstGeom prst="rect">
            <a:avLst/>
          </a:prstGeom>
          <a:noFill/>
          <a:ln>
            <a:noFill/>
          </a:ln>
          <a:effectLst/>
          <a:extLst/>
        </p:spPr>
        <p:txBody>
          <a:bodyPr vert="horz" wrap="square" lIns="94229" tIns="47114" rIns="94229" bIns="47114" numCol="1" anchor="b" anchorCtr="0" compatLnSpc="1">
            <a:prstTxWarp prst="textNoShape">
              <a:avLst/>
            </a:prstTxWarp>
          </a:bodyPr>
          <a:lstStyle>
            <a:lvl1pPr algn="r">
              <a:defRPr sz="1200">
                <a:latin typeface="Arial" pitchFamily="34" charset="0"/>
                <a:cs typeface="Arial" pitchFamily="34" charset="0"/>
              </a:defRPr>
            </a:lvl1pPr>
          </a:lstStyle>
          <a:p>
            <a:pPr>
              <a:defRPr/>
            </a:pPr>
            <a:fld id="{9138C63C-3BD2-426F-854A-72649AB77BF2}" type="slidenum">
              <a:rPr lang="en-US"/>
              <a:pPr>
                <a:defRPr/>
              </a:pPr>
              <a:t>‹#›</a:t>
            </a:fld>
            <a:endParaRPr lang="en-US"/>
          </a:p>
        </p:txBody>
      </p:sp>
    </p:spTree>
    <p:extLst>
      <p:ext uri="{BB962C8B-B14F-4D97-AF65-F5344CB8AC3E}">
        <p14:creationId xmlns:p14="http://schemas.microsoft.com/office/powerpoint/2010/main" val="1785419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38C63C-3BD2-426F-854A-72649AB77BF2}" type="slidenum">
              <a:rPr lang="en-US" smtClean="0"/>
              <a:pPr>
                <a:defRPr/>
              </a:pPr>
              <a:t>6</a:t>
            </a:fld>
            <a:endParaRPr lang="en-US"/>
          </a:p>
        </p:txBody>
      </p:sp>
    </p:spTree>
    <p:extLst>
      <p:ext uri="{BB962C8B-B14F-4D97-AF65-F5344CB8AC3E}">
        <p14:creationId xmlns:p14="http://schemas.microsoft.com/office/powerpoint/2010/main" val="2766541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38C63C-3BD2-426F-854A-72649AB77BF2}" type="slidenum">
              <a:rPr lang="en-US" smtClean="0"/>
              <a:pPr>
                <a:defRPr/>
              </a:pPr>
              <a:t>10</a:t>
            </a:fld>
            <a:endParaRPr lang="en-US"/>
          </a:p>
        </p:txBody>
      </p:sp>
    </p:spTree>
    <p:extLst>
      <p:ext uri="{BB962C8B-B14F-4D97-AF65-F5344CB8AC3E}">
        <p14:creationId xmlns:p14="http://schemas.microsoft.com/office/powerpoint/2010/main" val="2646938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CFFC1EF-BBCE-4823-A225-CE6DBBBE0A1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E4424EBD-E13E-478A-8843-EF1F5D4B0F2D}" type="datetime1">
              <a:rPr lang="en-US" altLang="en-US"/>
              <a:pPr>
                <a:defRPr/>
              </a:pPr>
              <a:t>3/23/2017</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71AE529-F1A1-4405-8C24-7FD399AA805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57DD6B13-B539-4084-A2CF-3F6CFDCE4327}" type="datetime1">
              <a:rPr lang="en-US" altLang="en-US"/>
              <a:pPr>
                <a:defRPr/>
              </a:pPr>
              <a:t>3/23/2017</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7438" y="457200"/>
            <a:ext cx="2822575"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38125" y="457200"/>
            <a:ext cx="8316913"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C36885F-5CFA-45A9-950E-F458DAFE87E7}"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25AFE122-51F0-4BFD-946E-8BC56C5C7316}" type="datetime1">
              <a:rPr lang="en-US" altLang="en-US"/>
              <a:pPr>
                <a:defRPr/>
              </a:pPr>
              <a:t>3/23/2017</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1828800"/>
            <a:ext cx="11291888" cy="44910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828800"/>
            <a:ext cx="5568950"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9950" y="1828800"/>
            <a:ext cx="5570538" cy="44910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163EFC-C947-4978-B298-04A2BF603432}"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F65E4EE1-E75B-4723-96C9-C3C9C18AB6D6}" type="datetime1">
              <a:rPr lang="en-US" altLang="en-US"/>
              <a:pPr>
                <a:defRPr/>
              </a:pPr>
              <a:t>3/23/2017</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828800"/>
            <a:ext cx="11291888" cy="44910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05850" y="515938"/>
            <a:ext cx="2824163" cy="5803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515938"/>
            <a:ext cx="8324850" cy="58039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2175" y="2130425"/>
            <a:ext cx="101028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2763" y="3886200"/>
            <a:ext cx="83216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51000"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61075" y="4038600"/>
            <a:ext cx="4257675"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800" y="4406900"/>
            <a:ext cx="101028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800" y="2906713"/>
            <a:ext cx="101028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7566505-B161-4BDD-A11B-CF12D21FFF88}" type="slidenum">
              <a:rPr lang="en-US"/>
              <a:pPr>
                <a:defRPr/>
              </a:pPr>
              <a:t>‹#›</a:t>
            </a:fld>
            <a:endParaRPr lang="en-US"/>
          </a:p>
        </p:txBody>
      </p:sp>
      <p:sp>
        <p:nvSpPr>
          <p:cNvPr id="5" name="Rectangle 8"/>
          <p:cNvSpPr>
            <a:spLocks noGrp="1" noChangeArrowheads="1"/>
          </p:cNvSpPr>
          <p:nvPr>
            <p:ph type="dt" sz="half" idx="11"/>
          </p:nvPr>
        </p:nvSpPr>
        <p:spPr>
          <a:ln/>
        </p:spPr>
        <p:txBody>
          <a:bodyPr/>
          <a:lstStyle>
            <a:lvl1pPr>
              <a:defRPr/>
            </a:lvl1pPr>
          </a:lstStyle>
          <a:p>
            <a:pPr>
              <a:defRPr/>
            </a:pPr>
            <a:fld id="{AA04878D-0F9C-41B9-8CCE-A1D64CAEB8F5}" type="datetime1">
              <a:rPr lang="en-US" altLang="en-US"/>
              <a:pPr>
                <a:defRPr/>
              </a:pPr>
              <a:t>3/23/2017</a:t>
            </a:fld>
            <a:endParaRPr lang="en-US"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3" y="2133600"/>
            <a:ext cx="2744787" cy="365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8050" y="2133600"/>
            <a:ext cx="8081963" cy="365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8125" y="1863725"/>
            <a:ext cx="5568950"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59475" y="1863725"/>
            <a:ext cx="5570538" cy="449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7BEB011-61E0-45D6-B902-AB7297DD7240}"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171AD106-BE79-4239-9970-719F296C3F76}" type="datetime1">
              <a:rPr lang="en-US" altLang="en-US"/>
              <a:pPr>
                <a:defRPr/>
              </a:pPr>
              <a:t>3/23/2017</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4638"/>
            <a:ext cx="1069975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3725" y="1535113"/>
            <a:ext cx="52530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3725" y="2174875"/>
            <a:ext cx="52530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850" y="1535113"/>
            <a:ext cx="52546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850" y="2174875"/>
            <a:ext cx="52546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D7279B77-850F-40D9-9DE3-FD907E21EB68}" type="slidenum">
              <a:rPr lang="en-US"/>
              <a:pPr>
                <a:defRPr/>
              </a:pPr>
              <a:t>‹#›</a:t>
            </a:fld>
            <a:endParaRPr lang="en-US"/>
          </a:p>
        </p:txBody>
      </p:sp>
      <p:sp>
        <p:nvSpPr>
          <p:cNvPr id="8" name="Rectangle 8"/>
          <p:cNvSpPr>
            <a:spLocks noGrp="1" noChangeArrowheads="1"/>
          </p:cNvSpPr>
          <p:nvPr>
            <p:ph type="dt" sz="half" idx="11"/>
          </p:nvPr>
        </p:nvSpPr>
        <p:spPr>
          <a:ln/>
        </p:spPr>
        <p:txBody>
          <a:bodyPr/>
          <a:lstStyle>
            <a:lvl1pPr>
              <a:defRPr/>
            </a:lvl1pPr>
          </a:lstStyle>
          <a:p>
            <a:pPr>
              <a:defRPr/>
            </a:pPr>
            <a:fld id="{4AF905DA-59AB-4D47-8680-4736641EAFD2}" type="datetime1">
              <a:rPr lang="en-US" altLang="en-US"/>
              <a:pPr>
                <a:defRPr/>
              </a:pPr>
              <a:t>3/23/2017</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CE9D54-7CF0-494C-B0FF-C678D01D5864}" type="slidenum">
              <a:rPr lang="en-US"/>
              <a:pPr>
                <a:defRPr/>
              </a:pPr>
              <a:t>‹#›</a:t>
            </a:fld>
            <a:endParaRPr lang="en-US"/>
          </a:p>
        </p:txBody>
      </p:sp>
      <p:sp>
        <p:nvSpPr>
          <p:cNvPr id="4" name="Rectangle 8"/>
          <p:cNvSpPr>
            <a:spLocks noGrp="1" noChangeArrowheads="1"/>
          </p:cNvSpPr>
          <p:nvPr>
            <p:ph type="dt" sz="half" idx="11"/>
          </p:nvPr>
        </p:nvSpPr>
        <p:spPr>
          <a:ln/>
        </p:spPr>
        <p:txBody>
          <a:bodyPr/>
          <a:lstStyle>
            <a:lvl1pPr>
              <a:defRPr/>
            </a:lvl1pPr>
          </a:lstStyle>
          <a:p>
            <a:pPr>
              <a:defRPr/>
            </a:pPr>
            <a:fld id="{E9D646C2-BAFB-430C-B5F9-D0407ECF0282}" type="datetime1">
              <a:rPr lang="en-US" altLang="en-US"/>
              <a:pPr>
                <a:defRPr/>
              </a:pPr>
              <a:t>3/23/2017</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D0A9D15-6AD5-4E7F-8829-3A2A455B323B}" type="slidenum">
              <a:rPr lang="en-US"/>
              <a:pPr>
                <a:defRPr/>
              </a:pPr>
              <a:t>‹#›</a:t>
            </a:fld>
            <a:endParaRPr lang="en-US"/>
          </a:p>
        </p:txBody>
      </p:sp>
      <p:sp>
        <p:nvSpPr>
          <p:cNvPr id="3" name="Rectangle 8"/>
          <p:cNvSpPr>
            <a:spLocks noGrp="1" noChangeArrowheads="1"/>
          </p:cNvSpPr>
          <p:nvPr>
            <p:ph type="dt" sz="half" idx="11"/>
          </p:nvPr>
        </p:nvSpPr>
        <p:spPr>
          <a:ln/>
        </p:spPr>
        <p:txBody>
          <a:bodyPr/>
          <a:lstStyle>
            <a:lvl1pPr>
              <a:defRPr/>
            </a:lvl1pPr>
          </a:lstStyle>
          <a:p>
            <a:pPr>
              <a:defRPr/>
            </a:pPr>
            <a:fld id="{6E6A3F20-15F6-4A75-AF67-81AA9AAE863D}" type="datetime1">
              <a:rPr lang="en-US" altLang="en-US"/>
              <a:pPr>
                <a:defRPr/>
              </a:pPr>
              <a:t>3/23/2017</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725" y="273050"/>
            <a:ext cx="391160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8200" y="273050"/>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3725" y="1435100"/>
            <a:ext cx="391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CA80012-20C7-4582-A96F-DB4DF81A3666}"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CAA404E5-97E3-4BFE-BD74-DDF460A6C8DC}" type="datetime1">
              <a:rPr lang="en-US" altLang="en-US"/>
              <a:pPr>
                <a:defRPr/>
              </a:pPr>
              <a:t>3/23/2017</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0450" y="4800600"/>
            <a:ext cx="7132638"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30450" y="612775"/>
            <a:ext cx="71326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30450" y="5367338"/>
            <a:ext cx="71326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5A842D-0426-4C3D-B27F-577349F27674}" type="slidenum">
              <a:rPr lang="en-US"/>
              <a:pPr>
                <a:defRPr/>
              </a:pPr>
              <a:t>‹#›</a:t>
            </a:fld>
            <a:endParaRPr lang="en-US"/>
          </a:p>
        </p:txBody>
      </p:sp>
      <p:sp>
        <p:nvSpPr>
          <p:cNvPr id="6" name="Rectangle 8"/>
          <p:cNvSpPr>
            <a:spLocks noGrp="1" noChangeArrowheads="1"/>
          </p:cNvSpPr>
          <p:nvPr>
            <p:ph type="dt" sz="half" idx="11"/>
          </p:nvPr>
        </p:nvSpPr>
        <p:spPr>
          <a:ln/>
        </p:spPr>
        <p:txBody>
          <a:bodyPr/>
          <a:lstStyle>
            <a:lvl1pPr>
              <a:defRPr/>
            </a:lvl1pPr>
          </a:lstStyle>
          <a:p>
            <a:pPr>
              <a:defRPr/>
            </a:pPr>
            <a:fld id="{51001BC0-5D60-4571-A477-822E4A9685C6}" type="datetime1">
              <a:rPr lang="en-US" altLang="en-US"/>
              <a:pPr>
                <a:defRPr/>
              </a:pPr>
              <a:t>3/23/2017</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457200"/>
            <a:ext cx="11291888" cy="5111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38125" y="1863725"/>
            <a:ext cx="11291888" cy="44910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1028" name="Line 4"/>
          <p:cNvSpPr>
            <a:spLocks noChangeShapeType="1"/>
          </p:cNvSpPr>
          <p:nvPr/>
        </p:nvSpPr>
        <p:spPr bwMode="auto">
          <a:xfrm flipV="1">
            <a:off x="381000" y="968375"/>
            <a:ext cx="11172825" cy="0"/>
          </a:xfrm>
          <a:prstGeom prst="line">
            <a:avLst/>
          </a:prstGeom>
          <a:noFill/>
          <a:ln w="9525">
            <a:solidFill>
              <a:schemeClr val="tx1"/>
            </a:solidFill>
            <a:round/>
            <a:headEnd/>
            <a:tailEnd/>
          </a:ln>
        </p:spPr>
        <p:txBody>
          <a:bodyPr/>
          <a:lstStyle/>
          <a:p>
            <a:pPr algn="ctr">
              <a:defRPr/>
            </a:pPr>
            <a:endParaRPr lang="en-US"/>
          </a:p>
        </p:txBody>
      </p:sp>
      <p:sp>
        <p:nvSpPr>
          <p:cNvPr id="448518" name="Rectangle 6"/>
          <p:cNvSpPr>
            <a:spLocks noGrp="1" noChangeArrowheads="1"/>
          </p:cNvSpPr>
          <p:nvPr>
            <p:ph type="sldNum" sz="quarter" idx="4"/>
          </p:nvPr>
        </p:nvSpPr>
        <p:spPr bwMode="black">
          <a:xfrm>
            <a:off x="228600" y="6553200"/>
            <a:ext cx="476250"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1" hangingPunct="1">
              <a:spcBef>
                <a:spcPct val="0"/>
              </a:spcBef>
              <a:defRPr sz="800">
                <a:latin typeface="+mn-lt"/>
                <a:cs typeface="+mn-cs"/>
              </a:defRPr>
            </a:lvl1pPr>
          </a:lstStyle>
          <a:p>
            <a:pPr>
              <a:defRPr/>
            </a:pPr>
            <a:fld id="{D698C850-EE6C-4C99-BF89-30256EE745F8}" type="slidenum">
              <a:rPr lang="en-US"/>
              <a:pPr>
                <a:defRPr/>
              </a:pPr>
              <a:t>‹#›</a:t>
            </a:fld>
            <a:endParaRPr lang="en-US"/>
          </a:p>
        </p:txBody>
      </p:sp>
      <p:sp>
        <p:nvSpPr>
          <p:cNvPr id="448520" name="Rectangle 8"/>
          <p:cNvSpPr>
            <a:spLocks noGrp="1" noChangeArrowheads="1"/>
          </p:cNvSpPr>
          <p:nvPr>
            <p:ph type="dt" sz="half" idx="2"/>
          </p:nvPr>
        </p:nvSpPr>
        <p:spPr bwMode="auto">
          <a:xfrm>
            <a:off x="685800" y="6553200"/>
            <a:ext cx="1306513"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800"/>
            </a:lvl1pPr>
          </a:lstStyle>
          <a:p>
            <a:pPr>
              <a:defRPr/>
            </a:pPr>
            <a:fld id="{3510AAFF-23FC-48F1-BB03-522193471CA7}" type="datetime1">
              <a:rPr lang="en-US" altLang="en-US"/>
              <a:pPr>
                <a:defRPr/>
              </a:pPr>
              <a:t>3/23/2017</a:t>
            </a:fld>
            <a:endParaRPr lang="en-US" altLang="en-US"/>
          </a:p>
        </p:txBody>
      </p:sp>
      <p:sp>
        <p:nvSpPr>
          <p:cNvPr id="98315"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98316"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pic>
        <p:nvPicPr>
          <p:cNvPr id="1036" name="Picture 8" descr="SMT Logo"/>
          <p:cNvPicPr>
            <a:picLocks noChangeAspect="1" noChangeArrowheads="1"/>
          </p:cNvPicPr>
          <p:nvPr/>
        </p:nvPicPr>
        <p:blipFill>
          <a:blip r:embed="rId13"/>
          <a:srcRect/>
          <a:stretch>
            <a:fillRect/>
          </a:stretch>
        </p:blipFill>
        <p:spPr bwMode="auto">
          <a:xfrm>
            <a:off x="203200" y="152400"/>
            <a:ext cx="1244600" cy="358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2pPr>
      <a:lvl3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3pPr>
      <a:lvl4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4pPr>
      <a:lvl5pPr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5pPr>
      <a:lvl6pPr marL="4572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6pPr>
      <a:lvl7pPr marL="9144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7pPr>
      <a:lvl8pPr marL="13716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8pPr>
      <a:lvl9pPr marL="1828800" algn="l" rtl="0" eaLnBrk="0" fontAlgn="base" hangingPunct="0">
        <a:lnSpc>
          <a:spcPct val="90000"/>
        </a:lnSpc>
        <a:spcBef>
          <a:spcPct val="0"/>
        </a:spcBef>
        <a:spcAft>
          <a:spcPct val="0"/>
        </a:spcAft>
        <a:defRPr sz="2200">
          <a:solidFill>
            <a:schemeClr val="hlink"/>
          </a:solidFill>
          <a:latin typeface="Arial" pitchFamily="34" charset="0"/>
          <a:cs typeface="Arial" pitchFamily="34" charset="0"/>
        </a:defRPr>
      </a:lvl9pPr>
    </p:titleStyle>
    <p:bodyStyle>
      <a:lvl1pPr marL="173038" indent="-173038" algn="l" rtl="0" eaLnBrk="0" fontAlgn="base" hangingPunct="0">
        <a:spcBef>
          <a:spcPct val="20000"/>
        </a:spcBef>
        <a:spcAft>
          <a:spcPct val="0"/>
        </a:spcAft>
        <a:buClr>
          <a:schemeClr val="tx1"/>
        </a:buClr>
        <a:buFont typeface="Wingdings" pitchFamily="2" charset="2"/>
        <a:buChar char="§"/>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buChar char="–"/>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eaLnBrk="0" fontAlgn="base" hangingPunct="0">
        <a:spcBef>
          <a:spcPct val="20000"/>
        </a:spcBef>
        <a:spcAft>
          <a:spcPct val="0"/>
        </a:spcAft>
        <a:buClr>
          <a:schemeClr val="bg1"/>
        </a:buClr>
        <a:buChar char="»"/>
        <a:defRPr sz="1600">
          <a:solidFill>
            <a:schemeClr val="bg1"/>
          </a:solidFill>
          <a:latin typeface="+mn-lt"/>
          <a:cs typeface="+mn-cs"/>
        </a:defRPr>
      </a:lvl6pPr>
      <a:lvl7pPr marL="2454275" indent="-163513" algn="l" rtl="0" eaLnBrk="0" fontAlgn="base" hangingPunct="0">
        <a:spcBef>
          <a:spcPct val="20000"/>
        </a:spcBef>
        <a:spcAft>
          <a:spcPct val="0"/>
        </a:spcAft>
        <a:buClr>
          <a:schemeClr val="bg1"/>
        </a:buClr>
        <a:buChar char="»"/>
        <a:defRPr sz="1600">
          <a:solidFill>
            <a:schemeClr val="bg1"/>
          </a:solidFill>
          <a:latin typeface="+mn-lt"/>
          <a:cs typeface="+mn-cs"/>
        </a:defRPr>
      </a:lvl7pPr>
      <a:lvl8pPr marL="2911475" indent="-163513" algn="l" rtl="0" eaLnBrk="0" fontAlgn="base" hangingPunct="0">
        <a:spcBef>
          <a:spcPct val="20000"/>
        </a:spcBef>
        <a:spcAft>
          <a:spcPct val="0"/>
        </a:spcAft>
        <a:buClr>
          <a:schemeClr val="bg1"/>
        </a:buClr>
        <a:buChar char="»"/>
        <a:defRPr sz="1600">
          <a:solidFill>
            <a:schemeClr val="bg1"/>
          </a:solidFill>
          <a:latin typeface="+mn-lt"/>
          <a:cs typeface="+mn-cs"/>
        </a:defRPr>
      </a:lvl8pPr>
      <a:lvl9pPr marL="3368675" indent="-163513" algn="l" rtl="0" eaLnBrk="0" fontAlgn="base" hangingPunct="0">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pic>
        <p:nvPicPr>
          <p:cNvPr id="13316"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13317"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9"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fontAlgn="base">
              <a:spcBef>
                <a:spcPct val="0"/>
              </a:spcBef>
              <a:spcAft>
                <a:spcPct val="0"/>
              </a:spcAft>
              <a:defRPr>
                <a:solidFill>
                  <a:schemeClr val="tx1"/>
                </a:solidFill>
                <a:latin typeface="Arial" pitchFamily="34" charset="0"/>
                <a:cs typeface="Arial" pitchFamily="34" charset="0"/>
              </a:defRPr>
            </a:lvl6pPr>
            <a:lvl7pPr marL="2971800" indent="-228600" fontAlgn="base">
              <a:spcBef>
                <a:spcPct val="0"/>
              </a:spcBef>
              <a:spcAft>
                <a:spcPct val="0"/>
              </a:spcAft>
              <a:defRPr>
                <a:solidFill>
                  <a:schemeClr val="tx1"/>
                </a:solidFill>
                <a:latin typeface="Arial" pitchFamily="34" charset="0"/>
                <a:cs typeface="Arial" pitchFamily="34" charset="0"/>
              </a:defRPr>
            </a:lvl7pPr>
            <a:lvl8pPr marL="3429000" indent="-228600" fontAlgn="base">
              <a:spcBef>
                <a:spcPct val="0"/>
              </a:spcBef>
              <a:spcAft>
                <a:spcPct val="0"/>
              </a:spcAft>
              <a:defRPr>
                <a:solidFill>
                  <a:schemeClr val="tx1"/>
                </a:solidFill>
                <a:latin typeface="Arial" pitchFamily="34" charset="0"/>
                <a:cs typeface="Arial" pitchFamily="34" charset="0"/>
              </a:defRPr>
            </a:lvl8pPr>
            <a:lvl9pPr marL="3886200" indent="-228600" fontAlgn="base">
              <a:spcBef>
                <a:spcPct val="0"/>
              </a:spcBef>
              <a:spcAft>
                <a:spcPct val="0"/>
              </a:spcAft>
              <a:defRPr>
                <a:solidFill>
                  <a:schemeClr val="tx1"/>
                </a:solidFill>
                <a:latin typeface="Arial" pitchFamily="34" charset="0"/>
                <a:cs typeface="Arial" pitchFamily="34" charset="0"/>
              </a:defRPr>
            </a:lvl9pPr>
          </a:lstStyle>
          <a:p>
            <a:pPr eaLnBrk="0" hangingPunct="0">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13321" name="Rectangle 2"/>
          <p:cNvSpPr>
            <a:spLocks noGrp="1" noChangeArrowheads="1"/>
          </p:cNvSpPr>
          <p:nvPr>
            <p:ph type="title"/>
          </p:nvPr>
        </p:nvSpPr>
        <p:spPr bwMode="auto">
          <a:xfrm>
            <a:off x="238125" y="515938"/>
            <a:ext cx="11291888" cy="8159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Line 4"/>
          <p:cNvSpPr>
            <a:spLocks noChangeShapeType="1"/>
          </p:cNvSpPr>
          <p:nvPr/>
        </p:nvSpPr>
        <p:spPr bwMode="auto">
          <a:xfrm flipV="1">
            <a:off x="357188" y="1323975"/>
            <a:ext cx="11172825" cy="0"/>
          </a:xfrm>
          <a:prstGeom prst="line">
            <a:avLst/>
          </a:prstGeom>
          <a:noFill/>
          <a:ln w="9525">
            <a:solidFill>
              <a:schemeClr val="tx1"/>
            </a:solidFill>
            <a:round/>
            <a:headEnd/>
            <a:tailEnd/>
          </a:ln>
        </p:spPr>
        <p:txBody>
          <a:bodyPr/>
          <a:lstStyle/>
          <a:p>
            <a:pPr algn="ctr">
              <a:defRPr/>
            </a:pPr>
            <a:endParaRPr lang="en-US"/>
          </a:p>
        </p:txBody>
      </p:sp>
      <p:sp>
        <p:nvSpPr>
          <p:cNvPr id="275459" name="Rectangle 6"/>
          <p:cNvSpPr>
            <a:spLocks noChangeArrowheads="1"/>
          </p:cNvSpPr>
          <p:nvPr/>
        </p:nvSpPr>
        <p:spPr bwMode="black">
          <a:xfrm>
            <a:off x="9866313" y="6537325"/>
            <a:ext cx="1784350" cy="184150"/>
          </a:xfrm>
          <a:prstGeom prst="rect">
            <a:avLst/>
          </a:prstGeom>
          <a:noFill/>
          <a:ln>
            <a:noFill/>
          </a:ln>
          <a:extLst/>
        </p:spPr>
        <p:txBody>
          <a:bodyPr lIns="92075" tIns="46038" rIns="92075" bIns="46038"/>
          <a:lstStyle>
            <a:lvl1pPr algn="l" eaLnBrk="0" hangingPunct="0">
              <a:defRPr>
                <a:solidFill>
                  <a:schemeClr val="tx1"/>
                </a:solidFill>
                <a:latin typeface="Arial" charset="0"/>
                <a:cs typeface="Arial" charset="0"/>
              </a:defRPr>
            </a:lvl1pPr>
            <a:lvl2pPr marL="742950" indent="-285750" algn="l" eaLnBrk="0" hangingPunct="0">
              <a:defRPr>
                <a:solidFill>
                  <a:schemeClr val="tx1"/>
                </a:solidFill>
                <a:latin typeface="Arial" charset="0"/>
                <a:cs typeface="Arial" charset="0"/>
              </a:defRPr>
            </a:lvl2pPr>
            <a:lvl3pPr marL="1143000" indent="-228600" algn="l" eaLnBrk="0" hangingPunct="0">
              <a:defRPr>
                <a:solidFill>
                  <a:schemeClr val="tx1"/>
                </a:solidFill>
                <a:latin typeface="Arial" charset="0"/>
                <a:cs typeface="Arial" charset="0"/>
              </a:defRPr>
            </a:lvl3pPr>
            <a:lvl4pPr marL="1600200" indent="-228600" algn="l" eaLnBrk="0" hangingPunct="0">
              <a:defRPr>
                <a:solidFill>
                  <a:schemeClr val="tx1"/>
                </a:solidFill>
                <a:latin typeface="Arial" charset="0"/>
                <a:cs typeface="Arial" charset="0"/>
              </a:defRPr>
            </a:lvl4pPr>
            <a:lvl5pPr marL="2057400" indent="-228600" algn="l"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altLang="en-US" sz="800" smtClean="0"/>
              <a:t>© 2013 IBM Corporation</a:t>
            </a:r>
            <a:endParaRPr lang="en-US" altLang="en-US" smtClean="0"/>
          </a:p>
        </p:txBody>
      </p:sp>
      <p:pic>
        <p:nvPicPr>
          <p:cNvPr id="25604"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pic>
        <p:nvPicPr>
          <p:cNvPr id="25605" name="Picture 10" descr="R120_G137_B251-200"/>
          <p:cNvPicPr>
            <a:picLocks noChangeAspect="1" noChangeArrowheads="1"/>
          </p:cNvPicPr>
          <p:nvPr/>
        </p:nvPicPr>
        <p:blipFill>
          <a:blip r:embed="rId13"/>
          <a:srcRect/>
          <a:stretch>
            <a:fillRect/>
          </a:stretch>
        </p:blipFill>
        <p:spPr bwMode="auto">
          <a:xfrm>
            <a:off x="10764838" y="227013"/>
            <a:ext cx="765175" cy="236537"/>
          </a:xfrm>
          <a:prstGeom prst="rect">
            <a:avLst/>
          </a:prstGeom>
          <a:noFill/>
          <a:ln w="9525">
            <a:noFill/>
            <a:miter lim="800000"/>
            <a:headEnd/>
            <a:tailEnd/>
          </a:ln>
        </p:spPr>
      </p:pic>
      <p:sp>
        <p:nvSpPr>
          <p:cNvPr id="10246" name="Text Box 8"/>
          <p:cNvSpPr txBox="1">
            <a:spLocks noChangeArrowheads="1"/>
          </p:cNvSpPr>
          <p:nvPr/>
        </p:nvSpPr>
        <p:spPr bwMode="auto">
          <a:xfrm>
            <a:off x="296863" y="6172200"/>
            <a:ext cx="5111750" cy="458788"/>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defRPr/>
            </a:pPr>
            <a:r>
              <a:rPr lang="en-US" sz="800" smtClean="0"/>
              <a:t>This report is solely for the use of Client personnel.  No part of it may be circulated, quoted, or reproduced for distribution outside the Client organization without prior written approval from IBM. This material was used by IBM during an oral presentation;  it is not a complete record of the discussion.</a:t>
            </a:r>
          </a:p>
        </p:txBody>
      </p:sp>
      <p:pic>
        <p:nvPicPr>
          <p:cNvPr id="25607" name="Picture 9"/>
          <p:cNvPicPr>
            <a:picLocks noChangeAspect="1" noChangeArrowheads="1"/>
          </p:cNvPicPr>
          <p:nvPr/>
        </p:nvPicPr>
        <p:blipFill>
          <a:blip r:embed="rId14"/>
          <a:srcRect/>
          <a:stretch>
            <a:fillRect/>
          </a:stretch>
        </p:blipFill>
        <p:spPr bwMode="auto">
          <a:xfrm>
            <a:off x="355600" y="3665538"/>
            <a:ext cx="11222038" cy="2420937"/>
          </a:xfrm>
          <a:prstGeom prst="rect">
            <a:avLst/>
          </a:prstGeom>
          <a:noFill/>
          <a:ln w="12700" algn="ctr">
            <a:noFill/>
            <a:miter lim="800000"/>
            <a:headEnd/>
            <a:tailEnd/>
          </a:ln>
        </p:spPr>
      </p:pic>
      <p:sp>
        <p:nvSpPr>
          <p:cNvPr id="10248" name="Text Box 5"/>
          <p:cNvSpPr txBox="1">
            <a:spLocks noChangeArrowheads="1"/>
          </p:cNvSpPr>
          <p:nvPr/>
        </p:nvSpPr>
        <p:spPr bwMode="auto">
          <a:xfrm>
            <a:off x="0" y="90488"/>
            <a:ext cx="1873250" cy="33655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5000"/>
              </a:spcBef>
              <a:buClr>
                <a:schemeClr val="accent1"/>
              </a:buClr>
              <a:buFont typeface="Wingdings" pitchFamily="2" charset="2"/>
              <a:buNone/>
              <a:defRPr/>
            </a:pPr>
            <a:r>
              <a:rPr lang="en-US" sz="800" smtClean="0">
                <a:solidFill>
                  <a:schemeClr val="bg1"/>
                </a:solidFill>
              </a:rPr>
              <a:t>3</a:t>
            </a:r>
            <a:r>
              <a:rPr lang="en-US" sz="800" baseline="30000" smtClean="0">
                <a:solidFill>
                  <a:schemeClr val="bg1"/>
                </a:solidFill>
              </a:rPr>
              <a:t>rd</a:t>
            </a:r>
            <a:r>
              <a:rPr lang="en-US" sz="800" smtClean="0">
                <a:solidFill>
                  <a:schemeClr val="bg1"/>
                </a:solidFill>
              </a:rPr>
              <a:t> Party Registration &amp;</a:t>
            </a:r>
            <a:br>
              <a:rPr lang="en-US" sz="800" smtClean="0">
                <a:solidFill>
                  <a:schemeClr val="bg1"/>
                </a:solidFill>
              </a:rPr>
            </a:br>
            <a:r>
              <a:rPr lang="en-US" sz="800" smtClean="0">
                <a:solidFill>
                  <a:schemeClr val="bg1"/>
                </a:solidFill>
              </a:rPr>
              <a:t>Account Management</a:t>
            </a:r>
            <a:endParaRPr lang="en-US" sz="800" b="1" smtClean="0">
              <a:solidFill>
                <a:schemeClr val="bg1"/>
              </a:solidFill>
            </a:endParaRPr>
          </a:p>
        </p:txBody>
      </p:sp>
      <p:sp>
        <p:nvSpPr>
          <p:cNvPr id="25609" name="Rectangle 2"/>
          <p:cNvSpPr>
            <a:spLocks noGrp="1" noChangeArrowheads="1"/>
          </p:cNvSpPr>
          <p:nvPr>
            <p:ph type="title"/>
          </p:nvPr>
        </p:nvSpPr>
        <p:spPr bwMode="auto">
          <a:xfrm>
            <a:off x="908050" y="2133600"/>
            <a:ext cx="10979150" cy="15017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5610" name="Rectangle 3"/>
          <p:cNvSpPr>
            <a:spLocks noGrp="1" noChangeArrowheads="1"/>
          </p:cNvSpPr>
          <p:nvPr>
            <p:ph type="body" idx="1"/>
          </p:nvPr>
        </p:nvSpPr>
        <p:spPr bwMode="auto">
          <a:xfrm>
            <a:off x="1651000" y="4038600"/>
            <a:ext cx="866775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add subtitle</a:t>
            </a:r>
          </a:p>
        </p:txBody>
      </p:sp>
    </p:spTree>
  </p:cSld>
  <p:clrMap bg1="lt1" tx1="dk1" bg2="lt2" tx2="dk2" accent1="accent1" accent2="accent2" accent3="accent3" accent4="accent4" accent5="accent5" accent6="accent6" hlink="hlink" folHlink="folHlink"/>
  <p:sldLayoutIdLst>
    <p:sldLayoutId id="2147483688" r:id="rId1"/>
    <p:sldLayoutId id="2147483687" r:id="rId2"/>
    <p:sldLayoutId id="2147483686" r:id="rId3"/>
    <p:sldLayoutId id="2147483685" r:id="rId4"/>
    <p:sldLayoutId id="2147483684" r:id="rId5"/>
    <p:sldLayoutId id="2147483683" r:id="rId6"/>
    <p:sldLayoutId id="2147483682" r:id="rId7"/>
    <p:sldLayoutId id="2147483681" r:id="rId8"/>
    <p:sldLayoutId id="2147483680" r:id="rId9"/>
    <p:sldLayoutId id="2147483679" r:id="rId10"/>
    <p:sldLayoutId id="2147483678" r:id="rId11"/>
  </p:sldLayoutIdLst>
  <p:hf hdr="0" dt="0"/>
  <p:txStyles>
    <p:titleStyle>
      <a:lvl1pPr algn="l" rtl="0" eaLnBrk="0" fontAlgn="base" hangingPunct="0">
        <a:lnSpc>
          <a:spcPct val="90000"/>
        </a:lnSpc>
        <a:spcBef>
          <a:spcPct val="0"/>
        </a:spcBef>
        <a:spcAft>
          <a:spcPct val="0"/>
        </a:spcAft>
        <a:defRPr sz="2200">
          <a:solidFill>
            <a:schemeClr val="hlink"/>
          </a:solidFill>
          <a:latin typeface="+mj-lt"/>
          <a:ea typeface="+mj-ea"/>
          <a:cs typeface="+mj-cs"/>
        </a:defRPr>
      </a:lvl1pPr>
      <a:lvl2pPr algn="l" rtl="0" eaLnBrk="0" fontAlgn="base" hangingPunct="0">
        <a:lnSpc>
          <a:spcPct val="90000"/>
        </a:lnSpc>
        <a:spcBef>
          <a:spcPct val="0"/>
        </a:spcBef>
        <a:spcAft>
          <a:spcPct val="0"/>
        </a:spcAft>
        <a:defRPr sz="2200">
          <a:solidFill>
            <a:schemeClr val="hlink"/>
          </a:solidFill>
          <a:latin typeface="Arial" charset="0"/>
          <a:cs typeface="Arial" charset="0"/>
        </a:defRPr>
      </a:lvl2pPr>
      <a:lvl3pPr algn="l" rtl="0" eaLnBrk="0" fontAlgn="base" hangingPunct="0">
        <a:lnSpc>
          <a:spcPct val="90000"/>
        </a:lnSpc>
        <a:spcBef>
          <a:spcPct val="0"/>
        </a:spcBef>
        <a:spcAft>
          <a:spcPct val="0"/>
        </a:spcAft>
        <a:defRPr sz="2200">
          <a:solidFill>
            <a:schemeClr val="hlink"/>
          </a:solidFill>
          <a:latin typeface="Arial" charset="0"/>
          <a:cs typeface="Arial" charset="0"/>
        </a:defRPr>
      </a:lvl3pPr>
      <a:lvl4pPr algn="l" rtl="0" eaLnBrk="0" fontAlgn="base" hangingPunct="0">
        <a:lnSpc>
          <a:spcPct val="90000"/>
        </a:lnSpc>
        <a:spcBef>
          <a:spcPct val="0"/>
        </a:spcBef>
        <a:spcAft>
          <a:spcPct val="0"/>
        </a:spcAft>
        <a:defRPr sz="2200">
          <a:solidFill>
            <a:schemeClr val="hlink"/>
          </a:solidFill>
          <a:latin typeface="Arial" charset="0"/>
          <a:cs typeface="Arial" charset="0"/>
        </a:defRPr>
      </a:lvl4pPr>
      <a:lvl5pPr algn="l" rtl="0" eaLnBrk="0" fontAlgn="base" hangingPunct="0">
        <a:lnSpc>
          <a:spcPct val="90000"/>
        </a:lnSpc>
        <a:spcBef>
          <a:spcPct val="0"/>
        </a:spcBef>
        <a:spcAft>
          <a:spcPct val="0"/>
        </a:spcAft>
        <a:defRPr sz="2200">
          <a:solidFill>
            <a:schemeClr val="hlink"/>
          </a:solidFill>
          <a:latin typeface="Arial" charset="0"/>
          <a:cs typeface="Arial" charset="0"/>
        </a:defRPr>
      </a:lvl5pPr>
      <a:lvl6pPr marL="457200" algn="l" rtl="0" fontAlgn="base">
        <a:lnSpc>
          <a:spcPct val="90000"/>
        </a:lnSpc>
        <a:spcBef>
          <a:spcPct val="0"/>
        </a:spcBef>
        <a:spcAft>
          <a:spcPct val="0"/>
        </a:spcAft>
        <a:defRPr sz="2200">
          <a:solidFill>
            <a:schemeClr val="hlink"/>
          </a:solidFill>
          <a:latin typeface="Arial" charset="0"/>
          <a:cs typeface="Arial" charset="0"/>
        </a:defRPr>
      </a:lvl6pPr>
      <a:lvl7pPr marL="914400" algn="l" rtl="0" fontAlgn="base">
        <a:lnSpc>
          <a:spcPct val="90000"/>
        </a:lnSpc>
        <a:spcBef>
          <a:spcPct val="0"/>
        </a:spcBef>
        <a:spcAft>
          <a:spcPct val="0"/>
        </a:spcAft>
        <a:defRPr sz="2200">
          <a:solidFill>
            <a:schemeClr val="hlink"/>
          </a:solidFill>
          <a:latin typeface="Arial" charset="0"/>
          <a:cs typeface="Arial" charset="0"/>
        </a:defRPr>
      </a:lvl7pPr>
      <a:lvl8pPr marL="1371600" algn="l" rtl="0" fontAlgn="base">
        <a:lnSpc>
          <a:spcPct val="90000"/>
        </a:lnSpc>
        <a:spcBef>
          <a:spcPct val="0"/>
        </a:spcBef>
        <a:spcAft>
          <a:spcPct val="0"/>
        </a:spcAft>
        <a:defRPr sz="2200">
          <a:solidFill>
            <a:schemeClr val="hlink"/>
          </a:solidFill>
          <a:latin typeface="Arial" charset="0"/>
          <a:cs typeface="Arial" charset="0"/>
        </a:defRPr>
      </a:lvl8pPr>
      <a:lvl9pPr marL="1828800" algn="l" rtl="0" fontAlgn="base">
        <a:lnSpc>
          <a:spcPct val="90000"/>
        </a:lnSpc>
        <a:spcBef>
          <a:spcPct val="0"/>
        </a:spcBef>
        <a:spcAft>
          <a:spcPct val="0"/>
        </a:spcAft>
        <a:defRPr sz="2200">
          <a:solidFill>
            <a:schemeClr val="hlink"/>
          </a:solidFill>
          <a:latin typeface="Arial" charset="0"/>
          <a:cs typeface="Arial" charset="0"/>
        </a:defRPr>
      </a:lvl9pPr>
    </p:titleStyle>
    <p:bodyStyle>
      <a:lvl1pPr marL="173038" indent="-173038" algn="ctr" rtl="0" eaLnBrk="0" fontAlgn="base" hangingPunct="0">
        <a:spcBef>
          <a:spcPct val="20000"/>
        </a:spcBef>
        <a:spcAft>
          <a:spcPct val="0"/>
        </a:spcAft>
        <a:buClr>
          <a:schemeClr val="tx1"/>
        </a:buClr>
        <a:buFont typeface="Wingdings" pitchFamily="2" charset="2"/>
        <a:defRPr sz="1600">
          <a:solidFill>
            <a:schemeClr val="tx1"/>
          </a:solidFill>
          <a:latin typeface="+mn-lt"/>
          <a:ea typeface="+mn-ea"/>
          <a:cs typeface="+mn-cs"/>
        </a:defRPr>
      </a:lvl1pPr>
      <a:lvl2pPr marL="509588" indent="-163513" algn="l" rtl="0" eaLnBrk="0" fontAlgn="base" hangingPunct="0">
        <a:spcBef>
          <a:spcPct val="20000"/>
        </a:spcBef>
        <a:spcAft>
          <a:spcPct val="0"/>
        </a:spcAft>
        <a:buClr>
          <a:schemeClr val="tx1"/>
        </a:buClr>
        <a:buFont typeface="Arial" charset="0"/>
        <a:defRPr sz="1600">
          <a:solidFill>
            <a:schemeClr val="tx1"/>
          </a:solidFill>
          <a:latin typeface="+mn-lt"/>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cs typeface="+mn-cs"/>
        </a:defRPr>
      </a:lvl5pPr>
      <a:lvl6pPr marL="1997075" indent="-163513" algn="l" rtl="0" fontAlgn="base">
        <a:spcBef>
          <a:spcPct val="20000"/>
        </a:spcBef>
        <a:spcAft>
          <a:spcPct val="0"/>
        </a:spcAft>
        <a:buClr>
          <a:schemeClr val="bg1"/>
        </a:buClr>
        <a:buChar char="»"/>
        <a:defRPr sz="1600">
          <a:solidFill>
            <a:schemeClr val="bg1"/>
          </a:solidFill>
          <a:latin typeface="+mn-lt"/>
          <a:cs typeface="+mn-cs"/>
        </a:defRPr>
      </a:lvl6pPr>
      <a:lvl7pPr marL="2454275" indent="-163513" algn="l" rtl="0" fontAlgn="base">
        <a:spcBef>
          <a:spcPct val="20000"/>
        </a:spcBef>
        <a:spcAft>
          <a:spcPct val="0"/>
        </a:spcAft>
        <a:buClr>
          <a:schemeClr val="bg1"/>
        </a:buClr>
        <a:buChar char="»"/>
        <a:defRPr sz="1600">
          <a:solidFill>
            <a:schemeClr val="bg1"/>
          </a:solidFill>
          <a:latin typeface="+mn-lt"/>
          <a:cs typeface="+mn-cs"/>
        </a:defRPr>
      </a:lvl7pPr>
      <a:lvl8pPr marL="2911475" indent="-163513" algn="l" rtl="0" fontAlgn="base">
        <a:spcBef>
          <a:spcPct val="20000"/>
        </a:spcBef>
        <a:spcAft>
          <a:spcPct val="0"/>
        </a:spcAft>
        <a:buClr>
          <a:schemeClr val="bg1"/>
        </a:buClr>
        <a:buChar char="»"/>
        <a:defRPr sz="1600">
          <a:solidFill>
            <a:schemeClr val="bg1"/>
          </a:solidFill>
          <a:latin typeface="+mn-lt"/>
          <a:cs typeface="+mn-cs"/>
        </a:defRPr>
      </a:lvl8pPr>
      <a:lvl9pPr marL="3368675" indent="-163513" algn="l" rtl="0" fontAlgn="base">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pPr algn="ctr"/>
            <a:r>
              <a:rPr lang="en-US" sz="3600" b="1" dirty="0" smtClean="0">
                <a:solidFill>
                  <a:schemeClr val="tx1"/>
                </a:solidFill>
                <a:cs typeface="Aharoni" pitchFamily="2" charset="-79"/>
              </a:rPr>
              <a:t>SMT Update </a:t>
            </a:r>
            <a:r>
              <a:rPr lang="en-US" sz="3600" b="1" dirty="0" smtClean="0">
                <a:solidFill>
                  <a:schemeClr val="tx1"/>
                </a:solidFill>
              </a:rPr>
              <a:t>To AMWG</a:t>
            </a:r>
            <a:br>
              <a:rPr lang="en-US" sz="3600" b="1" dirty="0" smtClean="0">
                <a:solidFill>
                  <a:schemeClr val="tx1"/>
                </a:solidFill>
              </a:rPr>
            </a:br>
            <a:endParaRPr lang="en-US" sz="3600" dirty="0">
              <a:solidFill>
                <a:schemeClr val="tx1"/>
              </a:solidFill>
            </a:endParaRPr>
          </a:p>
        </p:txBody>
      </p:sp>
      <p:sp>
        <p:nvSpPr>
          <p:cNvPr id="12" name="Subtitle 11"/>
          <p:cNvSpPr>
            <a:spLocks noGrp="1"/>
          </p:cNvSpPr>
          <p:nvPr>
            <p:ph type="subTitle" idx="1"/>
          </p:nvPr>
        </p:nvSpPr>
        <p:spPr>
          <a:xfrm>
            <a:off x="1783080" y="3581400"/>
            <a:ext cx="8321040" cy="1752600"/>
          </a:xfrm>
        </p:spPr>
        <p:txBody>
          <a:bodyPr/>
          <a:lstStyle/>
          <a:p>
            <a:r>
              <a:rPr lang="en-US" sz="2800" b="1" dirty="0" smtClean="0">
                <a:cs typeface="Aharoni" pitchFamily="2" charset="-79"/>
              </a:rPr>
              <a:t>March 28</a:t>
            </a:r>
            <a:r>
              <a:rPr lang="en-US" sz="2800" b="1" dirty="0" smtClean="0">
                <a:solidFill>
                  <a:schemeClr val="tx1"/>
                </a:solidFill>
                <a:cs typeface="Aharoni" pitchFamily="2" charset="-79"/>
              </a:rPr>
              <a:t>, 2017</a:t>
            </a:r>
            <a:r>
              <a:rPr lang="en-US" sz="2000" b="1" dirty="0">
                <a:cs typeface="Aharoni" pitchFamily="2" charset="-79"/>
              </a:rPr>
              <a:t/>
            </a:r>
            <a:br>
              <a:rPr lang="en-US" sz="2000" b="1" dirty="0">
                <a:cs typeface="Aharoni" pitchFamily="2" charset="-79"/>
              </a:rPr>
            </a:br>
            <a:endParaRPr lang="en-US" sz="2000" dirty="0"/>
          </a:p>
        </p:txBody>
      </p:sp>
    </p:spTree>
    <p:extLst>
      <p:ext uri="{BB962C8B-B14F-4D97-AF65-F5344CB8AC3E}">
        <p14:creationId xmlns:p14="http://schemas.microsoft.com/office/powerpoint/2010/main" val="854974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March </a:t>
            </a:r>
            <a:r>
              <a:rPr lang="en-US" sz="2600" dirty="0">
                <a:solidFill>
                  <a:srgbClr val="C00000"/>
                </a:solidFill>
              </a:rPr>
              <a:t>18, 2017</a:t>
            </a:r>
            <a:r>
              <a:rPr lang="en-US" sz="2600" dirty="0"/>
              <a:t/>
            </a:r>
            <a:br>
              <a:rPr lang="en-US" sz="2600" dirty="0"/>
            </a:br>
            <a:r>
              <a:rPr lang="en-US" sz="2600" dirty="0">
                <a:solidFill>
                  <a:srgbClr val="C00000"/>
                </a:solidFill>
              </a:rPr>
              <a:t>SMT Minor Release to Implement </a:t>
            </a:r>
            <a:r>
              <a:rPr lang="en-US" sz="2600" dirty="0" smtClean="0">
                <a:solidFill>
                  <a:srgbClr val="C00000"/>
                </a:solidFill>
              </a:rPr>
              <a:t>Usability Improvements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10</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63500" indent="0">
              <a:buNone/>
            </a:pPr>
            <a:r>
              <a:rPr lang="en-US" sz="1800" dirty="0" smtClean="0">
                <a:cs typeface="Aharoni" pitchFamily="2" charset="-79"/>
              </a:rPr>
              <a:t>SMT minor </a:t>
            </a:r>
            <a:r>
              <a:rPr lang="en-US" sz="1800" dirty="0">
                <a:cs typeface="Aharoni" pitchFamily="2" charset="-79"/>
              </a:rPr>
              <a:t>r</a:t>
            </a:r>
            <a:r>
              <a:rPr lang="en-US" sz="1800" dirty="0" smtClean="0">
                <a:cs typeface="Aharoni" pitchFamily="2" charset="-79"/>
              </a:rPr>
              <a:t>elease for March 18, 2017 included the following:</a:t>
            </a:r>
          </a:p>
          <a:p>
            <a:pPr marL="346075" lvl="1" indent="0">
              <a:buNone/>
            </a:pPr>
            <a:endParaRPr lang="en-US" sz="1800" dirty="0"/>
          </a:p>
          <a:p>
            <a:r>
              <a:rPr lang="en-US" sz="1800" dirty="0"/>
              <a:t>Enhancement of the information provided in the email utilized to distribute the Third Party starter kit upon successful Third Party registration.  Based on knowledge learned over the last several months in supporting Third Party integrations, SMT enhanced communication with Third Parties by </a:t>
            </a:r>
            <a:r>
              <a:rPr lang="en-US" sz="1800" dirty="0" smtClean="0"/>
              <a:t>restructuring </a:t>
            </a:r>
            <a:r>
              <a:rPr lang="en-US" sz="1800" dirty="0"/>
              <a:t>content and providing more detailed information appropriate to guide Third Parties during their integration process. </a:t>
            </a:r>
            <a:endParaRPr lang="en-US" sz="1800" dirty="0" smtClean="0"/>
          </a:p>
        </p:txBody>
      </p:sp>
    </p:spTree>
    <p:extLst>
      <p:ext uri="{BB962C8B-B14F-4D97-AF65-F5344CB8AC3E}">
        <p14:creationId xmlns:p14="http://schemas.microsoft.com/office/powerpoint/2010/main" val="1471112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March </a:t>
            </a:r>
            <a:r>
              <a:rPr lang="en-US" sz="2600" dirty="0">
                <a:solidFill>
                  <a:srgbClr val="C00000"/>
                </a:solidFill>
              </a:rPr>
              <a:t>18, 2017</a:t>
            </a:r>
            <a:r>
              <a:rPr lang="en-US" sz="2600" dirty="0"/>
              <a:t/>
            </a:r>
            <a:br>
              <a:rPr lang="en-US" sz="2600" dirty="0"/>
            </a:br>
            <a:r>
              <a:rPr lang="en-US" sz="2600" dirty="0">
                <a:solidFill>
                  <a:srgbClr val="C00000"/>
                </a:solidFill>
              </a:rPr>
              <a:t>SMT Minor Release to Implement Security Audit Recommendations</a:t>
            </a:r>
            <a:r>
              <a:rPr lang="en-US" sz="2600" dirty="0" smtClean="0">
                <a:solidFill>
                  <a:srgbClr val="C00000"/>
                </a:solidFill>
              </a:rPr>
              <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11</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346075" lvl="1" indent="0">
              <a:buNone/>
            </a:pPr>
            <a:endParaRPr lang="en-US" sz="1800" dirty="0" smtClean="0"/>
          </a:p>
          <a:p>
            <a:pPr marL="0" indent="0">
              <a:buNone/>
            </a:pPr>
            <a:r>
              <a:rPr lang="en-US" sz="1800" dirty="0" smtClean="0"/>
              <a:t>This release was successfully implemented </a:t>
            </a:r>
            <a:r>
              <a:rPr lang="en-US" sz="1800" dirty="0"/>
              <a:t>on </a:t>
            </a:r>
            <a:r>
              <a:rPr lang="en-US" sz="1800" dirty="0" smtClean="0"/>
              <a:t>March 18, 2017 and required </a:t>
            </a:r>
            <a:r>
              <a:rPr lang="en-US" sz="1800" dirty="0"/>
              <a:t>an outage of the portal website, HAN and </a:t>
            </a:r>
            <a:r>
              <a:rPr lang="en-US" sz="1800" dirty="0" smtClean="0"/>
              <a:t>ODR services </a:t>
            </a:r>
            <a:r>
              <a:rPr lang="en-US" sz="1800" dirty="0"/>
              <a:t>from </a:t>
            </a:r>
            <a:r>
              <a:rPr lang="en-US" sz="1800" dirty="0" smtClean="0"/>
              <a:t>Saturday March 18, 2017 12:01 </a:t>
            </a:r>
            <a:r>
              <a:rPr lang="en-US" sz="1800" dirty="0"/>
              <a:t>A</a:t>
            </a:r>
            <a:r>
              <a:rPr lang="en-US" sz="1800" dirty="0" smtClean="0"/>
              <a:t>.M</a:t>
            </a:r>
            <a:r>
              <a:rPr lang="en-US" sz="1800" dirty="0"/>
              <a:t>. CST until </a:t>
            </a:r>
            <a:r>
              <a:rPr lang="en-US" sz="1800" dirty="0" smtClean="0"/>
              <a:t>Saturday March 18, 2017 12:01 </a:t>
            </a:r>
            <a:r>
              <a:rPr lang="en-US" sz="1800" dirty="0"/>
              <a:t>P</a:t>
            </a:r>
            <a:r>
              <a:rPr lang="en-US" sz="1800" dirty="0" smtClean="0"/>
              <a:t>.M</a:t>
            </a:r>
            <a:r>
              <a:rPr lang="en-US" sz="1800" dirty="0"/>
              <a:t>. </a:t>
            </a:r>
            <a:r>
              <a:rPr lang="en-US" sz="1800" dirty="0" smtClean="0"/>
              <a:t>CST.  </a:t>
            </a:r>
          </a:p>
          <a:p>
            <a:pPr marL="0" indent="0">
              <a:buNone/>
            </a:pPr>
            <a:endParaRPr lang="en-US" sz="1800" dirty="0"/>
          </a:p>
          <a:p>
            <a:pPr marL="0" indent="0">
              <a:buNone/>
            </a:pPr>
            <a:r>
              <a:rPr lang="en-US" sz="1800" dirty="0"/>
              <a:t>LSE file delivery and the FTPS folders </a:t>
            </a:r>
            <a:r>
              <a:rPr lang="en-US" sz="1800" dirty="0" smtClean="0"/>
              <a:t>were not affected</a:t>
            </a:r>
            <a:r>
              <a:rPr lang="en-US" sz="1800" dirty="0"/>
              <a:t>.</a:t>
            </a:r>
          </a:p>
          <a:p>
            <a:pPr marL="0" indent="0">
              <a:buNone/>
            </a:pPr>
            <a:endParaRPr lang="en-US" sz="1800" dirty="0"/>
          </a:p>
          <a:p>
            <a:pPr marL="0" indent="0">
              <a:buNone/>
            </a:pPr>
            <a:r>
              <a:rPr lang="en-US" sz="1800" dirty="0"/>
              <a:t>Market Notices </a:t>
            </a:r>
            <a:r>
              <a:rPr lang="en-US" sz="1800" dirty="0" smtClean="0"/>
              <a:t>were sent out including: 25 day (2/24/17), 10 day (3/8/17), 3 day (</a:t>
            </a:r>
            <a:r>
              <a:rPr lang="en-US" sz="1800" dirty="0"/>
              <a:t>3</a:t>
            </a:r>
            <a:r>
              <a:rPr lang="en-US" sz="1800" dirty="0" smtClean="0"/>
              <a:t>/15/17), and Final (3/19/17)</a:t>
            </a:r>
            <a:endParaRPr lang="en-US" sz="1800" dirty="0"/>
          </a:p>
          <a:p>
            <a:pPr lvl="1"/>
            <a:endParaRPr lang="en-US" sz="1800" dirty="0"/>
          </a:p>
        </p:txBody>
      </p:sp>
    </p:spTree>
    <p:extLst>
      <p:ext uri="{BB962C8B-B14F-4D97-AF65-F5344CB8AC3E}">
        <p14:creationId xmlns:p14="http://schemas.microsoft.com/office/powerpoint/2010/main" val="1117972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30425"/>
            <a:ext cx="11887200" cy="1470025"/>
          </a:xfrm>
        </p:spPr>
        <p:txBody>
          <a:bodyPr>
            <a:noAutofit/>
          </a:bodyPr>
          <a:lstStyle/>
          <a:p>
            <a:pPr algn="ctr"/>
            <a:r>
              <a:rPr lang="en-US" sz="3600" b="1" dirty="0" smtClean="0"/>
              <a:t>SMT Customer Share Feedback</a:t>
            </a:r>
            <a:endParaRPr lang="en-US" sz="3200" dirty="0"/>
          </a:p>
        </p:txBody>
      </p:sp>
    </p:spTree>
    <p:extLst>
      <p:ext uri="{BB962C8B-B14F-4D97-AF65-F5344CB8AC3E}">
        <p14:creationId xmlns:p14="http://schemas.microsoft.com/office/powerpoint/2010/main" val="3414512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a:bodyPr>
          <a:lstStyle/>
          <a:p>
            <a:pPr algn="ctr"/>
            <a:r>
              <a:rPr lang="en-US" sz="2600" dirty="0" smtClean="0">
                <a:solidFill>
                  <a:srgbClr val="C00000"/>
                </a:solidFill>
              </a:rPr>
              <a:t>SMT Customer Share Feedback</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13</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r>
              <a:rPr lang="en-US" sz="2400" dirty="0" smtClean="0"/>
              <a:t>January 13, 2017 through March 17, 2017 weekly SMT customer share feedback reports have been provided</a:t>
            </a:r>
          </a:p>
          <a:p>
            <a:endParaRPr lang="en-US" sz="2400" dirty="0"/>
          </a:p>
          <a:p>
            <a:r>
              <a:rPr lang="en-US" sz="2400" dirty="0" smtClean="0"/>
              <a:t>January 20 and February 10 weeks have no share feedback from customers</a:t>
            </a:r>
          </a:p>
          <a:p>
            <a:pPr marL="0" indent="0">
              <a:buNone/>
            </a:pPr>
            <a:endParaRPr lang="en-US" sz="2400" dirty="0" smtClean="0"/>
          </a:p>
          <a:p>
            <a:r>
              <a:rPr lang="en-US" sz="2400" dirty="0" smtClean="0"/>
              <a:t>March 8 customer share feedback complaint investigation is provided on the next page</a:t>
            </a:r>
          </a:p>
          <a:p>
            <a:pPr marL="346075" lvl="1" indent="0">
              <a:buNone/>
            </a:pPr>
            <a:endParaRPr lang="en-US" sz="1800" dirty="0"/>
          </a:p>
        </p:txBody>
      </p:sp>
    </p:spTree>
    <p:extLst>
      <p:ext uri="{BB962C8B-B14F-4D97-AF65-F5344CB8AC3E}">
        <p14:creationId xmlns:p14="http://schemas.microsoft.com/office/powerpoint/2010/main" val="32817150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t/>
            </a:r>
            <a:br>
              <a:rPr lang="en-US" sz="2600" dirty="0"/>
            </a:br>
            <a:r>
              <a:rPr lang="en-US" sz="2600" dirty="0" smtClean="0">
                <a:solidFill>
                  <a:srgbClr val="C00000"/>
                </a:solidFill>
              </a:rPr>
              <a:t>March Customer Share Feedback Incident Investigation</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14</a:t>
            </a:fld>
            <a:endParaRPr lang="en-US"/>
          </a:p>
        </p:txBody>
      </p:sp>
      <p:sp>
        <p:nvSpPr>
          <p:cNvPr id="6" name="Content Placeholder 12"/>
          <p:cNvSpPr>
            <a:spLocks noGrp="1"/>
          </p:cNvSpPr>
          <p:nvPr>
            <p:ph idx="1"/>
          </p:nvPr>
        </p:nvSpPr>
        <p:spPr>
          <a:xfrm>
            <a:off x="533400" y="1371600"/>
            <a:ext cx="10698480" cy="4876800"/>
          </a:xfrm>
        </p:spPr>
        <p:txBody>
          <a:bodyPr>
            <a:noAutofit/>
          </a:bodyPr>
          <a:lstStyle/>
          <a:p>
            <a:pPr marL="63500" indent="0">
              <a:buNone/>
            </a:pPr>
            <a:r>
              <a:rPr lang="en-US" sz="1800" dirty="0" smtClean="0">
                <a:cs typeface="Aharoni" pitchFamily="2" charset="-79"/>
              </a:rPr>
              <a:t>March 8, 2017 a customer complained about bad and rude customer service.</a:t>
            </a:r>
          </a:p>
          <a:p>
            <a:pPr marL="63500" indent="0">
              <a:buNone/>
            </a:pPr>
            <a:r>
              <a:rPr lang="en-US" sz="1800" dirty="0">
                <a:cs typeface="Aharoni" pitchFamily="2" charset="-79"/>
              </a:rPr>
              <a:t>“Bad &amp; rude customer service, she didn't mentioned her name, disrespectful, &amp; hang up on me after I made my point. It was on 3/4/17 at 4.23pm</a:t>
            </a:r>
            <a:r>
              <a:rPr lang="en-US" sz="1800" dirty="0" smtClean="0">
                <a:cs typeface="Aharoni" pitchFamily="2" charset="-79"/>
              </a:rPr>
              <a:t>.”</a:t>
            </a:r>
          </a:p>
          <a:p>
            <a:pPr marL="63500" indent="0">
              <a:buNone/>
            </a:pPr>
            <a:endParaRPr lang="en-US" sz="1800" dirty="0">
              <a:cs typeface="Aharoni" pitchFamily="2" charset="-79"/>
            </a:endParaRPr>
          </a:p>
          <a:p>
            <a:pPr marL="63500" indent="0">
              <a:buNone/>
            </a:pPr>
            <a:r>
              <a:rPr lang="en-US" sz="1800" dirty="0" smtClean="0">
                <a:cs typeface="Aharoni" pitchFamily="2" charset="-79"/>
              </a:rPr>
              <a:t>SMT investigated and found the following:</a:t>
            </a:r>
          </a:p>
          <a:p>
            <a:pPr marL="346075" lvl="1" indent="0">
              <a:buNone/>
            </a:pPr>
            <a:endParaRPr lang="en-US" sz="1800" dirty="0" smtClean="0"/>
          </a:p>
          <a:p>
            <a:pPr lvl="0"/>
            <a:r>
              <a:rPr lang="en-US" sz="1800" dirty="0" smtClean="0"/>
              <a:t>There were no calls to the SMT help desk on March 4 at, or closely prior, or closely after to 4:23 PM.</a:t>
            </a:r>
            <a:endParaRPr lang="en-US" sz="1800" dirty="0"/>
          </a:p>
          <a:p>
            <a:pPr marL="0" indent="0">
              <a:buNone/>
            </a:pPr>
            <a:endParaRPr lang="en-US" sz="1800" dirty="0"/>
          </a:p>
          <a:p>
            <a:pPr lvl="0"/>
            <a:r>
              <a:rPr lang="en-US" sz="1800" dirty="0" smtClean="0"/>
              <a:t>There was not a female SMT help desk staff working that day.</a:t>
            </a:r>
          </a:p>
          <a:p>
            <a:pPr lvl="0"/>
            <a:endParaRPr lang="en-US" sz="1800" dirty="0"/>
          </a:p>
          <a:p>
            <a:pPr marL="0" lvl="0" indent="0">
              <a:buNone/>
            </a:pPr>
            <a:r>
              <a:rPr lang="en-US" sz="1800" dirty="0" smtClean="0"/>
              <a:t>SMT sent the following response:</a:t>
            </a:r>
          </a:p>
          <a:p>
            <a:pPr marL="0" lvl="0" indent="0">
              <a:buNone/>
            </a:pPr>
            <a:endParaRPr lang="en-US" sz="1800" dirty="0"/>
          </a:p>
          <a:p>
            <a:pPr marL="0" indent="0">
              <a:buNone/>
            </a:pPr>
            <a:r>
              <a:rPr lang="en-US" sz="1800" dirty="0"/>
              <a:t>We have investigated your feedback, but were unable to find your call in our logs. In order to take the appropriate action to address your concern, please contact the Smart Meter Texas Help Desk at 1-888-616-5859 and share your ESIID, meter number, along with your contact information as well as the description of the issue you were calling about.</a:t>
            </a:r>
          </a:p>
          <a:p>
            <a:pPr marL="0" lvl="0" indent="0">
              <a:buNone/>
            </a:pPr>
            <a:endParaRPr lang="en-US" sz="1800" dirty="0"/>
          </a:p>
        </p:txBody>
      </p:sp>
    </p:spTree>
    <p:extLst>
      <p:ext uri="{BB962C8B-B14F-4D97-AF65-F5344CB8AC3E}">
        <p14:creationId xmlns:p14="http://schemas.microsoft.com/office/powerpoint/2010/main" val="2954605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0842626" cy="1470025"/>
          </a:xfrm>
        </p:spPr>
        <p:txBody>
          <a:bodyPr>
            <a:noAutofit/>
          </a:bodyPr>
          <a:lstStyle/>
          <a:p>
            <a:pPr algn="ctr"/>
            <a:r>
              <a:rPr lang="en-US" sz="3600" b="1" dirty="0" smtClean="0"/>
              <a:t>Monthly SMT Reports to AMWG</a:t>
            </a:r>
            <a:br>
              <a:rPr lang="en-US" sz="3600" b="1" dirty="0" smtClean="0"/>
            </a:br>
            <a:r>
              <a:rPr lang="en-US" sz="3600" b="1" dirty="0" smtClean="0"/>
              <a:t>Through February 2017</a:t>
            </a:r>
            <a:br>
              <a:rPr lang="en-US" sz="3600" b="1" dirty="0" smtClean="0"/>
            </a:br>
            <a:r>
              <a:rPr lang="en-US" sz="3600" b="1" dirty="0"/>
              <a:t/>
            </a:r>
            <a:br>
              <a:rPr lang="en-US" sz="3600" b="1" dirty="0"/>
            </a:br>
            <a:endParaRPr lang="en-US" sz="2800" dirty="0"/>
          </a:p>
        </p:txBody>
      </p:sp>
      <p:sp>
        <p:nvSpPr>
          <p:cNvPr id="2" name="TextBox 1"/>
          <p:cNvSpPr txBox="1"/>
          <p:nvPr/>
        </p:nvSpPr>
        <p:spPr>
          <a:xfrm>
            <a:off x="1828800" y="3352800"/>
            <a:ext cx="10591800" cy="1938992"/>
          </a:xfrm>
          <a:prstGeom prst="rect">
            <a:avLst/>
          </a:prstGeom>
          <a:noFill/>
        </p:spPr>
        <p:txBody>
          <a:bodyPr wrap="square" rtlCol="0">
            <a:spAutoFit/>
          </a:bodyPr>
          <a:lstStyle/>
          <a:p>
            <a:r>
              <a:rPr lang="en-US" sz="2000" b="1" dirty="0" smtClean="0"/>
              <a:t>SMT January Statistics Monthly Report Update to AMWG dated 2/6/17</a:t>
            </a:r>
          </a:p>
          <a:p>
            <a:r>
              <a:rPr lang="en-US" sz="2000" b="1" dirty="0" smtClean="0"/>
              <a:t>SMT February Statistics Monthly </a:t>
            </a:r>
            <a:r>
              <a:rPr lang="en-US" sz="2000" b="1" dirty="0"/>
              <a:t>Report Update to AMWG dated </a:t>
            </a:r>
            <a:r>
              <a:rPr lang="en-US" sz="2000" b="1" dirty="0" smtClean="0"/>
              <a:t>3/1/17</a:t>
            </a:r>
          </a:p>
          <a:p>
            <a:r>
              <a:rPr lang="en-US" sz="2000" b="1" dirty="0" smtClean="0"/>
              <a:t>SMT Help Desk Report Update to AMWG through February 2017</a:t>
            </a:r>
          </a:p>
          <a:p>
            <a:r>
              <a:rPr lang="en-US" sz="2000" b="1" dirty="0" smtClean="0"/>
              <a:t>SMT Third Party Statistics Report as of February 1 2017</a:t>
            </a:r>
          </a:p>
          <a:p>
            <a:r>
              <a:rPr lang="en-US" sz="2000" b="1" dirty="0" smtClean="0"/>
              <a:t>SMT Third Party Statistics Report as of March 1 2017</a:t>
            </a:r>
          </a:p>
          <a:p>
            <a:r>
              <a:rPr lang="en-US" sz="2000" b="1" dirty="0" smtClean="0"/>
              <a:t>SMT Login Reports from September 2015 through February 2017</a:t>
            </a:r>
            <a:endParaRPr lang="en-US" sz="2000" dirty="0"/>
          </a:p>
        </p:txBody>
      </p:sp>
    </p:spTree>
    <p:extLst>
      <p:ext uri="{BB962C8B-B14F-4D97-AF65-F5344CB8AC3E}">
        <p14:creationId xmlns:p14="http://schemas.microsoft.com/office/powerpoint/2010/main" val="1407227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30425"/>
            <a:ext cx="11887200" cy="1470025"/>
          </a:xfrm>
        </p:spPr>
        <p:txBody>
          <a:bodyPr>
            <a:noAutofit/>
          </a:bodyPr>
          <a:lstStyle/>
          <a:p>
            <a:pPr algn="ctr"/>
            <a:r>
              <a:rPr lang="en-US" sz="3600" b="1" dirty="0" smtClean="0"/>
              <a:t>Investigation of Third Party </a:t>
            </a:r>
            <a:br>
              <a:rPr lang="en-US" sz="3600" b="1" dirty="0" smtClean="0"/>
            </a:br>
            <a:r>
              <a:rPr lang="en-US" sz="3600" b="1" dirty="0" smtClean="0"/>
              <a:t>Service Renewal and Continuation </a:t>
            </a:r>
            <a:br>
              <a:rPr lang="en-US" sz="3600" b="1" dirty="0" smtClean="0"/>
            </a:br>
            <a:endParaRPr lang="en-US" sz="3200" dirty="0"/>
          </a:p>
        </p:txBody>
      </p:sp>
    </p:spTree>
    <p:extLst>
      <p:ext uri="{BB962C8B-B14F-4D97-AF65-F5344CB8AC3E}">
        <p14:creationId xmlns:p14="http://schemas.microsoft.com/office/powerpoint/2010/main" val="1468901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t/>
            </a:r>
            <a:br>
              <a:rPr lang="en-US" sz="2600" dirty="0"/>
            </a:br>
            <a:r>
              <a:rPr lang="en-US" sz="2600" dirty="0" smtClean="0">
                <a:solidFill>
                  <a:srgbClr val="C00000"/>
                </a:solidFill>
              </a:rPr>
              <a:t>Third Party Service Renewal and Continuation Investigation</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17</a:t>
            </a:fld>
            <a:endParaRPr lang="en-US"/>
          </a:p>
        </p:txBody>
      </p:sp>
      <p:sp>
        <p:nvSpPr>
          <p:cNvPr id="6" name="Content Placeholder 12"/>
          <p:cNvSpPr>
            <a:spLocks noGrp="1"/>
          </p:cNvSpPr>
          <p:nvPr>
            <p:ph idx="1"/>
          </p:nvPr>
        </p:nvSpPr>
        <p:spPr>
          <a:xfrm>
            <a:off x="533400" y="1371600"/>
            <a:ext cx="10698480" cy="4876800"/>
          </a:xfrm>
        </p:spPr>
        <p:txBody>
          <a:bodyPr>
            <a:noAutofit/>
          </a:bodyPr>
          <a:lstStyle/>
          <a:p>
            <a:pPr marL="63500" indent="0">
              <a:buNone/>
            </a:pPr>
            <a:r>
              <a:rPr lang="en-US" sz="1800" dirty="0" smtClean="0">
                <a:cs typeface="Aharoni" pitchFamily="2" charset="-79"/>
              </a:rPr>
              <a:t>Question 1 – Are customers renewing Third Party agreements to continue their Third Party service?</a:t>
            </a:r>
          </a:p>
          <a:p>
            <a:pPr marL="63500" indent="0">
              <a:buNone/>
            </a:pPr>
            <a:endParaRPr lang="en-US" sz="1800" dirty="0">
              <a:cs typeface="Aharoni" pitchFamily="2" charset="-79"/>
            </a:endParaRPr>
          </a:p>
          <a:p>
            <a:pPr marL="63500" indent="0">
              <a:buNone/>
            </a:pPr>
            <a:r>
              <a:rPr lang="en-US" sz="1800" dirty="0" smtClean="0">
                <a:cs typeface="Aharoni" pitchFamily="2" charset="-79"/>
              </a:rPr>
              <a:t>Findings as of March 9 2017</a:t>
            </a:r>
          </a:p>
          <a:p>
            <a:pPr marL="63500" indent="0">
              <a:buNone/>
            </a:pPr>
            <a:endParaRPr lang="en-US" sz="1800" dirty="0">
              <a:cs typeface="Aharoni" pitchFamily="2" charset="-79"/>
            </a:endParaRPr>
          </a:p>
          <a:p>
            <a:pPr marL="349250" indent="-285750"/>
            <a:r>
              <a:rPr lang="en-US" sz="1800" dirty="0" smtClean="0">
                <a:cs typeface="Aharoni" pitchFamily="2" charset="-79"/>
              </a:rPr>
              <a:t>264 customers have renewed Third Party agreements with the same Third Party</a:t>
            </a:r>
          </a:p>
          <a:p>
            <a:pPr marL="349250" indent="-285750"/>
            <a:r>
              <a:rPr lang="en-US" sz="1800" dirty="0" smtClean="0">
                <a:cs typeface="Aharoni" pitchFamily="2" charset="-79"/>
              </a:rPr>
              <a:t>19 third parties have had their agreements renewed</a:t>
            </a:r>
          </a:p>
          <a:p>
            <a:pPr marL="63500" indent="0">
              <a:buNone/>
            </a:pPr>
            <a:endParaRPr lang="en-US" sz="1800" dirty="0">
              <a:cs typeface="Aharoni" pitchFamily="2" charset="-79"/>
            </a:endParaRPr>
          </a:p>
          <a:p>
            <a:pPr marL="63500" indent="0">
              <a:buNone/>
            </a:pPr>
            <a:r>
              <a:rPr lang="en-US" sz="1800" dirty="0" smtClean="0">
                <a:cs typeface="Aharoni" pitchFamily="2" charset="-79"/>
              </a:rPr>
              <a:t>Question 2 – Are customers that have used a Third Party service continuing to utilize Third Party services with other Third Parties?</a:t>
            </a:r>
          </a:p>
          <a:p>
            <a:pPr marL="63500" indent="0">
              <a:buNone/>
            </a:pPr>
            <a:endParaRPr lang="en-US" sz="1800" dirty="0">
              <a:cs typeface="Aharoni" pitchFamily="2" charset="-79"/>
            </a:endParaRPr>
          </a:p>
          <a:p>
            <a:pPr marL="63500" indent="0">
              <a:buNone/>
            </a:pPr>
            <a:r>
              <a:rPr lang="en-US" sz="1800" dirty="0" smtClean="0">
                <a:cs typeface="Aharoni" pitchFamily="2" charset="-79"/>
              </a:rPr>
              <a:t>Findings as of March 9 2017</a:t>
            </a:r>
          </a:p>
          <a:p>
            <a:pPr marL="63500" indent="0">
              <a:buNone/>
            </a:pPr>
            <a:endParaRPr lang="en-US" sz="1800" dirty="0">
              <a:cs typeface="Aharoni" pitchFamily="2" charset="-79"/>
            </a:endParaRPr>
          </a:p>
          <a:p>
            <a:pPr marL="349250" indent="-285750"/>
            <a:r>
              <a:rPr lang="en-US" sz="1800" dirty="0">
                <a:cs typeface="Aharoni" pitchFamily="2" charset="-79"/>
              </a:rPr>
              <a:t>3</a:t>
            </a:r>
            <a:r>
              <a:rPr lang="en-US" sz="1800" dirty="0" smtClean="0">
                <a:cs typeface="Aharoni" pitchFamily="2" charset="-79"/>
              </a:rPr>
              <a:t> customers have had an agreement with more than one Third Party</a:t>
            </a:r>
            <a:endParaRPr lang="en-US" sz="1800" dirty="0"/>
          </a:p>
          <a:p>
            <a:pPr marL="0" lvl="0" indent="0">
              <a:buNone/>
            </a:pPr>
            <a:endParaRPr lang="en-US" sz="1800" dirty="0"/>
          </a:p>
        </p:txBody>
      </p:sp>
    </p:spTree>
    <p:extLst>
      <p:ext uri="{BB962C8B-B14F-4D97-AF65-F5344CB8AC3E}">
        <p14:creationId xmlns:p14="http://schemas.microsoft.com/office/powerpoint/2010/main" val="765355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130425"/>
            <a:ext cx="11049000" cy="1470025"/>
          </a:xfrm>
        </p:spPr>
        <p:txBody>
          <a:bodyPr>
            <a:noAutofit/>
          </a:bodyPr>
          <a:lstStyle/>
          <a:p>
            <a:pPr algn="ctr"/>
            <a:r>
              <a:rPr lang="en-US" sz="3600" b="1" dirty="0" smtClean="0"/>
              <a:t>Update on SMT Events</a:t>
            </a:r>
            <a:br>
              <a:rPr lang="en-US" sz="3600" b="1" dirty="0" smtClean="0"/>
            </a:br>
            <a:r>
              <a:rPr lang="en-US" sz="3200" b="1" dirty="0" smtClean="0"/>
              <a:t>Maintenance</a:t>
            </a:r>
            <a:r>
              <a:rPr lang="en-US" sz="3200" b="1" dirty="0"/>
              <a:t> </a:t>
            </a:r>
            <a:r>
              <a:rPr lang="en-US" sz="3200" b="1" dirty="0" smtClean="0"/>
              <a:t>and Minor Defect Correction Releases</a:t>
            </a:r>
            <a:endParaRPr lang="en-US" sz="3200" dirty="0"/>
          </a:p>
        </p:txBody>
      </p:sp>
    </p:spTree>
    <p:extLst>
      <p:ext uri="{BB962C8B-B14F-4D97-AF65-F5344CB8AC3E}">
        <p14:creationId xmlns:p14="http://schemas.microsoft.com/office/powerpoint/2010/main" val="3337164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a:bodyPr>
          <a:lstStyle/>
          <a:p>
            <a:pPr algn="ctr"/>
            <a:r>
              <a:rPr lang="en-US" sz="2600" dirty="0" smtClean="0">
                <a:solidFill>
                  <a:srgbClr val="C00000"/>
                </a:solidFill>
              </a:rPr>
              <a:t>SMT Planned Events Q1 and Q2 2017</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3</a:t>
            </a:fld>
            <a:endParaRPr lang="en-US"/>
          </a:p>
        </p:txBody>
      </p:sp>
      <p:sp>
        <p:nvSpPr>
          <p:cNvPr id="6" name="Content Placeholder 12"/>
          <p:cNvSpPr>
            <a:spLocks noGrp="1"/>
          </p:cNvSpPr>
          <p:nvPr>
            <p:ph idx="1"/>
          </p:nvPr>
        </p:nvSpPr>
        <p:spPr>
          <a:xfrm>
            <a:off x="304800" y="1371600"/>
            <a:ext cx="11353800" cy="4876800"/>
          </a:xfrm>
        </p:spPr>
        <p:txBody>
          <a:bodyPr>
            <a:normAutofit fontScale="92500" lnSpcReduction="10000"/>
          </a:bodyPr>
          <a:lstStyle/>
          <a:p>
            <a:r>
              <a:rPr lang="en-US" sz="1800" dirty="0" smtClean="0"/>
              <a:t>January 21, 2017 – Planned monthly maintenance – COMPLETED SUCCESSFULLY</a:t>
            </a:r>
          </a:p>
          <a:p>
            <a:endParaRPr lang="en-US" sz="1800" dirty="0"/>
          </a:p>
          <a:p>
            <a:r>
              <a:rPr lang="en-US" sz="1800" dirty="0" smtClean="0"/>
              <a:t>February 18, 2017 - </a:t>
            </a:r>
            <a:r>
              <a:rPr lang="en-US" sz="1800" dirty="0"/>
              <a:t>Planned </a:t>
            </a:r>
            <a:r>
              <a:rPr lang="en-US" sz="1800" dirty="0" smtClean="0"/>
              <a:t>monthly maintenance and </a:t>
            </a:r>
            <a:r>
              <a:rPr lang="en-US" sz="1800" dirty="0"/>
              <a:t>minor release </a:t>
            </a:r>
            <a:r>
              <a:rPr lang="en-US" sz="1800" dirty="0" smtClean="0"/>
              <a:t>– COMPLETED SUCCESSFULLY</a:t>
            </a:r>
          </a:p>
          <a:p>
            <a:pPr marL="0" indent="0">
              <a:buNone/>
            </a:pPr>
            <a:endParaRPr lang="en-US" sz="1800" dirty="0"/>
          </a:p>
          <a:p>
            <a:r>
              <a:rPr lang="en-US" sz="1800" dirty="0" smtClean="0"/>
              <a:t>March 18, 2017 – Planned monthly maintenance and minor release – COMPLETED SUCCESSFULLY</a:t>
            </a:r>
          </a:p>
          <a:p>
            <a:pPr marL="0" indent="0">
              <a:buNone/>
            </a:pPr>
            <a:endParaRPr lang="en-US" sz="1800" dirty="0" smtClean="0"/>
          </a:p>
          <a:p>
            <a:r>
              <a:rPr lang="en-US" sz="1800" dirty="0" smtClean="0"/>
              <a:t>April 15, 2017</a:t>
            </a:r>
            <a:r>
              <a:rPr lang="en-US" sz="1800" dirty="0"/>
              <a:t> – Planned monthly </a:t>
            </a:r>
            <a:r>
              <a:rPr lang="en-US" sz="1800" dirty="0" smtClean="0"/>
              <a:t>maintenance</a:t>
            </a:r>
          </a:p>
          <a:p>
            <a:pPr marL="0" indent="0">
              <a:buNone/>
            </a:pPr>
            <a:endParaRPr lang="en-US" sz="1800" dirty="0" smtClean="0"/>
          </a:p>
          <a:p>
            <a:r>
              <a:rPr lang="en-US" sz="1800" dirty="0" smtClean="0"/>
              <a:t>May 20</a:t>
            </a:r>
            <a:r>
              <a:rPr lang="en-US" sz="1800" dirty="0"/>
              <a:t>, 2017 – Planned monthly </a:t>
            </a:r>
            <a:r>
              <a:rPr lang="en-US" sz="1800" dirty="0" smtClean="0"/>
              <a:t>maintenance</a:t>
            </a:r>
          </a:p>
          <a:p>
            <a:pPr marL="0" indent="0">
              <a:buNone/>
            </a:pPr>
            <a:endParaRPr lang="en-US" sz="1800" dirty="0" smtClean="0"/>
          </a:p>
          <a:p>
            <a:r>
              <a:rPr lang="en-US" sz="1800" dirty="0" smtClean="0"/>
              <a:t>June 17, 2017</a:t>
            </a:r>
            <a:r>
              <a:rPr lang="en-US" sz="1800" dirty="0"/>
              <a:t> – Planned monthly maintenance </a:t>
            </a:r>
            <a:endParaRPr lang="en-US" sz="1800" dirty="0" smtClean="0"/>
          </a:p>
          <a:p>
            <a:endParaRPr lang="en-US" sz="1800" dirty="0"/>
          </a:p>
          <a:p>
            <a:pPr marL="0" indent="0">
              <a:buNone/>
            </a:pPr>
            <a:r>
              <a:rPr lang="en-US" sz="1800" dirty="0"/>
              <a:t>Market Notices will be sent out for all events at 30 days, 10 days, 3 days, 1 day and upon successful </a:t>
            </a:r>
            <a:r>
              <a:rPr lang="en-US" sz="1800" dirty="0" smtClean="0"/>
              <a:t>completion</a:t>
            </a:r>
          </a:p>
          <a:p>
            <a:pPr marL="0" indent="0">
              <a:buNone/>
            </a:pPr>
            <a:endParaRPr lang="en-US" sz="1800" dirty="0"/>
          </a:p>
          <a:p>
            <a:pPr marL="0" indent="0">
              <a:buNone/>
            </a:pPr>
            <a:r>
              <a:rPr lang="en-US" sz="1800" dirty="0" smtClean="0"/>
              <a:t>* Additional maintenance days may be added due to current unknown issuance of critical software patches or situations requiring security updates</a:t>
            </a:r>
            <a:endParaRPr lang="en-US" sz="1800" dirty="0"/>
          </a:p>
          <a:p>
            <a:pPr marL="0" indent="0">
              <a:buNone/>
            </a:pPr>
            <a:endParaRPr lang="en-US" sz="1800" dirty="0"/>
          </a:p>
          <a:p>
            <a:pPr lvl="1"/>
            <a:endParaRPr lang="en-US" sz="1800" dirty="0"/>
          </a:p>
        </p:txBody>
      </p:sp>
    </p:spTree>
    <p:extLst>
      <p:ext uri="{BB962C8B-B14F-4D97-AF65-F5344CB8AC3E}">
        <p14:creationId xmlns:p14="http://schemas.microsoft.com/office/powerpoint/2010/main" val="3558922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30425"/>
            <a:ext cx="11887200" cy="1470025"/>
          </a:xfrm>
        </p:spPr>
        <p:txBody>
          <a:bodyPr>
            <a:noAutofit/>
          </a:bodyPr>
          <a:lstStyle/>
          <a:p>
            <a:pPr algn="ctr"/>
            <a:r>
              <a:rPr lang="en-US" sz="3600" b="1" dirty="0" smtClean="0"/>
              <a:t>February 18, 2017</a:t>
            </a:r>
            <a:br>
              <a:rPr lang="en-US" sz="3600" b="1" dirty="0" smtClean="0"/>
            </a:br>
            <a:r>
              <a:rPr lang="en-US" sz="3600" b="1" dirty="0" smtClean="0"/>
              <a:t/>
            </a:r>
            <a:br>
              <a:rPr lang="en-US" sz="3600" b="1" dirty="0" smtClean="0"/>
            </a:br>
            <a:r>
              <a:rPr lang="en-US" sz="3200" b="1" dirty="0" smtClean="0"/>
              <a:t>Minor Release to Implement Security Audit Recommendations </a:t>
            </a:r>
            <a:endParaRPr lang="en-US" sz="3200" dirty="0"/>
          </a:p>
        </p:txBody>
      </p:sp>
    </p:spTree>
    <p:extLst>
      <p:ext uri="{BB962C8B-B14F-4D97-AF65-F5344CB8AC3E}">
        <p14:creationId xmlns:p14="http://schemas.microsoft.com/office/powerpoint/2010/main" val="3566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February 18, 2017</a:t>
            </a:r>
            <a:r>
              <a:rPr lang="en-US" sz="2600" dirty="0"/>
              <a:t/>
            </a:r>
            <a:br>
              <a:rPr lang="en-US" sz="2600" dirty="0"/>
            </a:br>
            <a:r>
              <a:rPr lang="en-US" sz="2600" dirty="0" smtClean="0">
                <a:solidFill>
                  <a:srgbClr val="C00000"/>
                </a:solidFill>
              </a:rPr>
              <a:t>SMT Minor Release to Implement Security Audit Recommendations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5</a:t>
            </a:fld>
            <a:endParaRPr lang="en-US"/>
          </a:p>
        </p:txBody>
      </p:sp>
      <p:sp>
        <p:nvSpPr>
          <p:cNvPr id="6" name="Content Placeholder 12"/>
          <p:cNvSpPr>
            <a:spLocks noGrp="1"/>
          </p:cNvSpPr>
          <p:nvPr>
            <p:ph idx="1"/>
          </p:nvPr>
        </p:nvSpPr>
        <p:spPr>
          <a:xfrm>
            <a:off x="533400" y="1371600"/>
            <a:ext cx="10698480" cy="4876800"/>
          </a:xfrm>
        </p:spPr>
        <p:txBody>
          <a:bodyPr>
            <a:normAutofit lnSpcReduction="10000"/>
          </a:bodyPr>
          <a:lstStyle/>
          <a:p>
            <a:pPr marL="63500" indent="0">
              <a:buNone/>
            </a:pPr>
            <a:r>
              <a:rPr lang="en-US" sz="1800" dirty="0" smtClean="0">
                <a:cs typeface="Aharoni" pitchFamily="2" charset="-79"/>
              </a:rPr>
              <a:t>The SMT minor </a:t>
            </a:r>
            <a:r>
              <a:rPr lang="en-US" sz="1800" dirty="0">
                <a:cs typeface="Aharoni" pitchFamily="2" charset="-79"/>
              </a:rPr>
              <a:t>r</a:t>
            </a:r>
            <a:r>
              <a:rPr lang="en-US" sz="1800" dirty="0" smtClean="0">
                <a:cs typeface="Aharoni" pitchFamily="2" charset="-79"/>
              </a:rPr>
              <a:t>elease for February 18, 2017 included the following:</a:t>
            </a:r>
          </a:p>
          <a:p>
            <a:pPr marL="346075" lvl="1" indent="0">
              <a:buNone/>
            </a:pPr>
            <a:endParaRPr lang="en-US" sz="1800" dirty="0" smtClean="0"/>
          </a:p>
          <a:p>
            <a:r>
              <a:rPr lang="en-US" sz="1800" dirty="0" smtClean="0"/>
              <a:t>Implementation of a message displayed during login stating “SMT should be used by authorized users”  </a:t>
            </a:r>
            <a:endParaRPr lang="en-US" sz="1800" b="1" dirty="0"/>
          </a:p>
          <a:p>
            <a:pPr marL="0" indent="0">
              <a:buNone/>
            </a:pPr>
            <a:endParaRPr lang="en-US" sz="1800" dirty="0"/>
          </a:p>
          <a:p>
            <a:r>
              <a:rPr lang="en-US" sz="1800" dirty="0" smtClean="0"/>
              <a:t>Implementation of an entity specific report for TDSPs, REPS, Third Parties, and Businesses listing all of their user ids.  These reports will be sent to each entity yearly in January to the administrators listed in SMT.  These reports are produced to encourage entities to review and validate who in their organizations has access to SMT.</a:t>
            </a:r>
          </a:p>
          <a:p>
            <a:endParaRPr lang="en-US" sz="1800" dirty="0"/>
          </a:p>
          <a:p>
            <a:r>
              <a:rPr lang="en-US" sz="1800" dirty="0" smtClean="0"/>
              <a:t>Implementation of a replacement for the use of sending unencrypted temporary passwords via email to new and existing users with a more secure method of sending a url link with an encrypted temporary password via email to new and existing users.  The URL link will take the user directly to the change password screen where they must enter their user id. </a:t>
            </a:r>
          </a:p>
          <a:p>
            <a:endParaRPr lang="en-US" sz="1800" dirty="0"/>
          </a:p>
          <a:p>
            <a:r>
              <a:rPr lang="en-US" sz="1800" dirty="0" smtClean="0"/>
              <a:t>Implementation of a process to maintain the most recent three passwords for users and not allow reuse of those most recent three passwords.</a:t>
            </a:r>
          </a:p>
        </p:txBody>
      </p:sp>
    </p:spTree>
    <p:extLst>
      <p:ext uri="{BB962C8B-B14F-4D97-AF65-F5344CB8AC3E}">
        <p14:creationId xmlns:p14="http://schemas.microsoft.com/office/powerpoint/2010/main" val="3610070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18, 2017</a:t>
            </a:r>
            <a:r>
              <a:rPr lang="en-US" sz="2600" dirty="0"/>
              <a:t/>
            </a:r>
            <a:br>
              <a:rPr lang="en-US" sz="2600" dirty="0"/>
            </a:br>
            <a:r>
              <a:rPr lang="en-US" sz="2600" dirty="0">
                <a:solidFill>
                  <a:srgbClr val="C00000"/>
                </a:solidFill>
              </a:rPr>
              <a:t>SMT Minor Release to Implement Security Audit Recommendations</a:t>
            </a:r>
            <a:r>
              <a:rPr lang="en-US" sz="2600" dirty="0" smtClean="0">
                <a:solidFill>
                  <a:srgbClr val="C00000"/>
                </a:solidFill>
              </a:rPr>
              <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6</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63500" indent="0">
              <a:buNone/>
            </a:pPr>
            <a:r>
              <a:rPr lang="en-US" sz="1800" dirty="0" smtClean="0">
                <a:cs typeface="Aharoni" pitchFamily="2" charset="-79"/>
              </a:rPr>
              <a:t>SMT minor </a:t>
            </a:r>
            <a:r>
              <a:rPr lang="en-US" sz="1800" dirty="0">
                <a:cs typeface="Aharoni" pitchFamily="2" charset="-79"/>
              </a:rPr>
              <a:t>r</a:t>
            </a:r>
            <a:r>
              <a:rPr lang="en-US" sz="1800" dirty="0" smtClean="0">
                <a:cs typeface="Aharoni" pitchFamily="2" charset="-79"/>
              </a:rPr>
              <a:t>elease for February 18, 2017 included the following:</a:t>
            </a:r>
          </a:p>
          <a:p>
            <a:pPr marL="346075" lvl="1" indent="0">
              <a:buNone/>
            </a:pPr>
            <a:endParaRPr lang="en-US" sz="1800" dirty="0"/>
          </a:p>
          <a:p>
            <a:r>
              <a:rPr lang="en-US" sz="1800" dirty="0" smtClean="0"/>
              <a:t>Implementation of an updated version of the SMT Terms and Conditions which includes the following new items:</a:t>
            </a:r>
          </a:p>
          <a:p>
            <a:pPr lvl="1"/>
            <a:r>
              <a:rPr lang="en-US" sz="1800" dirty="0" smtClean="0"/>
              <a:t>Notification to all users that they should periodically change their passwords on SMT</a:t>
            </a:r>
          </a:p>
          <a:p>
            <a:pPr lvl="1"/>
            <a:r>
              <a:rPr lang="en-US" sz="1800" dirty="0" smtClean="0"/>
              <a:t>Notification to all entities (TDSPs, REPS, Third Parties and Businesses) that they should periodically review and validate the users that have access to their accounts</a:t>
            </a:r>
          </a:p>
          <a:p>
            <a:pPr lvl="1"/>
            <a:r>
              <a:rPr lang="en-US" sz="1800" dirty="0" smtClean="0"/>
              <a:t>Notification to all users that they should change their password and security authentication information if they have knowledge that their account credentials have been breached</a:t>
            </a:r>
          </a:p>
          <a:p>
            <a:pPr lvl="1"/>
            <a:r>
              <a:rPr lang="en-US" sz="1800" dirty="0" smtClean="0"/>
              <a:t>Notification to all users that SMT will maintain a record of the users previous three passwords and will not allow the repeat use of any of those previous three passwords</a:t>
            </a:r>
          </a:p>
          <a:p>
            <a:pPr marL="346075" lvl="1" indent="0">
              <a:buNone/>
            </a:pPr>
            <a:endParaRPr lang="en-US" sz="1800" dirty="0" smtClean="0"/>
          </a:p>
        </p:txBody>
      </p:sp>
    </p:spTree>
    <p:extLst>
      <p:ext uri="{BB962C8B-B14F-4D97-AF65-F5344CB8AC3E}">
        <p14:creationId xmlns:p14="http://schemas.microsoft.com/office/powerpoint/2010/main" val="3102713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a:solidFill>
                  <a:srgbClr val="C00000"/>
                </a:solidFill>
              </a:rPr>
              <a:t>February 18, 2017</a:t>
            </a:r>
            <a:r>
              <a:rPr lang="en-US" sz="2600" dirty="0"/>
              <a:t/>
            </a:r>
            <a:br>
              <a:rPr lang="en-US" sz="2600" dirty="0"/>
            </a:br>
            <a:r>
              <a:rPr lang="en-US" sz="2600" dirty="0">
                <a:solidFill>
                  <a:srgbClr val="C00000"/>
                </a:solidFill>
              </a:rPr>
              <a:t>SMT Minor Release to Implement Security Audit Recommendations</a:t>
            </a:r>
            <a:r>
              <a:rPr lang="en-US" sz="2600" dirty="0" smtClean="0">
                <a:solidFill>
                  <a:srgbClr val="C00000"/>
                </a:solidFill>
              </a:rPr>
              <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7</a:t>
            </a:fld>
            <a:endParaRPr lang="en-US"/>
          </a:p>
        </p:txBody>
      </p:sp>
      <p:sp>
        <p:nvSpPr>
          <p:cNvPr id="6" name="Content Placeholder 12"/>
          <p:cNvSpPr>
            <a:spLocks noGrp="1"/>
          </p:cNvSpPr>
          <p:nvPr>
            <p:ph idx="1"/>
          </p:nvPr>
        </p:nvSpPr>
        <p:spPr>
          <a:xfrm>
            <a:off x="533400" y="1371600"/>
            <a:ext cx="10698480" cy="4876800"/>
          </a:xfrm>
        </p:spPr>
        <p:txBody>
          <a:bodyPr>
            <a:normAutofit/>
          </a:bodyPr>
          <a:lstStyle/>
          <a:p>
            <a:pPr marL="346075" lvl="1" indent="0">
              <a:buNone/>
            </a:pPr>
            <a:endParaRPr lang="en-US" sz="1800" dirty="0" smtClean="0"/>
          </a:p>
          <a:p>
            <a:pPr marL="0" indent="0">
              <a:buNone/>
            </a:pPr>
            <a:r>
              <a:rPr lang="en-US" sz="1800" dirty="0" smtClean="0"/>
              <a:t>This release was successfully implemented </a:t>
            </a:r>
            <a:r>
              <a:rPr lang="en-US" sz="1800" dirty="0"/>
              <a:t>on </a:t>
            </a:r>
            <a:r>
              <a:rPr lang="en-US" sz="1800" dirty="0" smtClean="0"/>
              <a:t>February 18, 2017 and required </a:t>
            </a:r>
            <a:r>
              <a:rPr lang="en-US" sz="1800" dirty="0"/>
              <a:t>an outage of the portal website, HAN and </a:t>
            </a:r>
            <a:r>
              <a:rPr lang="en-US" sz="1800" dirty="0" smtClean="0"/>
              <a:t>ODR services </a:t>
            </a:r>
            <a:r>
              <a:rPr lang="en-US" sz="1800" dirty="0"/>
              <a:t>from </a:t>
            </a:r>
            <a:r>
              <a:rPr lang="en-US" sz="1800" dirty="0" smtClean="0"/>
              <a:t>Saturday February 18, 2017 12:01 </a:t>
            </a:r>
            <a:r>
              <a:rPr lang="en-US" sz="1800" dirty="0"/>
              <a:t>A</a:t>
            </a:r>
            <a:r>
              <a:rPr lang="en-US" sz="1800" dirty="0" smtClean="0"/>
              <a:t>.M</a:t>
            </a:r>
            <a:r>
              <a:rPr lang="en-US" sz="1800" dirty="0"/>
              <a:t>. CST until </a:t>
            </a:r>
            <a:r>
              <a:rPr lang="en-US" sz="1800" dirty="0" smtClean="0"/>
              <a:t>Saturday February 18, 2017 12:01 </a:t>
            </a:r>
            <a:r>
              <a:rPr lang="en-US" sz="1800" dirty="0"/>
              <a:t>P</a:t>
            </a:r>
            <a:r>
              <a:rPr lang="en-US" sz="1800" dirty="0" smtClean="0"/>
              <a:t>.M</a:t>
            </a:r>
            <a:r>
              <a:rPr lang="en-US" sz="1800" dirty="0"/>
              <a:t>. </a:t>
            </a:r>
            <a:r>
              <a:rPr lang="en-US" sz="1800" dirty="0" smtClean="0"/>
              <a:t>CST.  </a:t>
            </a:r>
          </a:p>
          <a:p>
            <a:pPr marL="0" indent="0">
              <a:buNone/>
            </a:pPr>
            <a:endParaRPr lang="en-US" sz="1800" dirty="0"/>
          </a:p>
          <a:p>
            <a:pPr marL="0" indent="0">
              <a:buNone/>
            </a:pPr>
            <a:r>
              <a:rPr lang="en-US" sz="1800" dirty="0"/>
              <a:t>LSE file delivery and the FTPS folders </a:t>
            </a:r>
            <a:r>
              <a:rPr lang="en-US" sz="1800" dirty="0" smtClean="0"/>
              <a:t>were not affected</a:t>
            </a:r>
            <a:r>
              <a:rPr lang="en-US" sz="1800" dirty="0"/>
              <a:t>.</a:t>
            </a:r>
          </a:p>
          <a:p>
            <a:pPr marL="0" indent="0">
              <a:buNone/>
            </a:pPr>
            <a:endParaRPr lang="en-US" sz="1800" dirty="0"/>
          </a:p>
          <a:p>
            <a:pPr marL="0" indent="0">
              <a:buNone/>
            </a:pPr>
            <a:r>
              <a:rPr lang="en-US" sz="1800" dirty="0"/>
              <a:t>Market Notices </a:t>
            </a:r>
            <a:r>
              <a:rPr lang="en-US" sz="1800" dirty="0" smtClean="0"/>
              <a:t>were sent out including: 30 day (1//18/17), 10 day (2/8/17), 3 day (2/15/17), 1 day (2/17/17), and Final (2/19/17)</a:t>
            </a:r>
            <a:endParaRPr lang="en-US" sz="1800" dirty="0"/>
          </a:p>
          <a:p>
            <a:pPr lvl="1"/>
            <a:endParaRPr lang="en-US" sz="1800" dirty="0"/>
          </a:p>
        </p:txBody>
      </p:sp>
    </p:spTree>
    <p:extLst>
      <p:ext uri="{BB962C8B-B14F-4D97-AF65-F5344CB8AC3E}">
        <p14:creationId xmlns:p14="http://schemas.microsoft.com/office/powerpoint/2010/main" val="16735177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30425"/>
            <a:ext cx="11887200" cy="1470025"/>
          </a:xfrm>
        </p:spPr>
        <p:txBody>
          <a:bodyPr>
            <a:noAutofit/>
          </a:bodyPr>
          <a:lstStyle/>
          <a:p>
            <a:pPr algn="ctr"/>
            <a:r>
              <a:rPr lang="en-US" sz="3600" b="1" dirty="0" smtClean="0"/>
              <a:t>March 18, 2017</a:t>
            </a:r>
            <a:br>
              <a:rPr lang="en-US" sz="3600" b="1" dirty="0" smtClean="0"/>
            </a:br>
            <a:r>
              <a:rPr lang="en-US" sz="3600" b="1" dirty="0" smtClean="0"/>
              <a:t/>
            </a:r>
            <a:br>
              <a:rPr lang="en-US" sz="3600" b="1" dirty="0" smtClean="0"/>
            </a:br>
            <a:r>
              <a:rPr lang="en-US" sz="3200" b="1" dirty="0" smtClean="0"/>
              <a:t>Minor Release to Implement Usability Improvements</a:t>
            </a:r>
            <a:endParaRPr lang="en-US" sz="3200" dirty="0"/>
          </a:p>
        </p:txBody>
      </p:sp>
    </p:spTree>
    <p:extLst>
      <p:ext uri="{BB962C8B-B14F-4D97-AF65-F5344CB8AC3E}">
        <p14:creationId xmlns:p14="http://schemas.microsoft.com/office/powerpoint/2010/main" val="3702041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83920" y="-76200"/>
            <a:ext cx="10698480" cy="1143000"/>
          </a:xfrm>
        </p:spPr>
        <p:txBody>
          <a:bodyPr>
            <a:normAutofit fontScale="90000"/>
          </a:bodyPr>
          <a:lstStyle/>
          <a:p>
            <a:pPr algn="ctr"/>
            <a:r>
              <a:rPr lang="en-US" sz="2600" dirty="0" smtClean="0">
                <a:solidFill>
                  <a:srgbClr val="C00000"/>
                </a:solidFill>
              </a:rPr>
              <a:t>March 18, 2017</a:t>
            </a:r>
            <a:r>
              <a:rPr lang="en-US" sz="2600" dirty="0"/>
              <a:t/>
            </a:r>
            <a:br>
              <a:rPr lang="en-US" sz="2600" dirty="0"/>
            </a:br>
            <a:r>
              <a:rPr lang="en-US" sz="2600" dirty="0" smtClean="0">
                <a:solidFill>
                  <a:srgbClr val="C00000"/>
                </a:solidFill>
              </a:rPr>
              <a:t>SMT Minor Release to Implement Usability Improvements</a:t>
            </a:r>
            <a:br>
              <a:rPr lang="en-US" sz="2600" dirty="0" smtClean="0">
                <a:solidFill>
                  <a:srgbClr val="C00000"/>
                </a:solidFill>
              </a:rPr>
            </a:br>
            <a:endParaRPr lang="en-US" sz="2600" dirty="0"/>
          </a:p>
        </p:txBody>
      </p:sp>
      <p:sp>
        <p:nvSpPr>
          <p:cNvPr id="2" name="Slide Number Placeholder 1"/>
          <p:cNvSpPr>
            <a:spLocks noGrp="1"/>
          </p:cNvSpPr>
          <p:nvPr>
            <p:ph type="sldNum" sz="quarter" idx="4294967295"/>
          </p:nvPr>
        </p:nvSpPr>
        <p:spPr>
          <a:xfrm>
            <a:off x="8519160" y="6356351"/>
            <a:ext cx="2773680" cy="365125"/>
          </a:xfrm>
          <a:prstGeom prst="rect">
            <a:avLst/>
          </a:prstGeom>
        </p:spPr>
        <p:txBody>
          <a:bodyPr/>
          <a:lstStyle/>
          <a:p>
            <a:fld id="{55A6C506-8EF9-49FE-BAD8-BB04BE2F5208}" type="slidenum">
              <a:rPr lang="en-US" smtClean="0"/>
              <a:t>9</a:t>
            </a:fld>
            <a:endParaRPr lang="en-US"/>
          </a:p>
        </p:txBody>
      </p:sp>
      <p:sp>
        <p:nvSpPr>
          <p:cNvPr id="6" name="Content Placeholder 12"/>
          <p:cNvSpPr>
            <a:spLocks noGrp="1"/>
          </p:cNvSpPr>
          <p:nvPr>
            <p:ph idx="1"/>
          </p:nvPr>
        </p:nvSpPr>
        <p:spPr>
          <a:xfrm>
            <a:off x="533400" y="1371600"/>
            <a:ext cx="10698480" cy="4876800"/>
          </a:xfrm>
        </p:spPr>
        <p:txBody>
          <a:bodyPr>
            <a:normAutofit fontScale="92500" lnSpcReduction="20000"/>
          </a:bodyPr>
          <a:lstStyle/>
          <a:p>
            <a:pPr marL="63500" indent="0">
              <a:buNone/>
            </a:pPr>
            <a:r>
              <a:rPr lang="en-US" sz="1800" dirty="0" smtClean="0">
                <a:cs typeface="Aharoni" pitchFamily="2" charset="-79"/>
              </a:rPr>
              <a:t>The SMT minor </a:t>
            </a:r>
            <a:r>
              <a:rPr lang="en-US" sz="1800" dirty="0">
                <a:cs typeface="Aharoni" pitchFamily="2" charset="-79"/>
              </a:rPr>
              <a:t>r</a:t>
            </a:r>
            <a:r>
              <a:rPr lang="en-US" sz="1800" dirty="0" smtClean="0">
                <a:cs typeface="Aharoni" pitchFamily="2" charset="-79"/>
              </a:rPr>
              <a:t>elease for March18, 2017 included the following:</a:t>
            </a:r>
          </a:p>
          <a:p>
            <a:pPr marL="346075" lvl="1" indent="0">
              <a:buNone/>
            </a:pPr>
            <a:endParaRPr lang="en-US" sz="1900" dirty="0" smtClean="0"/>
          </a:p>
          <a:p>
            <a:pPr lvl="0"/>
            <a:r>
              <a:rPr lang="en-US" sz="1900" dirty="0"/>
              <a:t>Retention of the Retail Electric Provider name with usage of the previous screen function during Small Business customer registration </a:t>
            </a:r>
          </a:p>
          <a:p>
            <a:pPr lvl="1"/>
            <a:r>
              <a:rPr lang="en-US" sz="1900" dirty="0"/>
              <a:t>Previously during Small Business customer registration, if the previous button was utilized during the process to go back to the prior screen, the selected Retail Electric Provider name was lost and had to be reentered.</a:t>
            </a:r>
          </a:p>
          <a:p>
            <a:pPr lvl="1"/>
            <a:r>
              <a:rPr lang="en-US" sz="1900" dirty="0"/>
              <a:t>SMT corrected this issue and now if the previous function is utilized to return to the prior screen during the registration process the Retail Electric Provider name is retained and will not have to be reentered.</a:t>
            </a:r>
          </a:p>
          <a:p>
            <a:pPr marL="0" indent="0">
              <a:buNone/>
            </a:pPr>
            <a:endParaRPr lang="en-US" sz="1900" dirty="0"/>
          </a:p>
          <a:p>
            <a:pPr lvl="0"/>
            <a:r>
              <a:rPr lang="en-US" sz="1900" dirty="0"/>
              <a:t>Implementation of a refresh </a:t>
            </a:r>
            <a:r>
              <a:rPr lang="en-US" sz="1900" dirty="0" smtClean="0"/>
              <a:t>button </a:t>
            </a:r>
            <a:r>
              <a:rPr lang="en-US" sz="1900" dirty="0"/>
              <a:t>so that users may refresh the usage page and see their usage immediately after a meter is added to their account.</a:t>
            </a:r>
          </a:p>
          <a:p>
            <a:pPr lvl="1"/>
            <a:r>
              <a:rPr lang="en-US" sz="1900" dirty="0"/>
              <a:t>Previously when an SMT user added a meter and they went to the usage tab for that new meter the usage was unavailable for viewing until they logged out and logged back into the SMT website portal.</a:t>
            </a:r>
          </a:p>
          <a:p>
            <a:pPr lvl="1"/>
            <a:r>
              <a:rPr lang="en-US" sz="1900" dirty="0"/>
              <a:t>SMT corrected this issue and added a refresh button to the usage tab that can be used to refresh the screen and see usage for the newly added meter.  Along with the refresh button there is also be a message displayed on the screen describing how to use it</a:t>
            </a:r>
            <a:r>
              <a:rPr lang="en-US" sz="1900" dirty="0" smtClean="0"/>
              <a:t>.</a:t>
            </a:r>
            <a:endParaRPr lang="en-US" sz="1900" dirty="0"/>
          </a:p>
        </p:txBody>
      </p:sp>
    </p:spTree>
    <p:extLst>
      <p:ext uri="{BB962C8B-B14F-4D97-AF65-F5344CB8AC3E}">
        <p14:creationId xmlns:p14="http://schemas.microsoft.com/office/powerpoint/2010/main" val="2272745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S&amp;C-2010">
  <a:themeElements>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12700" cap="flat" cmpd="sng" algn="ctr">
          <a:solidFill>
            <a:srgbClr val="333333"/>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S&amp;C-2010">
  <a:themeElements>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fontScheme name="7_S&amp;C-2010">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S&amp;C-2010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2">
        <a:dk1>
          <a:srgbClr val="000000"/>
        </a:dk1>
        <a:lt1>
          <a:srgbClr val="FFFFFF"/>
        </a:lt1>
        <a:dk2>
          <a:srgbClr val="000000"/>
        </a:dk2>
        <a:lt2>
          <a:srgbClr val="808080"/>
        </a:lt2>
        <a:accent1>
          <a:srgbClr val="7889FB"/>
        </a:accent1>
        <a:accent2>
          <a:srgbClr val="71BFA7"/>
        </a:accent2>
        <a:accent3>
          <a:srgbClr val="FFFFFF"/>
        </a:accent3>
        <a:accent4>
          <a:srgbClr val="000000"/>
        </a:accent4>
        <a:accent5>
          <a:srgbClr val="BEC4FD"/>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3">
        <a:dk1>
          <a:srgbClr val="000000"/>
        </a:dk1>
        <a:lt1>
          <a:srgbClr val="FFFFFF"/>
        </a:lt1>
        <a:dk2>
          <a:srgbClr val="000000"/>
        </a:dk2>
        <a:lt2>
          <a:srgbClr val="808080"/>
        </a:lt2>
        <a:accent1>
          <a:srgbClr val="7889FB"/>
        </a:accent1>
        <a:accent2>
          <a:srgbClr val="8CC800"/>
        </a:accent2>
        <a:accent3>
          <a:srgbClr val="FFFFFF"/>
        </a:accent3>
        <a:accent4>
          <a:srgbClr val="000000"/>
        </a:accent4>
        <a:accent5>
          <a:srgbClr val="BEC4FD"/>
        </a:accent5>
        <a:accent6>
          <a:srgbClr val="7EB500"/>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4">
        <a:dk1>
          <a:srgbClr val="000000"/>
        </a:dk1>
        <a:lt1>
          <a:srgbClr val="FFFFFF"/>
        </a:lt1>
        <a:dk2>
          <a:srgbClr val="000000"/>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5">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9900CC"/>
        </a:folHlink>
      </a:clrScheme>
      <a:clrMap bg1="lt1" tx1="dk1" bg2="lt2" tx2="dk2" accent1="accent1" accent2="accent2" accent3="accent3" accent4="accent4" accent5="accent5" accent6="accent6" hlink="hlink" folHlink="folHlink"/>
    </a:extraClrScheme>
    <a:extraClrScheme>
      <a:clrScheme name="7_S&amp;C-2010 6">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9900CC"/>
        </a:folHlink>
      </a:clrScheme>
      <a:clrMap bg1="lt1" tx1="dk1" bg2="lt2" tx2="dk2" accent1="accent1" accent2="accent2" accent3="accent3" accent4="accent4" accent5="accent5" accent6="accent6" hlink="hlink" folHlink="folHlink"/>
    </a:extraClrScheme>
    <a:extraClrScheme>
      <a:clrScheme name="7_S&amp;C-2010 7">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659900"/>
        </a:hlink>
        <a:folHlink>
          <a:srgbClr val="8CC800"/>
        </a:folHlink>
      </a:clrScheme>
      <a:clrMap bg1="lt1" tx1="dk1" bg2="lt2" tx2="dk2" accent1="accent1" accent2="accent2" accent3="accent3" accent4="accent4" accent5="accent5" accent6="accent6" hlink="hlink" folHlink="folHlink"/>
    </a:extraClrScheme>
    <a:extraClrScheme>
      <a:clrScheme name="7_S&amp;C-2010 8">
        <a:dk1>
          <a:srgbClr val="000000"/>
        </a:dk1>
        <a:lt1>
          <a:srgbClr val="FFFFFF"/>
        </a:lt1>
        <a:dk2>
          <a:srgbClr val="061DC8"/>
        </a:dk2>
        <a:lt2>
          <a:srgbClr val="808080"/>
        </a:lt2>
        <a:accent1>
          <a:srgbClr val="7889FB"/>
        </a:accent1>
        <a:accent2>
          <a:srgbClr val="C7CDFD"/>
        </a:accent2>
        <a:accent3>
          <a:srgbClr val="FFFFFF"/>
        </a:accent3>
        <a:accent4>
          <a:srgbClr val="000000"/>
        </a:accent4>
        <a:accent5>
          <a:srgbClr val="BEC4FD"/>
        </a:accent5>
        <a:accent6>
          <a:srgbClr val="B4BAE5"/>
        </a:accent6>
        <a:hlink>
          <a:srgbClr val="7889FB"/>
        </a:hlink>
        <a:folHlink>
          <a:srgbClr val="8CC800"/>
        </a:folHlink>
      </a:clrScheme>
      <a:clrMap bg1="lt1" tx1="dk1" bg2="lt2" tx2="dk2" accent1="accent1" accent2="accent2" accent3="accent3" accent4="accent4" accent5="accent5" accent6="accent6" hlink="hlink" folHlink="folHlink"/>
    </a:extraClrScheme>
    <a:extraClrScheme>
      <a:clrScheme name="7_S&amp;C-2010 9">
        <a:dk1>
          <a:srgbClr val="000000"/>
        </a:dk1>
        <a:lt1>
          <a:srgbClr val="FFFFFF"/>
        </a:lt1>
        <a:dk2>
          <a:srgbClr val="000000"/>
        </a:dk2>
        <a:lt2>
          <a:srgbClr val="FFFFFF"/>
        </a:lt2>
        <a:accent1>
          <a:srgbClr val="7889FB"/>
        </a:accent1>
        <a:accent2>
          <a:srgbClr val="D6DBFE"/>
        </a:accent2>
        <a:accent3>
          <a:srgbClr val="FFFFFF"/>
        </a:accent3>
        <a:accent4>
          <a:srgbClr val="000000"/>
        </a:accent4>
        <a:accent5>
          <a:srgbClr val="BEC4FD"/>
        </a:accent5>
        <a:accent6>
          <a:srgbClr val="C2C6E6"/>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36460</TotalTime>
  <Words>1308</Words>
  <Application>Microsoft Office PowerPoint</Application>
  <PresentationFormat>Custom</PresentationFormat>
  <Paragraphs>120</Paragraphs>
  <Slides>17</Slides>
  <Notes>2</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S&amp;C-2010</vt:lpstr>
      <vt:lpstr>Custom Design</vt:lpstr>
      <vt:lpstr>7_S&amp;C-2010</vt:lpstr>
      <vt:lpstr>SMT Update To AMWG </vt:lpstr>
      <vt:lpstr>Update on SMT Events Maintenance and Minor Defect Correction Releases</vt:lpstr>
      <vt:lpstr>SMT Planned Events Q1 and Q2 2017 </vt:lpstr>
      <vt:lpstr>February 18, 2017  Minor Release to Implement Security Audit Recommendations </vt:lpstr>
      <vt:lpstr>February 18, 2017 SMT Minor Release to Implement Security Audit Recommendations </vt:lpstr>
      <vt:lpstr>February 18, 2017 SMT Minor Release to Implement Security Audit Recommendations </vt:lpstr>
      <vt:lpstr>February 18, 2017 SMT Minor Release to Implement Security Audit Recommendations </vt:lpstr>
      <vt:lpstr>March 18, 2017  Minor Release to Implement Usability Improvements</vt:lpstr>
      <vt:lpstr>March 18, 2017 SMT Minor Release to Implement Usability Improvements </vt:lpstr>
      <vt:lpstr>March 18, 2017 SMT Minor Release to Implement Usability Improvements </vt:lpstr>
      <vt:lpstr>March 18, 2017 SMT Minor Release to Implement Security Audit Recommendations </vt:lpstr>
      <vt:lpstr>SMT Customer Share Feedback</vt:lpstr>
      <vt:lpstr>SMT Customer Share Feedback </vt:lpstr>
      <vt:lpstr> March Customer Share Feedback Incident Investigation </vt:lpstr>
      <vt:lpstr>Monthly SMT Reports to AMWG Through February 2017  </vt:lpstr>
      <vt:lpstr>Investigation of Third Party  Service Renewal and Continuation  </vt:lpstr>
      <vt:lpstr> Third Party Service Renewal and Continuation Investigation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SMT Usability</dc:title>
  <dc:creator>akhandu</dc:creator>
  <cp:lastModifiedBy>00018207</cp:lastModifiedBy>
  <cp:revision>1064</cp:revision>
  <cp:lastPrinted>2016-09-30T17:09:08Z</cp:lastPrinted>
  <dcterms:modified xsi:type="dcterms:W3CDTF">2017-03-23T19:52:43Z</dcterms:modified>
</cp:coreProperties>
</file>