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113" d="100"/>
          <a:sy n="113" d="100"/>
        </p:scale>
        <p:origin x="-456" y="-102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6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3/23/2017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chemeClr val="bg1"/>
                </a:solidFill>
              </a:rPr>
              <a:t>3</a:t>
            </a:r>
            <a:r>
              <a:rPr lang="en-US" sz="800" baseline="30000" smtClean="0">
                <a:solidFill>
                  <a:schemeClr val="bg1"/>
                </a:solidFill>
              </a:rPr>
              <a:t>rd</a:t>
            </a:r>
            <a:r>
              <a:rPr lang="en-US" sz="800" smtClean="0">
                <a:solidFill>
                  <a:schemeClr val="bg1"/>
                </a:solidFill>
              </a:rPr>
              <a:t> Party Registration &amp;</a:t>
            </a:r>
            <a:br>
              <a:rPr lang="en-US" sz="800" smtClean="0">
                <a:solidFill>
                  <a:schemeClr val="bg1"/>
                </a:solidFill>
              </a:rPr>
            </a:br>
            <a:r>
              <a:rPr lang="en-US" sz="800" smtClean="0">
                <a:solidFill>
                  <a:schemeClr val="bg1"/>
                </a:solidFill>
              </a:rPr>
              <a:t>Account Management</a:t>
            </a:r>
            <a:endParaRPr lang="en-US" sz="800" b="1" smtClean="0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chemeClr val="bg1"/>
                </a:solidFill>
              </a:rPr>
              <a:t>3</a:t>
            </a:r>
            <a:r>
              <a:rPr lang="en-US" sz="800" baseline="30000" smtClean="0">
                <a:solidFill>
                  <a:schemeClr val="bg1"/>
                </a:solidFill>
              </a:rPr>
              <a:t>rd</a:t>
            </a:r>
            <a:r>
              <a:rPr lang="en-US" sz="800" smtClean="0">
                <a:solidFill>
                  <a:schemeClr val="bg1"/>
                </a:solidFill>
              </a:rPr>
              <a:t> Party Registration &amp;</a:t>
            </a:r>
            <a:br>
              <a:rPr lang="en-US" sz="800" smtClean="0">
                <a:solidFill>
                  <a:schemeClr val="bg1"/>
                </a:solidFill>
              </a:rPr>
            </a:br>
            <a:r>
              <a:rPr lang="en-US" sz="800" smtClean="0">
                <a:solidFill>
                  <a:schemeClr val="bg1"/>
                </a:solidFill>
              </a:rPr>
              <a:t>Account Management</a:t>
            </a:r>
            <a:endParaRPr lang="en-US" sz="800" b="1" smtClean="0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Smart Meter Texas (SMT)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 smtClean="0">
                <a:solidFill>
                  <a:schemeClr val="tx1"/>
                </a:solidFill>
              </a:rPr>
              <a:t>To AMWG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 smtClean="0">
                <a:cs typeface="Aharoni" pitchFamily="2" charset="-79"/>
              </a:rPr>
              <a:t>JAN 2017</a:t>
            </a:r>
            <a:br>
              <a:rPr lang="en-US" sz="2000" b="1" dirty="0" smtClean="0">
                <a:cs typeface="Aharoni" pitchFamily="2" charset="-79"/>
              </a:rPr>
            </a:b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 smtClean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 smtClean="0">
                <a:solidFill>
                  <a:srgbClr val="758CFF"/>
                </a:solidFill>
              </a:rPr>
            </a:br>
            <a:r>
              <a:rPr lang="en-US" altLang="en-US" sz="2400" b="1" dirty="0" smtClean="0">
                <a:solidFill>
                  <a:srgbClr val="758CFF"/>
                </a:solidFill>
              </a:rPr>
              <a:t>End to End File Processing Completeness – JAN 2017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3621" y="4438158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 smtClean="0"/>
          </a:p>
          <a:p>
            <a:pPr>
              <a:spcBef>
                <a:spcPct val="50000"/>
              </a:spcBef>
            </a:pPr>
            <a:r>
              <a:rPr lang="en-US" altLang="en-US" sz="1000" i="1" u="sng" dirty="0" smtClean="0"/>
              <a:t>% </a:t>
            </a:r>
            <a:r>
              <a:rPr lang="en-US" altLang="en-US" sz="1000" i="1" u="sng" dirty="0"/>
              <a:t>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>
              <a:spcBef>
                <a:spcPct val="50000"/>
              </a:spcBef>
            </a:pPr>
            <a:r>
              <a:rPr lang="en-US" altLang="en-US" sz="1000" dirty="0"/>
              <a:t>* A LSE file includes usage data for </a:t>
            </a:r>
            <a:r>
              <a:rPr lang="en-US" altLang="en-US" sz="1000" dirty="0" smtClean="0"/>
              <a:t>up to </a:t>
            </a:r>
            <a:r>
              <a:rPr lang="en-US" altLang="en-US" sz="1000" dirty="0"/>
              <a:t>50,000 ESIIDs. </a:t>
            </a:r>
          </a:p>
        </p:txBody>
      </p:sp>
      <p:sp>
        <p:nvSpPr>
          <p:cNvPr id="43037" name="Text Box 7"/>
          <p:cNvSpPr txBox="1">
            <a:spLocks noChangeArrowheads="1"/>
          </p:cNvSpPr>
          <p:nvPr/>
        </p:nvSpPr>
        <p:spPr bwMode="auto">
          <a:xfrm>
            <a:off x="860470" y="5500100"/>
            <a:ext cx="10655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 smtClean="0"/>
              <a:t>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altLang="en-US" sz="1200" dirty="0" smtClean="0"/>
              <a:t> LSE file processing was delayed on24th-Jan in the Prod environment due to Oracle node IP conflict. </a:t>
            </a:r>
          </a:p>
          <a:p>
            <a:pPr>
              <a:spcBef>
                <a:spcPct val="50000"/>
              </a:spcBef>
            </a:pPr>
            <a:endParaRPr lang="en-US" sz="1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57288"/>
            <a:ext cx="1150620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</a:t>
            </a:r>
            <a:r>
              <a:rPr lang="en-US" altLang="en-US" sz="2000" b="1" dirty="0" smtClean="0">
                <a:solidFill>
                  <a:schemeClr val="accent1"/>
                </a:solidFill>
              </a:rPr>
              <a:t>JAN 2017</a:t>
            </a:r>
            <a:endParaRPr lang="en-US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66800" y="4309432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</a:t>
            </a:r>
            <a:r>
              <a:rPr lang="en-US" altLang="en-US" sz="1000" i="1" dirty="0" smtClean="0">
                <a:solidFill>
                  <a:srgbClr val="000000"/>
                </a:solidFill>
                <a:ea typeface="Microsoft YaHei" pitchFamily="34" charset="-122"/>
              </a:rPr>
              <a:t>month, </a:t>
            </a: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excluding planned outages.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1697" y="5410200"/>
            <a:ext cx="10655300" cy="132198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Mar-Apr 2015: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SMT outage and subsequent recovery/catch-up impacted API availability. FTPS was available for most of the part except on 03/21-03/22 for 36 hours.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26 Jul 2015: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Services were unavailable for 12 hours due to Flash storage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25 Jan 2016: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Services were unavailable for 19 hours due to storage configuration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 smtClean="0">
                <a:solidFill>
                  <a:srgbClr val="000000"/>
                </a:solidFill>
                <a:ea typeface="Microsoft YaHei" pitchFamily="34" charset="-122"/>
              </a:rPr>
              <a:t>07 Mar 2016:   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API Services were unavailable for 7hours due to Oracle </a:t>
            </a:r>
            <a:r>
              <a:rPr lang="en-US" sz="1000" dirty="0" err="1" smtClean="0"/>
              <a:t>archiver</a:t>
            </a:r>
            <a:r>
              <a:rPr lang="en-US" sz="1000" dirty="0" smtClean="0"/>
              <a:t> issue.</a:t>
            </a:r>
            <a:r>
              <a:rPr lang="en-US" altLang="en-US" sz="1000" dirty="0" smtClean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n-US" altLang="en-US" sz="1000" dirty="0">
              <a:solidFill>
                <a:srgbClr val="000000"/>
              </a:solidFill>
              <a:ea typeface="Microsoft YaHei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31697" y="5107560"/>
            <a:ext cx="1794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19200"/>
            <a:ext cx="10820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40728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 smtClean="0">
                <a:solidFill>
                  <a:srgbClr val="758CFF"/>
                </a:solidFill>
              </a:rPr>
              <a:t>       SMT </a:t>
            </a:r>
            <a:r>
              <a:rPr lang="en-US" altLang="en-US" sz="2000" b="1" dirty="0">
                <a:solidFill>
                  <a:srgbClr val="758CFF"/>
                </a:solidFill>
              </a:rPr>
              <a:t>Number of Accounts by Type AMWG CR 2014 009 – </a:t>
            </a:r>
            <a:r>
              <a:rPr lang="en-US" altLang="en-US" sz="2000" b="1" dirty="0" smtClean="0">
                <a:solidFill>
                  <a:srgbClr val="758CFF"/>
                </a:solidFill>
              </a:rPr>
              <a:t>January 2017</a:t>
            </a:r>
            <a:r>
              <a:rPr lang="en-US" altLang="en-US" sz="2000" b="1" dirty="0">
                <a:solidFill>
                  <a:srgbClr val="758CFF"/>
                </a:solidFill>
              </a:rPr>
              <a:t/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graphicFrame>
        <p:nvGraphicFramePr>
          <p:cNvPr id="49262" name="Group 21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187192"/>
              </p:ext>
            </p:extLst>
          </p:nvPr>
        </p:nvGraphicFramePr>
        <p:xfrm>
          <a:off x="152400" y="431229"/>
          <a:ext cx="11658600" cy="647547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73716"/>
                <a:gridCol w="1619992"/>
                <a:gridCol w="1472925"/>
                <a:gridCol w="1408302"/>
                <a:gridCol w="1550915"/>
                <a:gridCol w="1464010"/>
                <a:gridCol w="1568740"/>
              </a:tblGrid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Users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ONC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CNP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AEPN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AEPC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TNMP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TOTAL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ctr" horzOverflow="overflow"/>
                </a:tc>
              </a:tr>
              <a:tr h="15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Active Residential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42737</a:t>
                      </a:r>
                      <a:endParaRPr lang="en-U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25938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5428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78801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2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Active Residential English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42488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25734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1898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5303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2782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78205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Active Residential Spanish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Non Active Residential Accounts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21256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14347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1709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3792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41571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Total Residential Accounts 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63993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40285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3613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9220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3645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120372</a:t>
                      </a:r>
                      <a:endParaRPr lang="en-US" sz="70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 User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 Admin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 User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 Admin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2855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1540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5050</a:t>
                      </a:r>
                      <a:endParaRPr lang="en-US" sz="700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213088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Total Agreements </a:t>
                      </a: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 (Includes Active</a:t>
                      </a:r>
                      <a:r>
                        <a:rPr lang="en-US" sz="700" baseline="0" dirty="0" smtClean="0">
                          <a:latin typeface="+mn-lt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2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1329</a:t>
                      </a:r>
                    </a:p>
                  </a:txBody>
                  <a:tcPr anchor="ctr"/>
                </a:tc>
              </a:tr>
              <a:tr h="213088">
                <a:tc>
                  <a:txBody>
                    <a:bodyPr/>
                    <a:lstStyle/>
                    <a:p>
                      <a:pPr algn="l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Energy </a:t>
                      </a:r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Data Agreements 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644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404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2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1082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</a:tr>
              <a:tr h="213088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Han Device Agreements 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</a:rPr>
                        <a:t>0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</a:t>
                      </a:r>
                      <a:endParaRPr lang="en-US" sz="700" dirty="0">
                        <a:latin typeface="+mn-lt"/>
                      </a:endParaRPr>
                    </a:p>
                  </a:txBody>
                  <a:tcPr anchor="ctr"/>
                </a:tc>
              </a:tr>
              <a:tr h="197868">
                <a:tc>
                  <a:txBody>
                    <a:bodyPr/>
                    <a:lstStyle/>
                    <a:p>
                      <a:pPr algn="l"/>
                      <a:r>
                        <a:rPr lang="en-US" sz="700" dirty="0">
                          <a:latin typeface="+mn-lt"/>
                          <a:cs typeface="Arial" panose="020B0604020202020204" pitchFamily="34" charset="0"/>
                        </a:rPr>
                        <a:t>Han Service Agreements </a:t>
                      </a:r>
                      <a:r>
                        <a:rPr lang="en-US" sz="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(Includes Active</a:t>
                      </a:r>
                      <a:r>
                        <a:rPr lang="en-US" sz="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and Pending)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lang="en-US" sz="7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IN SMT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ESI IDs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3515426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2442494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198225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863328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244809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7264282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Meters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3452962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2442413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199015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863583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244411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7202384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S Mincho" pitchFamily="49" charset="-128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Devices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3673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4685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8820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Acknowledgement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Pending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Meter Ready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Provisioned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3668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4679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(MTD)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(YTD)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(Cumulative)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7405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7785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Simple Text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2930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Load Control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2658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Pricing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Cancellation Messages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44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1764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Supplemental – (Friends)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Total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1826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1393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Accepted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Pending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Revoked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Expired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1364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Terminated Agreements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TDSPs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REP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Small Business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Regulatory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            Third Party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Entities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116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4899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</a:rPr>
                        <a:t>124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Users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191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dirty="0" smtClean="0"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Registered Admins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4915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  <a:tr h="12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HAN Messages Sent By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7417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T="9144" marB="9144" anchor="b" horzOverflow="overflow"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76199" y="431228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endParaRPr lang="en-US" altLang="en-US" sz="2300" b="1" dirty="0" smtClean="0">
              <a:solidFill>
                <a:srgbClr val="758C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300" b="1" dirty="0" smtClean="0">
                <a:solidFill>
                  <a:srgbClr val="758CFF"/>
                </a:solidFill>
              </a:rPr>
              <a:t>SMT ODR Details – JAN 2017</a:t>
            </a:r>
            <a:br>
              <a:rPr lang="en-US" altLang="en-US" sz="2300" b="1" dirty="0" smtClean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934200" y="14478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 smtClean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19200" y="1447799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 smtClean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502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028825"/>
            <a:ext cx="47815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114800"/>
            <a:ext cx="502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3733800"/>
            <a:ext cx="44958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28555</TotalTime>
  <Words>611</Words>
  <Application>Microsoft Office PowerPoint</Application>
  <PresentationFormat>Custom</PresentationFormat>
  <Paragraphs>343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S&amp;C-2010</vt:lpstr>
      <vt:lpstr>SMT Update To AMWG </vt:lpstr>
      <vt:lpstr>Monthly SMT Data Timelines AMWG CR 2014 002 End to End File Processing Completeness – JAN 2017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00018207</cp:lastModifiedBy>
  <cp:revision>1320</cp:revision>
  <cp:lastPrinted>2014-05-01T16:40:31Z</cp:lastPrinted>
  <dcterms:modified xsi:type="dcterms:W3CDTF">2017-03-23T18:47:27Z</dcterms:modified>
</cp:coreProperties>
</file>