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 varScale="1">
        <p:scale>
          <a:sx n="113" d="100"/>
          <a:sy n="113" d="100"/>
        </p:scale>
        <p:origin x="-456" y="-102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6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chemeClr val="bg1"/>
                </a:solidFill>
              </a:rPr>
              <a:t>3</a:t>
            </a:r>
            <a:r>
              <a:rPr lang="en-US" sz="800" baseline="30000" smtClean="0">
                <a:solidFill>
                  <a:schemeClr val="bg1"/>
                </a:solidFill>
              </a:rPr>
              <a:t>rd</a:t>
            </a:r>
            <a:r>
              <a:rPr lang="en-US" sz="800" smtClean="0">
                <a:solidFill>
                  <a:schemeClr val="bg1"/>
                </a:solidFill>
              </a:rPr>
              <a:t> Party Registration &amp;</a:t>
            </a:r>
            <a:br>
              <a:rPr lang="en-US" sz="800" smtClean="0">
                <a:solidFill>
                  <a:schemeClr val="bg1"/>
                </a:solidFill>
              </a:rPr>
            </a:br>
            <a:r>
              <a:rPr lang="en-US" sz="800" smtClean="0">
                <a:solidFill>
                  <a:schemeClr val="bg1"/>
                </a:solidFill>
              </a:rPr>
              <a:t>Account Management</a:t>
            </a:r>
            <a:endParaRPr lang="en-US" sz="800" b="1" smtClean="0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chemeClr val="bg1"/>
                </a:solidFill>
              </a:rPr>
              <a:t>3</a:t>
            </a:r>
            <a:r>
              <a:rPr lang="en-US" sz="800" baseline="30000" smtClean="0">
                <a:solidFill>
                  <a:schemeClr val="bg1"/>
                </a:solidFill>
              </a:rPr>
              <a:t>rd</a:t>
            </a:r>
            <a:r>
              <a:rPr lang="en-US" sz="800" smtClean="0">
                <a:solidFill>
                  <a:schemeClr val="bg1"/>
                </a:solidFill>
              </a:rPr>
              <a:t> Party Registration &amp;</a:t>
            </a:r>
            <a:br>
              <a:rPr lang="en-US" sz="800" smtClean="0">
                <a:solidFill>
                  <a:schemeClr val="bg1"/>
                </a:solidFill>
              </a:rPr>
            </a:br>
            <a:r>
              <a:rPr lang="en-US" sz="800" smtClean="0">
                <a:solidFill>
                  <a:schemeClr val="bg1"/>
                </a:solidFill>
              </a:rPr>
              <a:t>Account Management</a:t>
            </a:r>
            <a:endParaRPr lang="en-US" sz="800" b="1" smtClean="0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Smart Meter Texas (SMT)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 smtClean="0">
                <a:solidFill>
                  <a:schemeClr val="tx1"/>
                </a:solidFill>
              </a:rPr>
              <a:t>To AMWG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 smtClean="0">
                <a:cs typeface="Aharoni" pitchFamily="2" charset="-79"/>
              </a:rPr>
              <a:t>FEB 2017</a:t>
            </a:r>
            <a:br>
              <a:rPr lang="en-US" sz="2000" b="1" dirty="0" smtClean="0">
                <a:cs typeface="Aharoni" pitchFamily="2" charset="-79"/>
              </a:rPr>
            </a:b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 smtClean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 smtClean="0">
                <a:solidFill>
                  <a:srgbClr val="758CFF"/>
                </a:solidFill>
              </a:rPr>
            </a:br>
            <a:r>
              <a:rPr lang="en-US" altLang="en-US" sz="2400" b="1" dirty="0" smtClean="0">
                <a:solidFill>
                  <a:srgbClr val="758CFF"/>
                </a:solidFill>
              </a:rPr>
              <a:t>End to End File Processing Completeness – FEB 2017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3621" y="4438158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 smtClean="0"/>
          </a:p>
          <a:p>
            <a:pPr>
              <a:spcBef>
                <a:spcPct val="50000"/>
              </a:spcBef>
            </a:pPr>
            <a:r>
              <a:rPr lang="en-US" altLang="en-US" sz="1000" i="1" u="sng" dirty="0" smtClean="0"/>
              <a:t>% </a:t>
            </a:r>
            <a:r>
              <a:rPr lang="en-US" altLang="en-US" sz="1000" i="1" u="sng" dirty="0"/>
              <a:t>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>
              <a:spcBef>
                <a:spcPct val="50000"/>
              </a:spcBef>
            </a:pPr>
            <a:r>
              <a:rPr lang="en-US" altLang="en-US" sz="1000" dirty="0"/>
              <a:t>* A LSE file includes usage data for </a:t>
            </a:r>
            <a:r>
              <a:rPr lang="en-US" altLang="en-US" sz="1000" dirty="0" smtClean="0"/>
              <a:t>up to </a:t>
            </a:r>
            <a:r>
              <a:rPr lang="en-US" altLang="en-US" sz="1000" dirty="0"/>
              <a:t>50,000 ESIIDs. </a:t>
            </a:r>
          </a:p>
        </p:txBody>
      </p:sp>
      <p:sp>
        <p:nvSpPr>
          <p:cNvPr id="43037" name="Text Box 7"/>
          <p:cNvSpPr txBox="1">
            <a:spLocks noChangeArrowheads="1"/>
          </p:cNvSpPr>
          <p:nvPr/>
        </p:nvSpPr>
        <p:spPr bwMode="auto">
          <a:xfrm>
            <a:off x="860470" y="5500100"/>
            <a:ext cx="106553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 smtClean="0"/>
              <a:t>: </a:t>
            </a:r>
          </a:p>
          <a:p>
            <a:pPr>
              <a:spcBef>
                <a:spcPct val="50000"/>
              </a:spcBef>
            </a:pPr>
            <a:endParaRPr lang="en-US" sz="1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57288"/>
            <a:ext cx="11353800" cy="3109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</a:t>
            </a:r>
            <a:r>
              <a:rPr lang="en-US" altLang="en-US" sz="2000" b="1" dirty="0" smtClean="0">
                <a:solidFill>
                  <a:schemeClr val="accent1"/>
                </a:solidFill>
              </a:rPr>
              <a:t>FEB 2017</a:t>
            </a:r>
            <a:endParaRPr lang="en-US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66800" y="4309432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</a:t>
            </a:r>
            <a:r>
              <a:rPr lang="en-US" altLang="en-US" sz="1000" i="1" dirty="0" smtClean="0">
                <a:solidFill>
                  <a:srgbClr val="000000"/>
                </a:solidFill>
                <a:ea typeface="Microsoft YaHei" pitchFamily="34" charset="-122"/>
              </a:rPr>
              <a:t>month, </a:t>
            </a: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1697" y="5410200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 err="1" smtClean="0"/>
              <a:t>archiver</a:t>
            </a:r>
            <a:r>
              <a:rPr lang="en-US" sz="1000" dirty="0" smtClean="0"/>
              <a:t> issue.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n-US" altLang="en-US" sz="10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31697" y="5107560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19200"/>
            <a:ext cx="10591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40728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 smtClean="0">
                <a:solidFill>
                  <a:srgbClr val="758CFF"/>
                </a:solidFill>
              </a:rPr>
              <a:t>       SMT </a:t>
            </a:r>
            <a:r>
              <a:rPr lang="en-US" altLang="en-US" sz="2000" b="1" dirty="0">
                <a:solidFill>
                  <a:srgbClr val="758CFF"/>
                </a:solidFill>
              </a:rPr>
              <a:t>Number of Accounts by Type AMWG CR 2014 009 – </a:t>
            </a:r>
            <a:r>
              <a:rPr lang="en-US" altLang="en-US" sz="2000" b="1" dirty="0" smtClean="0">
                <a:solidFill>
                  <a:srgbClr val="758CFF"/>
                </a:solidFill>
              </a:rPr>
              <a:t>February 2017</a:t>
            </a:r>
            <a:r>
              <a:rPr lang="en-US" altLang="en-US" sz="2000" b="1" dirty="0">
                <a:solidFill>
                  <a:srgbClr val="758CFF"/>
                </a:solidFill>
              </a:rPr>
              <a:t/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graphicFrame>
        <p:nvGraphicFramePr>
          <p:cNvPr id="49262" name="Group 21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330829"/>
              </p:ext>
            </p:extLst>
          </p:nvPr>
        </p:nvGraphicFramePr>
        <p:xfrm>
          <a:off x="152400" y="431229"/>
          <a:ext cx="11429999" cy="633404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821229"/>
                <a:gridCol w="1775786"/>
                <a:gridCol w="1614575"/>
                <a:gridCol w="1543738"/>
                <a:gridCol w="684376"/>
                <a:gridCol w="1604803"/>
                <a:gridCol w="1385492"/>
              </a:tblGrid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ONC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CNP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AEPC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TNMP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</a:tr>
              <a:tr h="194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44634</a:t>
                      </a:r>
                      <a:endParaRPr lang="en-U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27274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5424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82138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Active Residential English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44378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27070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81537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Active Residential Spanish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Non 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21753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3880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42467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Total Residential Accounts 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66387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41905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3630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9304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3780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124605</a:t>
                      </a:r>
                      <a:endParaRPr lang="en-US" sz="70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User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Admin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User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Admin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5187</a:t>
                      </a:r>
                      <a:endParaRPr lang="en-US" sz="70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204670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Total Agreements </a:t>
                      </a: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 (Includes Active</a:t>
                      </a:r>
                      <a:r>
                        <a:rPr lang="en-US" sz="700" baseline="0" dirty="0" smtClean="0">
                          <a:latin typeface="+mn-lt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1761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2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14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2280</a:t>
                      </a:r>
                    </a:p>
                  </a:txBody>
                  <a:tcPr anchor="ctr"/>
                </a:tc>
              </a:tr>
              <a:tr h="204670">
                <a:tc>
                  <a:txBody>
                    <a:bodyPr/>
                    <a:lstStyle/>
                    <a:p>
                      <a:pPr algn="l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Energy </a:t>
                      </a: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Data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429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1515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2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2033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</a:tr>
              <a:tr h="204670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Han Device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</a:tr>
              <a:tr h="194036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Han Service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IN SMT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ESI IDs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3521127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2448611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198087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864064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245338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7277227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3459166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2448529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198886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864359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244923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7215863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Devices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3649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4643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8750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Acknowledgement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 Ready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Provisioned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3645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4637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(MTD)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(YTD)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(Cumulative)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7405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7786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Simple Text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Load Control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2658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Pricing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Cancellation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1764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Supplemental – (Friends)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3475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Accepted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Revoked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Expired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1374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Terminated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REP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Regulatory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            Third Party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Entities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34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Admins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5046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Sent By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76199" y="431228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endParaRPr lang="en-US" altLang="en-US" sz="2300" b="1" dirty="0" smtClean="0">
              <a:solidFill>
                <a:srgbClr val="758C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300" b="1" dirty="0" smtClean="0">
                <a:solidFill>
                  <a:srgbClr val="758CFF"/>
                </a:solidFill>
              </a:rPr>
              <a:t>SMT ODR Details – FEB 2017</a:t>
            </a:r>
            <a:br>
              <a:rPr lang="en-US" altLang="en-US" sz="2300" b="1" dirty="0" smtClean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934200" y="14478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 smtClean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19200" y="1447799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 smtClean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81200"/>
            <a:ext cx="5029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038600"/>
            <a:ext cx="51054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2057400"/>
            <a:ext cx="487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3810000"/>
            <a:ext cx="4572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28601</TotalTime>
  <Words>593</Words>
  <Application>Microsoft Office PowerPoint</Application>
  <PresentationFormat>Custom</PresentationFormat>
  <Paragraphs>342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S&amp;C-2010</vt:lpstr>
      <vt:lpstr>SMT Update To AMWG </vt:lpstr>
      <vt:lpstr>Monthly SMT Data Timelines AMWG CR 2014 002 End to End File Processing Completeness – FEB 2017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00018207</cp:lastModifiedBy>
  <cp:revision>1335</cp:revision>
  <cp:lastPrinted>2014-05-01T16:40:31Z</cp:lastPrinted>
  <dcterms:modified xsi:type="dcterms:W3CDTF">2017-03-23T18:47:43Z</dcterms:modified>
</cp:coreProperties>
</file>