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3"/>
    <p:sldMasterId id="2147483648" r:id="rId4"/>
    <p:sldMasterId id="2147483651" r:id="rId5"/>
  </p:sldMasterIdLst>
  <p:notesMasterIdLst>
    <p:notesMasterId r:id="rId19"/>
  </p:notesMasterIdLst>
  <p:handoutMasterIdLst>
    <p:handoutMasterId r:id="rId20"/>
  </p:handoutMasterIdLst>
  <p:sldIdLst>
    <p:sldId id="260" r:id="rId6"/>
    <p:sldId id="279" r:id="rId7"/>
    <p:sldId id="275" r:id="rId8"/>
    <p:sldId id="280" r:id="rId9"/>
    <p:sldId id="281" r:id="rId10"/>
    <p:sldId id="282" r:id="rId11"/>
    <p:sldId id="284" r:id="rId12"/>
    <p:sldId id="285" r:id="rId13"/>
    <p:sldId id="286" r:id="rId14"/>
    <p:sldId id="287" r:id="rId15"/>
    <p:sldId id="289" r:id="rId16"/>
    <p:sldId id="290" r:id="rId17"/>
    <p:sldId id="291" r:id="rId1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an Brandaw" initials="BB" lastIdx="3" clrIdx="0">
    <p:extLst>
      <p:ext uri="{19B8F6BF-5375-455C-9EA6-DF929625EA0E}">
        <p15:presenceInfo xmlns:p15="http://schemas.microsoft.com/office/powerpoint/2012/main" userId="a4abe5aea19a4de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89" autoAdjust="0"/>
    <p:restoredTop sz="88424" autoAdjust="0"/>
  </p:normalViewPr>
  <p:slideViewPr>
    <p:cSldViewPr>
      <p:cViewPr varScale="1">
        <p:scale>
          <a:sx n="61" d="100"/>
          <a:sy n="61" d="100"/>
        </p:scale>
        <p:origin x="762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1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51D84AD-280D-4AB5-9D58-6B2E101AB3C1}" type="datetimeFigureOut">
              <a:rPr lang="en-US"/>
              <a:pPr>
                <a:defRPr/>
              </a:pPr>
              <a:t>3/27/2017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09EBF1-F2B9-4B25-AA4F-25699EE1A3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850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68CA828-A3AB-4CEB-AA9E-DFB65FE00453}" type="datetimeFigureOut">
              <a:rPr lang="en-US"/>
              <a:pPr>
                <a:defRPr/>
              </a:pPr>
              <a:t>3/27/2017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F32B0F3-46FF-4C28-8AAE-DE27D7D27C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8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D496A5D-3D02-4815-BBAF-1CD832C34E79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2462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BCBEB0-0B65-4672-B87D-83CBF66ADA22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555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BCBEB0-0B65-4672-B87D-83CBF66ADA22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1983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BCBEB0-0B65-4672-B87D-83CBF66ADA22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246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1EF3C77-073A-4E86-935C-046797C22DA7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956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BCBEB0-0B65-4672-B87D-83CBF66ADA22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29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BCBEB0-0B65-4672-B87D-83CBF66ADA22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309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BCBEB0-0B65-4672-B87D-83CBF66ADA22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973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BCBEB0-0B65-4672-B87D-83CBF66ADA22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938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BCBEB0-0B65-4672-B87D-83CBF66ADA22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817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BCBEB0-0B65-4672-B87D-83CBF66ADA22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9333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BCBEB0-0B65-4672-B87D-83CBF66ADA22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1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753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9476E-B7E8-4097-80BF-48525A5474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153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04800" y="244475"/>
            <a:ext cx="76200" cy="5175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4475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55AF989-C996-42D3-9578-3D0EBC8EAC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41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C3A04-5626-414B-BE3F-F4C90B32F0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724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0563" y="0"/>
            <a:ext cx="5913437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27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" y="2876550"/>
            <a:ext cx="28575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2C29F3-9760-4FCD-A6FA-F26AC8CFC3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372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3925" y="6477000"/>
            <a:ext cx="6858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4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248400"/>
            <a:ext cx="11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TextBox 8"/>
          <p:cNvSpPr txBox="1">
            <a:spLocks noChangeArrowheads="1"/>
          </p:cNvSpPr>
          <p:nvPr userDrawn="1"/>
        </p:nvSpPr>
        <p:spPr bwMode="auto">
          <a:xfrm>
            <a:off x="53975" y="6553200"/>
            <a:ext cx="8604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b="1">
                <a:solidFill>
                  <a:schemeClr val="tx2"/>
                </a:solidFill>
              </a:rPr>
              <a:t>INTERNAL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8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0"/>
            <a:ext cx="0" cy="49530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257800"/>
            <a:ext cx="11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0" cy="82232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3D2642-0EFF-4ED4-AB39-EC34665E7F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6"/>
          <p:cNvSpPr txBox="1">
            <a:spLocks noChangeArrowheads="1"/>
          </p:cNvSpPr>
          <p:nvPr/>
        </p:nvSpPr>
        <p:spPr bwMode="auto">
          <a:xfrm>
            <a:off x="3413125" y="2413000"/>
            <a:ext cx="564515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/>
              <a:t>EDC Process Proposal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Brian Brandaw</a:t>
            </a:r>
          </a:p>
          <a:p>
            <a:pPr eaLnBrk="1" hangingPunct="1"/>
            <a:r>
              <a:rPr lang="en-US" altLang="en-US" dirty="0"/>
              <a:t>Manager of IT Common Platforms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27 March 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title"/>
          </p:nvPr>
        </p:nvSpPr>
        <p:spPr bwMode="auto">
          <a:xfrm>
            <a:off x="381000" y="244475"/>
            <a:ext cx="8763000" cy="517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USA Certificate Search (New function)</a:t>
            </a:r>
          </a:p>
        </p:txBody>
      </p:sp>
      <p:sp>
        <p:nvSpPr>
          <p:cNvPr id="11267" name="Content Placeholder 3"/>
          <p:cNvSpPr>
            <a:spLocks noGrp="1"/>
          </p:cNvSpPr>
          <p:nvPr>
            <p:ph idx="1"/>
          </p:nvPr>
        </p:nvSpPr>
        <p:spPr bwMode="auto">
          <a:xfrm>
            <a:off x="304800" y="990600"/>
            <a:ext cx="8382000" cy="4929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000" dirty="0">
                <a:solidFill>
                  <a:srgbClr val="FF0000"/>
                </a:solidFill>
              </a:rPr>
              <a:t>USA must log into Search Page using valid Cert with MP_USA Role assigned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dirty="0">
                <a:solidFill>
                  <a:srgbClr val="FF0000"/>
                </a:solidFill>
              </a:rPr>
              <a:t>USA can search by Username or Employee ID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dirty="0">
              <a:solidFill>
                <a:srgbClr val="FF0000"/>
              </a:solidFill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000" dirty="0"/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endParaRPr lang="en-US" sz="20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dirty="0"/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01CED89-A320-45E8-9EE6-463F2280113B}" type="slidenum">
              <a:rPr lang="en-US" altLang="en-US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>
              <a:solidFill>
                <a:srgbClr val="898989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2438400"/>
            <a:ext cx="4438028" cy="223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103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title"/>
          </p:nvPr>
        </p:nvSpPr>
        <p:spPr bwMode="auto">
          <a:xfrm>
            <a:off x="381000" y="244475"/>
            <a:ext cx="8763000" cy="517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USA Certificate Search (Continued)</a:t>
            </a:r>
          </a:p>
        </p:txBody>
      </p:sp>
      <p:sp>
        <p:nvSpPr>
          <p:cNvPr id="11267" name="Content Placeholder 3"/>
          <p:cNvSpPr>
            <a:spLocks noGrp="1"/>
          </p:cNvSpPr>
          <p:nvPr>
            <p:ph idx="1"/>
          </p:nvPr>
        </p:nvSpPr>
        <p:spPr bwMode="auto">
          <a:xfrm>
            <a:off x="304800" y="990600"/>
            <a:ext cx="8382000" cy="4929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buFont typeface="+mj-lt"/>
              <a:buAutoNum type="arabicPeriod" startAt="3"/>
            </a:pPr>
            <a:r>
              <a:rPr lang="en-US" altLang="en-US" sz="2000" dirty="0">
                <a:solidFill>
                  <a:srgbClr val="FF0000"/>
                </a:solidFill>
              </a:rPr>
              <a:t>Search results contain Certificate attributes such as expiration date, status, and UUID</a:t>
            </a:r>
            <a:endParaRPr lang="en-US" sz="2000" dirty="0">
              <a:solidFill>
                <a:srgbClr val="FF0000"/>
              </a:solidFill>
            </a:endParaRPr>
          </a:p>
          <a:p>
            <a:pPr marL="457200" indent="-457200" eaLnBrk="1" hangingPunct="1">
              <a:buFont typeface="+mj-lt"/>
              <a:buAutoNum type="arabicPeriod" startAt="3"/>
            </a:pPr>
            <a:endParaRPr lang="en-US" sz="2000" dirty="0">
              <a:solidFill>
                <a:srgbClr val="FF0000"/>
              </a:solidFill>
            </a:endParaRPr>
          </a:p>
          <a:p>
            <a:pPr marL="457200" indent="-457200" eaLnBrk="1" hangingPunct="1">
              <a:buFont typeface="+mj-lt"/>
              <a:buAutoNum type="arabicPeriod" startAt="3"/>
            </a:pPr>
            <a:endParaRPr lang="en-US" sz="2000" dirty="0"/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endParaRPr lang="en-US" sz="20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dirty="0"/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01CED89-A320-45E8-9EE6-463F2280113B}" type="slidenum">
              <a:rPr lang="en-US" altLang="en-US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solidFill>
                <a:srgbClr val="898989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2209800"/>
            <a:ext cx="4066751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341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title"/>
          </p:nvPr>
        </p:nvSpPr>
        <p:spPr bwMode="auto">
          <a:xfrm>
            <a:off x="381000" y="244475"/>
            <a:ext cx="8763000" cy="517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USA Certificate Search (Continued)</a:t>
            </a:r>
          </a:p>
        </p:txBody>
      </p:sp>
      <p:sp>
        <p:nvSpPr>
          <p:cNvPr id="11267" name="Content Placeholder 3"/>
          <p:cNvSpPr>
            <a:spLocks noGrp="1"/>
          </p:cNvSpPr>
          <p:nvPr>
            <p:ph idx="1"/>
          </p:nvPr>
        </p:nvSpPr>
        <p:spPr bwMode="auto">
          <a:xfrm>
            <a:off x="304800" y="990600"/>
            <a:ext cx="8382000" cy="4929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buFont typeface="+mj-lt"/>
              <a:buAutoNum type="arabicPeriod" startAt="4"/>
            </a:pPr>
            <a:r>
              <a:rPr lang="en-US" sz="2000" dirty="0">
                <a:solidFill>
                  <a:srgbClr val="FF0000"/>
                </a:solidFill>
              </a:rPr>
              <a:t>If a Certificate is within the 30 day renewal period, the USA can click a link to initiate the renewal process for that Certificate.</a:t>
            </a:r>
          </a:p>
          <a:p>
            <a:pPr marL="457200" indent="-457200" eaLnBrk="1" hangingPunct="1">
              <a:buFont typeface="+mj-lt"/>
              <a:buAutoNum type="arabicPeriod" startAt="4"/>
            </a:pPr>
            <a:r>
              <a:rPr lang="en-US" sz="2000" dirty="0">
                <a:solidFill>
                  <a:srgbClr val="FF0000"/>
                </a:solidFill>
              </a:rPr>
              <a:t>Renewal process would follow the same workflow as “Enrollment” and “Renewal”</a:t>
            </a:r>
          </a:p>
          <a:p>
            <a:pPr marL="457200" indent="-457200" eaLnBrk="1" hangingPunct="1">
              <a:buFont typeface="+mj-lt"/>
              <a:buAutoNum type="arabicPeriod" startAt="4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r>
              <a:rPr lang="en-US" sz="2000" dirty="0"/>
              <a:t>Certificate Revocation is supported thru the MPIM interface and is not changing.</a:t>
            </a:r>
            <a:endParaRPr lang="en-US" sz="1600" dirty="0"/>
          </a:p>
          <a:p>
            <a:pPr marL="457200" indent="-457200" eaLnBrk="1" hangingPunct="1">
              <a:buFont typeface="+mj-lt"/>
              <a:buAutoNum type="arabicPeriod" startAt="4"/>
            </a:pPr>
            <a:endParaRPr lang="en-US" sz="2000" dirty="0"/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endParaRPr lang="en-US" sz="20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dirty="0"/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01CED89-A320-45E8-9EE6-463F2280113B}" type="slidenum">
              <a:rPr lang="en-US" altLang="en-US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10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561523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55AF989-C996-42D3-9578-3D0EBC8EAC3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923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2"/>
          <p:cNvSpPr>
            <a:spLocks noGrp="1"/>
          </p:cNvSpPr>
          <p:nvPr>
            <p:ph type="title"/>
          </p:nvPr>
        </p:nvSpPr>
        <p:spPr bwMode="auto">
          <a:xfrm>
            <a:off x="381000" y="244475"/>
            <a:ext cx="8763000" cy="517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Objectives</a:t>
            </a:r>
          </a:p>
        </p:txBody>
      </p:sp>
      <p:sp>
        <p:nvSpPr>
          <p:cNvPr id="9219" name="Content Placeholder 3"/>
          <p:cNvSpPr>
            <a:spLocks noGrp="1"/>
          </p:cNvSpPr>
          <p:nvPr>
            <p:ph idx="1"/>
          </p:nvPr>
        </p:nvSpPr>
        <p:spPr bwMode="auto">
          <a:xfrm>
            <a:off x="304800" y="990600"/>
            <a:ext cx="8763000" cy="4929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400" dirty="0"/>
              <a:t>Eliminate use of ActiveX components in the installation and renewal of Certificates</a:t>
            </a:r>
          </a:p>
          <a:p>
            <a:pPr lvl="1" eaLnBrk="1" hangingPunct="1"/>
            <a:r>
              <a:rPr lang="en-US" altLang="en-US" sz="1600" dirty="0"/>
              <a:t>This will resolve the issues currently seen with Microsoft Edge and Windows 10</a:t>
            </a:r>
          </a:p>
          <a:p>
            <a:pPr eaLnBrk="1" hangingPunct="1"/>
            <a:r>
              <a:rPr lang="en-US" altLang="en-US" sz="2400" dirty="0"/>
              <a:t>Improve overall process for all parties involved</a:t>
            </a:r>
          </a:p>
          <a:p>
            <a:pPr eaLnBrk="1" hangingPunct="1"/>
            <a:endParaRPr lang="en-US" altLang="en-US" sz="2400" dirty="0"/>
          </a:p>
          <a:p>
            <a:pPr marL="0" indent="0" eaLnBrk="1" hangingPunct="1">
              <a:buNone/>
            </a:pPr>
            <a:r>
              <a:rPr lang="en-US" altLang="en-US" sz="2400" dirty="0"/>
              <a:t>The following outlines describe the proposed processes.  Changes from current process are in </a:t>
            </a:r>
            <a:r>
              <a:rPr lang="en-US" altLang="en-US" sz="2400" dirty="0">
                <a:solidFill>
                  <a:srgbClr val="FF0000"/>
                </a:solidFill>
              </a:rPr>
              <a:t>red.</a:t>
            </a:r>
            <a:endParaRPr lang="en-US" alt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016452E-5287-40C7-A38D-0683B33B147E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title"/>
          </p:nvPr>
        </p:nvSpPr>
        <p:spPr bwMode="auto">
          <a:xfrm>
            <a:off x="381000" y="244475"/>
            <a:ext cx="8763000" cy="517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Enrollment</a:t>
            </a:r>
          </a:p>
        </p:txBody>
      </p:sp>
      <p:sp>
        <p:nvSpPr>
          <p:cNvPr id="11267" name="Content Placeholder 3"/>
          <p:cNvSpPr>
            <a:spLocks noGrp="1"/>
          </p:cNvSpPr>
          <p:nvPr>
            <p:ph idx="1"/>
          </p:nvPr>
        </p:nvSpPr>
        <p:spPr bwMode="auto">
          <a:xfrm>
            <a:off x="304800" y="990600"/>
            <a:ext cx="8382000" cy="4929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000" dirty="0"/>
              <a:t>MP USA submits </a:t>
            </a:r>
            <a:r>
              <a:rPr lang="en-US" sz="2000" dirty="0"/>
              <a:t>Certificate Request for Company’s User(s) via MPIM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dirty="0"/>
              <a:t>User receives credentials via 2 emails to initiate certificate request process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dirty="0"/>
              <a:t>User authenticates through the Login form using the credentials provided in previous step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endParaRPr lang="en-US" sz="20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dirty="0"/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01CED89-A320-45E8-9EE6-463F2280113B}" type="slidenum">
              <a:rPr lang="en-US" altLang="en-US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>
              <a:solidFill>
                <a:srgbClr val="898989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3452225"/>
            <a:ext cx="5468586" cy="220084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title"/>
          </p:nvPr>
        </p:nvSpPr>
        <p:spPr bwMode="auto">
          <a:xfrm>
            <a:off x="381000" y="244475"/>
            <a:ext cx="8763000" cy="517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Enrollment (continued)</a:t>
            </a:r>
          </a:p>
        </p:txBody>
      </p:sp>
      <p:sp>
        <p:nvSpPr>
          <p:cNvPr id="11267" name="Content Placeholder 3"/>
          <p:cNvSpPr>
            <a:spLocks noGrp="1"/>
          </p:cNvSpPr>
          <p:nvPr>
            <p:ph idx="1"/>
          </p:nvPr>
        </p:nvSpPr>
        <p:spPr bwMode="auto">
          <a:xfrm>
            <a:off x="304800" y="990600"/>
            <a:ext cx="8382000" cy="4929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sz="2000" dirty="0"/>
              <a:t>4.    User submits request for certificate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User is provided a form to generate a password for the private key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A Password is auto generated based on user request (click Generate Password)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User must save the password for later installation of certificate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User submits the form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Certificate Signing Request (CSR) is generated 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CSR is submitted to Certificate Authority (CA)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dirty="0"/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01CED89-A320-45E8-9EE6-463F2280113B}" type="slidenum">
              <a:rPr lang="en-US" altLang="en-US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256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title"/>
          </p:nvPr>
        </p:nvSpPr>
        <p:spPr bwMode="auto">
          <a:xfrm>
            <a:off x="381000" y="244475"/>
            <a:ext cx="8763000" cy="517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Enrollment (continued)</a:t>
            </a: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71600" y="1371600"/>
            <a:ext cx="6353738" cy="3330340"/>
          </a:xfrm>
          <a:prstGeom prst="rect">
            <a:avLst/>
          </a:prstGeom>
        </p:spPr>
      </p:pic>
      <p:sp>
        <p:nvSpPr>
          <p:cNvPr id="11268" name="Slide Number Placeholder 1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01CED89-A320-45E8-9EE6-463F2280113B}" type="slidenum">
              <a:rPr lang="en-US" altLang="en-US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995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title"/>
          </p:nvPr>
        </p:nvSpPr>
        <p:spPr bwMode="auto">
          <a:xfrm>
            <a:off x="381000" y="244475"/>
            <a:ext cx="8763000" cy="517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Enrollment (continued)</a:t>
            </a:r>
          </a:p>
        </p:txBody>
      </p:sp>
      <p:sp>
        <p:nvSpPr>
          <p:cNvPr id="11267" name="Content Placeholder 3"/>
          <p:cNvSpPr>
            <a:spLocks noGrp="1"/>
          </p:cNvSpPr>
          <p:nvPr>
            <p:ph idx="1"/>
          </p:nvPr>
        </p:nvSpPr>
        <p:spPr bwMode="auto">
          <a:xfrm>
            <a:off x="304800" y="990600"/>
            <a:ext cx="8382000" cy="4929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sz="2000" dirty="0"/>
              <a:t>5.    User installs or saves the Certificate for future installation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Certificate is generated, signed by Certificate Authority (CA) and streamed / downloaded to user’s computer (no browser dependency)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User is given option to Open/Install PKCS#12 Certificate or Save it to computer for later install using password generated form 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dirty="0"/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01CED89-A320-45E8-9EE6-463F2280113B}" type="slidenum">
              <a:rPr lang="en-US" altLang="en-US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>
              <a:solidFill>
                <a:srgbClr val="898989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2875312"/>
            <a:ext cx="8534400" cy="116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858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title"/>
          </p:nvPr>
        </p:nvSpPr>
        <p:spPr bwMode="auto">
          <a:xfrm>
            <a:off x="381000" y="244475"/>
            <a:ext cx="8763000" cy="517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Enrollment (continued)</a:t>
            </a:r>
          </a:p>
        </p:txBody>
      </p:sp>
      <p:sp>
        <p:nvSpPr>
          <p:cNvPr id="11267" name="Content Placeholder 3"/>
          <p:cNvSpPr>
            <a:spLocks noGrp="1"/>
          </p:cNvSpPr>
          <p:nvPr>
            <p:ph idx="1"/>
          </p:nvPr>
        </p:nvSpPr>
        <p:spPr bwMode="auto">
          <a:xfrm>
            <a:off x="304800" y="990600"/>
            <a:ext cx="8382000" cy="4929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If “Open” is selected, the Certificate is installed immediately using the desktop’s Operating System tools.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dirty="0"/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01CED89-A320-45E8-9EE6-463F2280113B}" type="slidenum">
              <a:rPr lang="en-US" altLang="en-US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>
              <a:solidFill>
                <a:srgbClr val="898989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1981200"/>
            <a:ext cx="3721706" cy="341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931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title"/>
          </p:nvPr>
        </p:nvSpPr>
        <p:spPr bwMode="auto">
          <a:xfrm>
            <a:off x="381000" y="244475"/>
            <a:ext cx="8763000" cy="517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Enrollment (continued)</a:t>
            </a:r>
          </a:p>
        </p:txBody>
      </p:sp>
      <p:sp>
        <p:nvSpPr>
          <p:cNvPr id="11267" name="Content Placeholder 3"/>
          <p:cNvSpPr>
            <a:spLocks noGrp="1"/>
          </p:cNvSpPr>
          <p:nvPr>
            <p:ph idx="1"/>
          </p:nvPr>
        </p:nvSpPr>
        <p:spPr bwMode="auto">
          <a:xfrm>
            <a:off x="304800" y="990600"/>
            <a:ext cx="8382000" cy="4929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The Windows Certificate Import Wizard provides the ability to mark a Certificate as exportable.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dirty="0"/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01CED89-A320-45E8-9EE6-463F2280113B}" type="slidenum">
              <a:rPr lang="en-US" altLang="en-US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>
              <a:solidFill>
                <a:srgbClr val="898989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1905000"/>
            <a:ext cx="3706484" cy="331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543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title"/>
          </p:nvPr>
        </p:nvSpPr>
        <p:spPr bwMode="auto">
          <a:xfrm>
            <a:off x="381000" y="244475"/>
            <a:ext cx="8763000" cy="517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Renewal</a:t>
            </a:r>
          </a:p>
        </p:txBody>
      </p:sp>
      <p:sp>
        <p:nvSpPr>
          <p:cNvPr id="11267" name="Content Placeholder 3"/>
          <p:cNvSpPr>
            <a:spLocks noGrp="1"/>
          </p:cNvSpPr>
          <p:nvPr>
            <p:ph idx="1"/>
          </p:nvPr>
        </p:nvSpPr>
        <p:spPr bwMode="auto">
          <a:xfrm>
            <a:off x="304800" y="990600"/>
            <a:ext cx="8382000" cy="4929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altLang="en-US" sz="2000" dirty="0"/>
              <a:t>User receives notification of Certificate expiration date</a:t>
            </a:r>
            <a:endParaRPr lang="en-US" sz="2000" dirty="0"/>
          </a:p>
          <a:p>
            <a:pPr marL="857250" lvl="1" indent="-457200" eaLnBrk="1" hangingPunct="1">
              <a:buFont typeface="+mj-lt"/>
              <a:buAutoNum type="alphaUcPeriod"/>
            </a:pPr>
            <a:r>
              <a:rPr lang="en-US" sz="1600" dirty="0"/>
              <a:t>Renewal notification contains data to identify the Certificate to expire, such as UUID</a:t>
            </a:r>
          </a:p>
          <a:p>
            <a:pPr marL="857250" lvl="1" indent="-457200" eaLnBrk="1" hangingPunct="1">
              <a:buFont typeface="+mj-lt"/>
              <a:buAutoNum type="alphaUcPeriod"/>
            </a:pPr>
            <a:r>
              <a:rPr lang="en-US" sz="1600" dirty="0"/>
              <a:t>Two emails are sent directly to the user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dirty="0"/>
              <a:t>User navigates to the URL provided in notification email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dirty="0"/>
              <a:t>User logs into the renewal page </a:t>
            </a:r>
            <a:r>
              <a:rPr lang="en-US" sz="2000" dirty="0">
                <a:solidFill>
                  <a:srgbClr val="FF0000"/>
                </a:solidFill>
              </a:rPr>
              <a:t>using the Certificate to be renewed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000" dirty="0">
                <a:solidFill>
                  <a:srgbClr val="FF0000"/>
                </a:solidFill>
              </a:rPr>
              <a:t>User initiates a request for a new Certificate following the “Enrollment” process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dirty="0"/>
          </a:p>
          <a:p>
            <a:pPr marL="0" indent="0" eaLnBrk="1" hangingPunct="1">
              <a:buNone/>
            </a:pPr>
            <a:endParaRPr lang="en-US" sz="2000" dirty="0"/>
          </a:p>
          <a:p>
            <a:pPr marL="0" indent="0" eaLnBrk="1" hangingPunct="1">
              <a:buNone/>
            </a:pPr>
            <a:endParaRPr lang="en-US" sz="20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altLang="en-US" sz="2000" dirty="0"/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01CED89-A320-45E8-9EE6-463F2280113B}" type="slidenum">
              <a:rPr lang="en-US" altLang="en-US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74751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FE6FA8D5E1CD47B08E5738D789A20D" ma:contentTypeVersion="0" ma:contentTypeDescription="Create a new document." ma:contentTypeScope="" ma:versionID="5fd6703e0996a1d13378386f63b7f0d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E6825C-FD3F-463B-9689-0DDF322585C0}">
  <ds:schemaRefs>
    <ds:schemaRef ds:uri="c34af464-7aa1-4edd-9be4-83dffc1cb926"/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772C6A0-A36F-4DDB-8282-79B296D842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3304</TotalTime>
  <Words>470</Words>
  <Application>Microsoft Office PowerPoint</Application>
  <PresentationFormat>On-screen Show (4:3)</PresentationFormat>
  <Paragraphs>90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Objectives</vt:lpstr>
      <vt:lpstr>Enrollment</vt:lpstr>
      <vt:lpstr>Enrollment (continued)</vt:lpstr>
      <vt:lpstr>Enrollment (continued)</vt:lpstr>
      <vt:lpstr>Enrollment (continued)</vt:lpstr>
      <vt:lpstr>Enrollment (continued)</vt:lpstr>
      <vt:lpstr>Enrollment (continued)</vt:lpstr>
      <vt:lpstr>Renewal</vt:lpstr>
      <vt:lpstr>USA Certificate Search (New function)</vt:lpstr>
      <vt:lpstr>USA Certificate Search (Continued)</vt:lpstr>
      <vt:lpstr>USA Certificate Search (Continued)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Brandaw, Brian</cp:lastModifiedBy>
  <cp:revision>156</cp:revision>
  <cp:lastPrinted>2017-03-27T15:06:25Z</cp:lastPrinted>
  <dcterms:created xsi:type="dcterms:W3CDTF">2016-01-21T15:20:31Z</dcterms:created>
  <dcterms:modified xsi:type="dcterms:W3CDTF">2017-03-27T15:06:36Z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0x010100F9FE6FA8D5E1CD47B08E5738D789A20D</vt:lpwstr>
  </property>
</Properties>
</file>