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113" d="100"/>
          <a:sy n="113" d="100"/>
        </p:scale>
        <p:origin x="1242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March 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February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 err="1">
                <a:solidFill>
                  <a:srgbClr val="000000"/>
                </a:solidFill>
              </a:rPr>
              <a:t>MarkeTrak</a:t>
            </a:r>
            <a:r>
              <a:rPr lang="en-US" sz="1600" kern="0" dirty="0">
                <a:solidFill>
                  <a:srgbClr val="000000"/>
                </a:solidFill>
              </a:rPr>
              <a:t> </a:t>
            </a:r>
            <a:r>
              <a:rPr lang="en-US" sz="1600" kern="0" dirty="0" smtClean="0">
                <a:solidFill>
                  <a:srgbClr val="000000"/>
                </a:solidFill>
              </a:rPr>
              <a:t>met all SLA 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Transaction Processing </a:t>
            </a:r>
            <a:r>
              <a:rPr lang="en-US" sz="1600" kern="0" dirty="0" smtClean="0">
                <a:solidFill>
                  <a:srgbClr val="000000"/>
                </a:solidFill>
              </a:rPr>
              <a:t>(non-core </a:t>
            </a:r>
            <a:r>
              <a:rPr lang="en-US" sz="1600" kern="0" dirty="0">
                <a:solidFill>
                  <a:srgbClr val="000000"/>
                </a:solidFill>
              </a:rPr>
              <a:t>hours) – </a:t>
            </a:r>
            <a:r>
              <a:rPr lang="en-US" sz="1600" kern="0" dirty="0" smtClean="0">
                <a:solidFill>
                  <a:srgbClr val="000000"/>
                </a:solidFill>
              </a:rPr>
              <a:t>99.95% </a:t>
            </a:r>
            <a:r>
              <a:rPr lang="en-US" sz="1600" kern="0" dirty="0">
                <a:solidFill>
                  <a:srgbClr val="000000"/>
                </a:solidFill>
              </a:rPr>
              <a:t>(</a:t>
            </a:r>
            <a:r>
              <a:rPr lang="en-US" sz="1600" kern="0" dirty="0" smtClean="0">
                <a:solidFill>
                  <a:srgbClr val="000000"/>
                </a:solidFill>
              </a:rPr>
              <a:t>99% </a:t>
            </a:r>
            <a:r>
              <a:rPr lang="en-US" sz="1600" kern="0" dirty="0">
                <a:solidFill>
                  <a:srgbClr val="000000"/>
                </a:solidFill>
              </a:rPr>
              <a:t>target)</a:t>
            </a:r>
          </a:p>
          <a:p>
            <a:pPr lvl="1" eaLnBrk="0" fontAlgn="base" hangingPunct="0">
              <a:spcAft>
                <a:spcPct val="0"/>
              </a:spcAft>
              <a:buClr>
                <a:srgbClr val="FF0000"/>
              </a:buClr>
              <a:buFont typeface="Arial" panose="020B0604020202020204" pitchFamily="34" charset="0"/>
              <a:buChar char="X"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Retail </a:t>
            </a:r>
            <a:r>
              <a:rPr lang="en-US" sz="1600" kern="0" dirty="0">
                <a:solidFill>
                  <a:srgbClr val="000000"/>
                </a:solidFill>
              </a:rPr>
              <a:t>Transaction Processing (core hours) – </a:t>
            </a:r>
            <a:r>
              <a:rPr lang="en-US" sz="1600" kern="0" dirty="0" smtClean="0">
                <a:solidFill>
                  <a:srgbClr val="000000"/>
                </a:solidFill>
              </a:rPr>
              <a:t>99.52% </a:t>
            </a:r>
            <a:r>
              <a:rPr lang="en-US" sz="1600" kern="0" dirty="0">
                <a:solidFill>
                  <a:srgbClr val="000000"/>
                </a:solidFill>
              </a:rPr>
              <a:t>(99.9% target)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February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01/30/17, 02/01/17 – </a:t>
            </a:r>
            <a:r>
              <a:rPr lang="en-US" sz="1600" dirty="0" err="1" smtClean="0"/>
              <a:t>FindESIID</a:t>
            </a:r>
            <a:r>
              <a:rPr lang="en-US" sz="1600" dirty="0" smtClean="0"/>
              <a:t> and </a:t>
            </a:r>
            <a:r>
              <a:rPr lang="en-US" sz="1600" dirty="0" err="1" smtClean="0"/>
              <a:t>FindTransaction</a:t>
            </a:r>
            <a:r>
              <a:rPr lang="en-US" sz="1600" dirty="0" smtClean="0"/>
              <a:t> degraded or unavailable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02/19/17 </a:t>
            </a:r>
            <a:r>
              <a:rPr lang="en-US" sz="1600" dirty="0"/>
              <a:t>– Planned Maintenance (Site Failover – Retail Processing, </a:t>
            </a:r>
            <a:r>
              <a:rPr lang="en-US" sz="1600" dirty="0" err="1"/>
              <a:t>MarkeTrak</a:t>
            </a:r>
            <a:r>
              <a:rPr lang="en-US" sz="1600" dirty="0"/>
              <a:t>, </a:t>
            </a:r>
            <a:r>
              <a:rPr lang="en-US" sz="1600" dirty="0" err="1"/>
              <a:t>FindESIID</a:t>
            </a:r>
            <a:r>
              <a:rPr lang="en-US" sz="1600" dirty="0"/>
              <a:t>, </a:t>
            </a:r>
            <a:r>
              <a:rPr lang="en-US" sz="1600" dirty="0" err="1"/>
              <a:t>FindTransaction</a:t>
            </a:r>
            <a:r>
              <a:rPr lang="en-US" sz="1600" dirty="0"/>
              <a:t>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kern="0" dirty="0" smtClean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02/23/17 </a:t>
            </a:r>
            <a:r>
              <a:rPr lang="en-US" sz="1600" kern="0" dirty="0">
                <a:solidFill>
                  <a:srgbClr val="000000"/>
                </a:solidFill>
              </a:rPr>
              <a:t>– </a:t>
            </a:r>
            <a:r>
              <a:rPr lang="en-US" sz="1600" kern="0" dirty="0" smtClean="0">
                <a:solidFill>
                  <a:srgbClr val="000000"/>
                </a:solidFill>
              </a:rPr>
              <a:t>Retail processing outage caused by unplanned emergency maintenance</a:t>
            </a:r>
            <a:endParaRPr lang="en-US" sz="1600" kern="0" dirty="0">
              <a:solidFill>
                <a:srgbClr val="000000"/>
              </a:solidFill>
            </a:endParaRP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ERCOT </a:t>
            </a:r>
            <a:r>
              <a:rPr lang="en-US" sz="1400" kern="0" dirty="0">
                <a:solidFill>
                  <a:srgbClr val="000000"/>
                </a:solidFill>
              </a:rPr>
              <a:t>was unable to send and receive transactions from the NAESB system from 5:51 PM to 7:12 PM.  Retail MIS functionality was also unavailable during that </a:t>
            </a:r>
            <a:r>
              <a:rPr lang="en-US" sz="1400" kern="0" dirty="0" smtClean="0">
                <a:solidFill>
                  <a:srgbClr val="000000"/>
                </a:solidFill>
              </a:rPr>
              <a:t>time.</a:t>
            </a:r>
            <a:endParaRPr lang="en-US" sz="1400" kern="0" dirty="0">
              <a:solidFill>
                <a:srgbClr val="000000"/>
              </a:solidFill>
            </a:endParaRP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Retail </a:t>
            </a:r>
            <a:r>
              <a:rPr lang="en-US" sz="1400" kern="0" dirty="0">
                <a:solidFill>
                  <a:srgbClr val="000000"/>
                </a:solidFill>
              </a:rPr>
              <a:t>processing was restored at 7:25 PM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err="1" smtClean="0">
                <a:solidFill>
                  <a:srgbClr val="000000"/>
                </a:solidFill>
              </a:rPr>
              <a:t>MarkeTrak</a:t>
            </a:r>
            <a:r>
              <a:rPr lang="en-US" sz="1400" kern="0" dirty="0" smtClean="0">
                <a:solidFill>
                  <a:srgbClr val="000000"/>
                </a:solidFill>
              </a:rPr>
              <a:t> </a:t>
            </a:r>
            <a:r>
              <a:rPr lang="en-US" sz="1400" kern="0" dirty="0">
                <a:solidFill>
                  <a:srgbClr val="000000"/>
                </a:solidFill>
              </a:rPr>
              <a:t>was unavailable from 5:51 PM until 8:20 PM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The </a:t>
            </a:r>
            <a:r>
              <a:rPr lang="en-US" sz="1400" kern="0" dirty="0">
                <a:solidFill>
                  <a:srgbClr val="000000"/>
                </a:solidFill>
              </a:rPr>
              <a:t>TDSP ESIID Extract (ZP15-612) for February 23, 2017 was posted at 17:16 on February 24, 2017</a:t>
            </a:r>
          </a:p>
          <a:p>
            <a:pPr marL="914400" lvl="2" indent="0" eaLnBrk="0" fontAlgn="base" hangingPunct="0">
              <a:spcAft>
                <a:spcPct val="0"/>
              </a:spcAft>
              <a:buNone/>
            </a:pPr>
            <a:endParaRPr lang="en-US" sz="1600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643889"/>
            <a:ext cx="8534400" cy="205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infopath/2007/PartnerControls"/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c34af464-7aa1-4edd-9be4-83dffc1cb92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685</TotalTime>
  <Words>106</Words>
  <Application>Microsoft Office PowerPoint</Application>
  <PresentationFormat>On-screen Show (4:3)</PresentationFormat>
  <Paragraphs>29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64</cp:revision>
  <cp:lastPrinted>2016-01-21T20:53:15Z</cp:lastPrinted>
  <dcterms:created xsi:type="dcterms:W3CDTF">2016-01-21T15:20:31Z</dcterms:created>
  <dcterms:modified xsi:type="dcterms:W3CDTF">2017-03-27T18:49:54Z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